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70" r:id="rId4"/>
    <p:sldId id="262" r:id="rId5"/>
    <p:sldId id="283" r:id="rId6"/>
    <p:sldId id="272" r:id="rId7"/>
    <p:sldId id="269" r:id="rId8"/>
    <p:sldId id="289" r:id="rId9"/>
    <p:sldId id="288" r:id="rId10"/>
    <p:sldId id="299" r:id="rId11"/>
    <p:sldId id="300" r:id="rId12"/>
    <p:sldId id="302" r:id="rId13"/>
    <p:sldId id="303" r:id="rId14"/>
    <p:sldId id="286" r:id="rId15"/>
    <p:sldId id="291" r:id="rId16"/>
    <p:sldId id="295" r:id="rId17"/>
    <p:sldId id="296" r:id="rId18"/>
    <p:sldId id="297" r:id="rId19"/>
    <p:sldId id="266" r:id="rId20"/>
    <p:sldId id="292" r:id="rId21"/>
    <p:sldId id="305" r:id="rId22"/>
    <p:sldId id="304" r:id="rId23"/>
    <p:sldId id="306" r:id="rId24"/>
    <p:sldId id="301" r:id="rId25"/>
    <p:sldId id="282" r:id="rId26"/>
    <p:sldId id="278" r:id="rId27"/>
    <p:sldId id="279" r:id="rId28"/>
    <p:sldId id="298" r:id="rId29"/>
    <p:sldId id="294" r:id="rId30"/>
    <p:sldId id="287"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A81F4-BBEA-3535-4EF4-69C577CE83B3}" v="9" dt="2024-04-04T00:19:39.801"/>
    <p1510:client id="{6DC2A7CB-B5CC-AD37-1EFA-8022CF117943}" v="1533" dt="2024-04-05T19:02:28.227"/>
    <p1510:client id="{A2C24C7F-D5C9-0292-F69A-F3FADFF58DAF}" v="53" dt="2024-04-05T19:18:12.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D7A08D7-34CA-4C49-9ED5-85361804E31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3FD135-841C-4A96-A409-C550598FE48D}">
      <dgm:prSet/>
      <dgm:spPr/>
      <dgm:t>
        <a:bodyPr/>
        <a:lstStyle/>
        <a:p>
          <a:r>
            <a:rPr lang="en-US"/>
            <a:t>The integrity of the mucosal barrier is maintained by a single layer of tightly fitted columnar epithelial cells. </a:t>
          </a:r>
        </a:p>
      </dgm:t>
    </dgm:pt>
    <dgm:pt modelId="{C2F0F66F-E491-4966-8121-0DE5ECD72635}" type="parTrans" cxnId="{07EFAB69-7F48-480F-8E2C-DF7CB49BAF26}">
      <dgm:prSet/>
      <dgm:spPr/>
      <dgm:t>
        <a:bodyPr/>
        <a:lstStyle/>
        <a:p>
          <a:endParaRPr lang="en-US"/>
        </a:p>
      </dgm:t>
    </dgm:pt>
    <dgm:pt modelId="{CCFF473A-1198-42E2-9DF7-474E527D517E}" type="sibTrans" cxnId="{07EFAB69-7F48-480F-8E2C-DF7CB49BAF26}">
      <dgm:prSet/>
      <dgm:spPr/>
      <dgm:t>
        <a:bodyPr/>
        <a:lstStyle/>
        <a:p>
          <a:endParaRPr lang="en-US"/>
        </a:p>
      </dgm:t>
    </dgm:pt>
    <dgm:pt modelId="{7E76A837-0067-4E96-AFC8-B542576B11AD}">
      <dgm:prSet/>
      <dgm:spPr/>
      <dgm:t>
        <a:bodyPr/>
        <a:lstStyle/>
        <a:p>
          <a:r>
            <a:rPr lang="en-US"/>
            <a:t>Maintaining proper mucosal barrier function is vital for both GI and system-wide health. </a:t>
          </a:r>
        </a:p>
      </dgm:t>
    </dgm:pt>
    <dgm:pt modelId="{F2696448-C58F-42EE-A58C-E2942027F86E}" type="parTrans" cxnId="{39066157-4DD8-4E9F-9341-22B6606A1D88}">
      <dgm:prSet/>
      <dgm:spPr/>
      <dgm:t>
        <a:bodyPr/>
        <a:lstStyle/>
        <a:p>
          <a:endParaRPr lang="en-US"/>
        </a:p>
      </dgm:t>
    </dgm:pt>
    <dgm:pt modelId="{60A7976B-DEB9-4ED8-9F7D-8949ACB3DD85}" type="sibTrans" cxnId="{39066157-4DD8-4E9F-9341-22B6606A1D88}">
      <dgm:prSet/>
      <dgm:spPr/>
      <dgm:t>
        <a:bodyPr/>
        <a:lstStyle/>
        <a:p>
          <a:endParaRPr lang="en-US"/>
        </a:p>
      </dgm:t>
    </dgm:pt>
    <dgm:pt modelId="{5E36F479-21B6-4B2D-A1F0-0BAD1B112D8E}">
      <dgm:prSet/>
      <dgm:spPr/>
      <dgm:t>
        <a:bodyPr/>
        <a:lstStyle/>
        <a:p>
          <a:r>
            <a:rPr lang="en-US" dirty="0"/>
            <a:t>The GI tract is equipped to balance the need for massive absorption of nutrients.</a:t>
          </a:r>
        </a:p>
      </dgm:t>
    </dgm:pt>
    <dgm:pt modelId="{2D9D2715-789A-4384-B33E-EC10CAA2D530}" type="parTrans" cxnId="{D22A7B4F-8B07-43B9-9C8F-91DA1CF5E678}">
      <dgm:prSet/>
      <dgm:spPr/>
      <dgm:t>
        <a:bodyPr/>
        <a:lstStyle/>
        <a:p>
          <a:endParaRPr lang="en-US"/>
        </a:p>
      </dgm:t>
    </dgm:pt>
    <dgm:pt modelId="{0B31766E-E791-4172-B085-5E231AF75998}" type="sibTrans" cxnId="{D22A7B4F-8B07-43B9-9C8F-91DA1CF5E678}">
      <dgm:prSet/>
      <dgm:spPr/>
      <dgm:t>
        <a:bodyPr/>
        <a:lstStyle/>
        <a:p>
          <a:endParaRPr lang="en-US"/>
        </a:p>
      </dgm:t>
    </dgm:pt>
    <dgm:pt modelId="{1D2DB666-AF9A-49B7-AFC1-7EAB54D5CF58}">
      <dgm:prSet/>
      <dgm:spPr/>
      <dgm:t>
        <a:bodyPr/>
        <a:lstStyle/>
        <a:p>
          <a:r>
            <a:rPr lang="en-US"/>
            <a:t>Prevents the passage of unwanted particles or organisms into the body. </a:t>
          </a:r>
        </a:p>
      </dgm:t>
    </dgm:pt>
    <dgm:pt modelId="{1F5575FC-9B94-47FA-B777-6E830DD181BE}" type="parTrans" cxnId="{E132267D-D8CD-473B-A6C3-EE86683D4235}">
      <dgm:prSet/>
      <dgm:spPr/>
      <dgm:t>
        <a:bodyPr/>
        <a:lstStyle/>
        <a:p>
          <a:endParaRPr lang="en-US"/>
        </a:p>
      </dgm:t>
    </dgm:pt>
    <dgm:pt modelId="{3BAE271A-E5CE-4043-813E-642BA7D1E032}" type="sibTrans" cxnId="{E132267D-D8CD-473B-A6C3-EE86683D4235}">
      <dgm:prSet/>
      <dgm:spPr/>
      <dgm:t>
        <a:bodyPr/>
        <a:lstStyle/>
        <a:p>
          <a:endParaRPr lang="en-US"/>
        </a:p>
      </dgm:t>
    </dgm:pt>
    <dgm:pt modelId="{D20038F9-D55F-412F-AA7D-3EF6C5B873C2}">
      <dgm:prSet/>
      <dgm:spPr/>
      <dgm:t>
        <a:bodyPr/>
        <a:lstStyle/>
        <a:p>
          <a:r>
            <a:rPr lang="en-US"/>
            <a:t>Lumen of the gut contains numerous entities that should never reach the bloodstream or lymphatic system, such as large antigenic/ allergenic food particles, toxins, harmful microorganisms and their metabolites. </a:t>
          </a:r>
        </a:p>
      </dgm:t>
    </dgm:pt>
    <dgm:pt modelId="{8491E11C-FAAA-43AF-91F3-F9740C56AB50}" type="parTrans" cxnId="{7C8EB765-4BE2-4357-838A-1C30E9339D08}">
      <dgm:prSet/>
      <dgm:spPr/>
      <dgm:t>
        <a:bodyPr/>
        <a:lstStyle/>
        <a:p>
          <a:endParaRPr lang="en-US"/>
        </a:p>
      </dgm:t>
    </dgm:pt>
    <dgm:pt modelId="{A68264B4-D6BF-487B-B05B-EC143C3606F8}" type="sibTrans" cxnId="{7C8EB765-4BE2-4357-838A-1C30E9339D08}">
      <dgm:prSet/>
      <dgm:spPr/>
      <dgm:t>
        <a:bodyPr/>
        <a:lstStyle/>
        <a:p>
          <a:endParaRPr lang="en-US"/>
        </a:p>
      </dgm:t>
    </dgm:pt>
    <dgm:pt modelId="{23974599-E640-43FF-9348-30F871674379}" type="pres">
      <dgm:prSet presAssocID="{6D7A08D7-34CA-4C49-9ED5-85361804E317}" presName="vert0" presStyleCnt="0">
        <dgm:presLayoutVars>
          <dgm:dir/>
          <dgm:animOne val="branch"/>
          <dgm:animLvl val="lvl"/>
        </dgm:presLayoutVars>
      </dgm:prSet>
      <dgm:spPr/>
    </dgm:pt>
    <dgm:pt modelId="{2E18C6E8-2B6A-4B05-BCCF-E4C43A20C87C}" type="pres">
      <dgm:prSet presAssocID="{5C3FD135-841C-4A96-A409-C550598FE48D}" presName="thickLine" presStyleLbl="alignNode1" presStyleIdx="0" presStyleCnt="5"/>
      <dgm:spPr/>
    </dgm:pt>
    <dgm:pt modelId="{A7A3C13C-18B6-4259-8BE5-CEE86013086F}" type="pres">
      <dgm:prSet presAssocID="{5C3FD135-841C-4A96-A409-C550598FE48D}" presName="horz1" presStyleCnt="0"/>
      <dgm:spPr/>
    </dgm:pt>
    <dgm:pt modelId="{FFF812C2-E8F0-410B-9A01-BBCA512EE704}" type="pres">
      <dgm:prSet presAssocID="{5C3FD135-841C-4A96-A409-C550598FE48D}" presName="tx1" presStyleLbl="revTx" presStyleIdx="0" presStyleCnt="5"/>
      <dgm:spPr/>
    </dgm:pt>
    <dgm:pt modelId="{CBE56ABA-39D1-4942-990A-41422960515A}" type="pres">
      <dgm:prSet presAssocID="{5C3FD135-841C-4A96-A409-C550598FE48D}" presName="vert1" presStyleCnt="0"/>
      <dgm:spPr/>
    </dgm:pt>
    <dgm:pt modelId="{AF921926-188F-4026-A2B8-948A7E2774E7}" type="pres">
      <dgm:prSet presAssocID="{7E76A837-0067-4E96-AFC8-B542576B11AD}" presName="thickLine" presStyleLbl="alignNode1" presStyleIdx="1" presStyleCnt="5"/>
      <dgm:spPr/>
    </dgm:pt>
    <dgm:pt modelId="{3D147861-F941-4B2B-83E0-92BFEBEDA0A4}" type="pres">
      <dgm:prSet presAssocID="{7E76A837-0067-4E96-AFC8-B542576B11AD}" presName="horz1" presStyleCnt="0"/>
      <dgm:spPr/>
    </dgm:pt>
    <dgm:pt modelId="{16FD9DE7-269A-406C-801C-D9CA46D47665}" type="pres">
      <dgm:prSet presAssocID="{7E76A837-0067-4E96-AFC8-B542576B11AD}" presName="tx1" presStyleLbl="revTx" presStyleIdx="1" presStyleCnt="5"/>
      <dgm:spPr/>
    </dgm:pt>
    <dgm:pt modelId="{462EB3B2-B281-40A3-9A47-A9885E2E4E6D}" type="pres">
      <dgm:prSet presAssocID="{7E76A837-0067-4E96-AFC8-B542576B11AD}" presName="vert1" presStyleCnt="0"/>
      <dgm:spPr/>
    </dgm:pt>
    <dgm:pt modelId="{5852F026-DC20-41F0-9CB0-872445C0AC1E}" type="pres">
      <dgm:prSet presAssocID="{5E36F479-21B6-4B2D-A1F0-0BAD1B112D8E}" presName="thickLine" presStyleLbl="alignNode1" presStyleIdx="2" presStyleCnt="5"/>
      <dgm:spPr/>
    </dgm:pt>
    <dgm:pt modelId="{ADE97DAE-54D1-43BB-AA56-AE2A397D0875}" type="pres">
      <dgm:prSet presAssocID="{5E36F479-21B6-4B2D-A1F0-0BAD1B112D8E}" presName="horz1" presStyleCnt="0"/>
      <dgm:spPr/>
    </dgm:pt>
    <dgm:pt modelId="{D271D6C0-ECC8-40DB-857E-083642FD0DB2}" type="pres">
      <dgm:prSet presAssocID="{5E36F479-21B6-4B2D-A1F0-0BAD1B112D8E}" presName="tx1" presStyleLbl="revTx" presStyleIdx="2" presStyleCnt="5"/>
      <dgm:spPr/>
    </dgm:pt>
    <dgm:pt modelId="{D49BA230-4B40-413A-9D25-6E3430F57D31}" type="pres">
      <dgm:prSet presAssocID="{5E36F479-21B6-4B2D-A1F0-0BAD1B112D8E}" presName="vert1" presStyleCnt="0"/>
      <dgm:spPr/>
    </dgm:pt>
    <dgm:pt modelId="{09E620E1-63C3-4625-9486-9BD2356C63C8}" type="pres">
      <dgm:prSet presAssocID="{1D2DB666-AF9A-49B7-AFC1-7EAB54D5CF58}" presName="thickLine" presStyleLbl="alignNode1" presStyleIdx="3" presStyleCnt="5"/>
      <dgm:spPr/>
    </dgm:pt>
    <dgm:pt modelId="{FEB15AEB-73C0-43FF-869A-6CA3276F26E3}" type="pres">
      <dgm:prSet presAssocID="{1D2DB666-AF9A-49B7-AFC1-7EAB54D5CF58}" presName="horz1" presStyleCnt="0"/>
      <dgm:spPr/>
    </dgm:pt>
    <dgm:pt modelId="{965DBE25-604A-4C70-9C6B-8A5ABD2085AC}" type="pres">
      <dgm:prSet presAssocID="{1D2DB666-AF9A-49B7-AFC1-7EAB54D5CF58}" presName="tx1" presStyleLbl="revTx" presStyleIdx="3" presStyleCnt="5"/>
      <dgm:spPr/>
    </dgm:pt>
    <dgm:pt modelId="{806FB9BE-108C-4B86-8447-7ACEE6AE5E25}" type="pres">
      <dgm:prSet presAssocID="{1D2DB666-AF9A-49B7-AFC1-7EAB54D5CF58}" presName="vert1" presStyleCnt="0"/>
      <dgm:spPr/>
    </dgm:pt>
    <dgm:pt modelId="{BCFB0B41-13D6-4555-B03E-5990FDF80224}" type="pres">
      <dgm:prSet presAssocID="{D20038F9-D55F-412F-AA7D-3EF6C5B873C2}" presName="thickLine" presStyleLbl="alignNode1" presStyleIdx="4" presStyleCnt="5"/>
      <dgm:spPr/>
    </dgm:pt>
    <dgm:pt modelId="{7FB57C45-A163-4D00-A5CE-14A1270953E2}" type="pres">
      <dgm:prSet presAssocID="{D20038F9-D55F-412F-AA7D-3EF6C5B873C2}" presName="horz1" presStyleCnt="0"/>
      <dgm:spPr/>
    </dgm:pt>
    <dgm:pt modelId="{0FB0F39A-80DA-4405-B557-579EA6CF08DF}" type="pres">
      <dgm:prSet presAssocID="{D20038F9-D55F-412F-AA7D-3EF6C5B873C2}" presName="tx1" presStyleLbl="revTx" presStyleIdx="4" presStyleCnt="5"/>
      <dgm:spPr/>
    </dgm:pt>
    <dgm:pt modelId="{13732010-6B5E-4439-8393-ABDB2D266233}" type="pres">
      <dgm:prSet presAssocID="{D20038F9-D55F-412F-AA7D-3EF6C5B873C2}" presName="vert1" presStyleCnt="0"/>
      <dgm:spPr/>
    </dgm:pt>
  </dgm:ptLst>
  <dgm:cxnLst>
    <dgm:cxn modelId="{7E7B4625-777F-4ACC-BADA-A0F95057C169}" type="presOf" srcId="{7E76A837-0067-4E96-AFC8-B542576B11AD}" destId="{16FD9DE7-269A-406C-801C-D9CA46D47665}" srcOrd="0" destOrd="0" presId="urn:microsoft.com/office/officeart/2008/layout/LinedList"/>
    <dgm:cxn modelId="{80A50C37-0EC5-46CF-8441-2004B83B6218}" type="presOf" srcId="{D20038F9-D55F-412F-AA7D-3EF6C5B873C2}" destId="{0FB0F39A-80DA-4405-B557-579EA6CF08DF}" srcOrd="0" destOrd="0" presId="urn:microsoft.com/office/officeart/2008/layout/LinedList"/>
    <dgm:cxn modelId="{D22A7B4F-8B07-43B9-9C8F-91DA1CF5E678}" srcId="{6D7A08D7-34CA-4C49-9ED5-85361804E317}" destId="{5E36F479-21B6-4B2D-A1F0-0BAD1B112D8E}" srcOrd="2" destOrd="0" parTransId="{2D9D2715-789A-4384-B33E-EC10CAA2D530}" sibTransId="{0B31766E-E791-4172-B085-5E231AF75998}"/>
    <dgm:cxn modelId="{39066157-4DD8-4E9F-9341-22B6606A1D88}" srcId="{6D7A08D7-34CA-4C49-9ED5-85361804E317}" destId="{7E76A837-0067-4E96-AFC8-B542576B11AD}" srcOrd="1" destOrd="0" parTransId="{F2696448-C58F-42EE-A58C-E2942027F86E}" sibTransId="{60A7976B-DEB9-4ED8-9F7D-8949ACB3DD85}"/>
    <dgm:cxn modelId="{7C8EB765-4BE2-4357-838A-1C30E9339D08}" srcId="{6D7A08D7-34CA-4C49-9ED5-85361804E317}" destId="{D20038F9-D55F-412F-AA7D-3EF6C5B873C2}" srcOrd="4" destOrd="0" parTransId="{8491E11C-FAAA-43AF-91F3-F9740C56AB50}" sibTransId="{A68264B4-D6BF-487B-B05B-EC143C3606F8}"/>
    <dgm:cxn modelId="{07EFAB69-7F48-480F-8E2C-DF7CB49BAF26}" srcId="{6D7A08D7-34CA-4C49-9ED5-85361804E317}" destId="{5C3FD135-841C-4A96-A409-C550598FE48D}" srcOrd="0" destOrd="0" parTransId="{C2F0F66F-E491-4966-8121-0DE5ECD72635}" sibTransId="{CCFF473A-1198-42E2-9DF7-474E527D517E}"/>
    <dgm:cxn modelId="{E132267D-D8CD-473B-A6C3-EE86683D4235}" srcId="{6D7A08D7-34CA-4C49-9ED5-85361804E317}" destId="{1D2DB666-AF9A-49B7-AFC1-7EAB54D5CF58}" srcOrd="3" destOrd="0" parTransId="{1F5575FC-9B94-47FA-B777-6E830DD181BE}" sibTransId="{3BAE271A-E5CE-4043-813E-642BA7D1E032}"/>
    <dgm:cxn modelId="{C4B70A80-BC16-4D7A-83ED-A71BF0B964EB}" type="presOf" srcId="{5E36F479-21B6-4B2D-A1F0-0BAD1B112D8E}" destId="{D271D6C0-ECC8-40DB-857E-083642FD0DB2}" srcOrd="0" destOrd="0" presId="urn:microsoft.com/office/officeart/2008/layout/LinedList"/>
    <dgm:cxn modelId="{5D9B79A8-8C99-4AC0-8C91-2AD78F2A8E58}" type="presOf" srcId="{5C3FD135-841C-4A96-A409-C550598FE48D}" destId="{FFF812C2-E8F0-410B-9A01-BBCA512EE704}" srcOrd="0" destOrd="0" presId="urn:microsoft.com/office/officeart/2008/layout/LinedList"/>
    <dgm:cxn modelId="{3E383DBC-EDF6-47A1-B400-3870124CA35D}" type="presOf" srcId="{1D2DB666-AF9A-49B7-AFC1-7EAB54D5CF58}" destId="{965DBE25-604A-4C70-9C6B-8A5ABD2085AC}" srcOrd="0" destOrd="0" presId="urn:microsoft.com/office/officeart/2008/layout/LinedList"/>
    <dgm:cxn modelId="{38F0D5D0-1878-4395-8FFD-FE6F23525FDE}" type="presOf" srcId="{6D7A08D7-34CA-4C49-9ED5-85361804E317}" destId="{23974599-E640-43FF-9348-30F871674379}" srcOrd="0" destOrd="0" presId="urn:microsoft.com/office/officeart/2008/layout/LinedList"/>
    <dgm:cxn modelId="{75ED7E6A-C937-4ED4-84E3-B743EF6E4D5E}" type="presParOf" srcId="{23974599-E640-43FF-9348-30F871674379}" destId="{2E18C6E8-2B6A-4B05-BCCF-E4C43A20C87C}" srcOrd="0" destOrd="0" presId="urn:microsoft.com/office/officeart/2008/layout/LinedList"/>
    <dgm:cxn modelId="{44315DAB-AC3E-447F-8571-5DD9A08DCE56}" type="presParOf" srcId="{23974599-E640-43FF-9348-30F871674379}" destId="{A7A3C13C-18B6-4259-8BE5-CEE86013086F}" srcOrd="1" destOrd="0" presId="urn:microsoft.com/office/officeart/2008/layout/LinedList"/>
    <dgm:cxn modelId="{0AB7D142-CF50-4F12-87A0-ABD839DB744B}" type="presParOf" srcId="{A7A3C13C-18B6-4259-8BE5-CEE86013086F}" destId="{FFF812C2-E8F0-410B-9A01-BBCA512EE704}" srcOrd="0" destOrd="0" presId="urn:microsoft.com/office/officeart/2008/layout/LinedList"/>
    <dgm:cxn modelId="{9F51481B-42DD-40C6-813A-F689D6419084}" type="presParOf" srcId="{A7A3C13C-18B6-4259-8BE5-CEE86013086F}" destId="{CBE56ABA-39D1-4942-990A-41422960515A}" srcOrd="1" destOrd="0" presId="urn:microsoft.com/office/officeart/2008/layout/LinedList"/>
    <dgm:cxn modelId="{381D43CF-549D-4F65-9D7D-7C60661706D9}" type="presParOf" srcId="{23974599-E640-43FF-9348-30F871674379}" destId="{AF921926-188F-4026-A2B8-948A7E2774E7}" srcOrd="2" destOrd="0" presId="urn:microsoft.com/office/officeart/2008/layout/LinedList"/>
    <dgm:cxn modelId="{6F3A2A83-2D72-4A53-AA52-08E5B71E30E9}" type="presParOf" srcId="{23974599-E640-43FF-9348-30F871674379}" destId="{3D147861-F941-4B2B-83E0-92BFEBEDA0A4}" srcOrd="3" destOrd="0" presId="urn:microsoft.com/office/officeart/2008/layout/LinedList"/>
    <dgm:cxn modelId="{681B5108-DCFF-4803-868E-B9804A89B446}" type="presParOf" srcId="{3D147861-F941-4B2B-83E0-92BFEBEDA0A4}" destId="{16FD9DE7-269A-406C-801C-D9CA46D47665}" srcOrd="0" destOrd="0" presId="urn:microsoft.com/office/officeart/2008/layout/LinedList"/>
    <dgm:cxn modelId="{ABBCD531-208D-432C-BFB7-EA70A5A89FB9}" type="presParOf" srcId="{3D147861-F941-4B2B-83E0-92BFEBEDA0A4}" destId="{462EB3B2-B281-40A3-9A47-A9885E2E4E6D}" srcOrd="1" destOrd="0" presId="urn:microsoft.com/office/officeart/2008/layout/LinedList"/>
    <dgm:cxn modelId="{2304E1ED-9FE8-4B28-B24A-FA56554D9A03}" type="presParOf" srcId="{23974599-E640-43FF-9348-30F871674379}" destId="{5852F026-DC20-41F0-9CB0-872445C0AC1E}" srcOrd="4" destOrd="0" presId="urn:microsoft.com/office/officeart/2008/layout/LinedList"/>
    <dgm:cxn modelId="{E962C04A-6CFB-48EB-AD53-D2A2F4E8D8F0}" type="presParOf" srcId="{23974599-E640-43FF-9348-30F871674379}" destId="{ADE97DAE-54D1-43BB-AA56-AE2A397D0875}" srcOrd="5" destOrd="0" presId="urn:microsoft.com/office/officeart/2008/layout/LinedList"/>
    <dgm:cxn modelId="{1EEC2BAF-8BCC-4828-B6DC-B422489B6104}" type="presParOf" srcId="{ADE97DAE-54D1-43BB-AA56-AE2A397D0875}" destId="{D271D6C0-ECC8-40DB-857E-083642FD0DB2}" srcOrd="0" destOrd="0" presId="urn:microsoft.com/office/officeart/2008/layout/LinedList"/>
    <dgm:cxn modelId="{D2E45A8C-2BCD-4DDF-A443-07C8194C75A0}" type="presParOf" srcId="{ADE97DAE-54D1-43BB-AA56-AE2A397D0875}" destId="{D49BA230-4B40-413A-9D25-6E3430F57D31}" srcOrd="1" destOrd="0" presId="urn:microsoft.com/office/officeart/2008/layout/LinedList"/>
    <dgm:cxn modelId="{B8829FA0-0027-4D6A-8C5F-3721A6DD8150}" type="presParOf" srcId="{23974599-E640-43FF-9348-30F871674379}" destId="{09E620E1-63C3-4625-9486-9BD2356C63C8}" srcOrd="6" destOrd="0" presId="urn:microsoft.com/office/officeart/2008/layout/LinedList"/>
    <dgm:cxn modelId="{A81704B7-C4F0-43FC-A929-07FCABC1637B}" type="presParOf" srcId="{23974599-E640-43FF-9348-30F871674379}" destId="{FEB15AEB-73C0-43FF-869A-6CA3276F26E3}" srcOrd="7" destOrd="0" presId="urn:microsoft.com/office/officeart/2008/layout/LinedList"/>
    <dgm:cxn modelId="{9B13FCA9-F248-4F13-ACC8-76FA7E56829E}" type="presParOf" srcId="{FEB15AEB-73C0-43FF-869A-6CA3276F26E3}" destId="{965DBE25-604A-4C70-9C6B-8A5ABD2085AC}" srcOrd="0" destOrd="0" presId="urn:microsoft.com/office/officeart/2008/layout/LinedList"/>
    <dgm:cxn modelId="{1DF802EB-3D11-4521-BA95-639524BC6709}" type="presParOf" srcId="{FEB15AEB-73C0-43FF-869A-6CA3276F26E3}" destId="{806FB9BE-108C-4B86-8447-7ACEE6AE5E25}" srcOrd="1" destOrd="0" presId="urn:microsoft.com/office/officeart/2008/layout/LinedList"/>
    <dgm:cxn modelId="{FBCFA8C8-8510-4791-A5AA-3D8F4DCD50D1}" type="presParOf" srcId="{23974599-E640-43FF-9348-30F871674379}" destId="{BCFB0B41-13D6-4555-B03E-5990FDF80224}" srcOrd="8" destOrd="0" presId="urn:microsoft.com/office/officeart/2008/layout/LinedList"/>
    <dgm:cxn modelId="{3BA0B229-2065-47AE-83AE-F7D383A7C5DB}" type="presParOf" srcId="{23974599-E640-43FF-9348-30F871674379}" destId="{7FB57C45-A163-4D00-A5CE-14A1270953E2}" srcOrd="9" destOrd="0" presId="urn:microsoft.com/office/officeart/2008/layout/LinedList"/>
    <dgm:cxn modelId="{B1DCA790-A0CA-4A28-9E1E-5D8F1C0817E4}" type="presParOf" srcId="{7FB57C45-A163-4D00-A5CE-14A1270953E2}" destId="{0FB0F39A-80DA-4405-B557-579EA6CF08DF}" srcOrd="0" destOrd="0" presId="urn:microsoft.com/office/officeart/2008/layout/LinedList"/>
    <dgm:cxn modelId="{2DFC9BC2-E7CA-4BD8-B1F2-0A78001DB7C0}" type="presParOf" srcId="{7FB57C45-A163-4D00-A5CE-14A1270953E2}" destId="{13732010-6B5E-4439-8393-ABDB2D2662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B8F18-03E4-4C7F-845A-CF2F1E7BFB5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C206796-6FCA-4EB5-B9A4-CECDC89C9A31}">
      <dgm:prSet/>
      <dgm:spPr/>
      <dgm:t>
        <a:bodyPr/>
        <a:lstStyle/>
        <a:p>
          <a:r>
            <a:rPr lang="en-US" dirty="0"/>
            <a:t>Remove</a:t>
          </a:r>
        </a:p>
      </dgm:t>
    </dgm:pt>
    <dgm:pt modelId="{DF8FC0AB-E8F1-40C4-80A1-443B36881DBC}" type="parTrans" cxnId="{5D960D2D-736F-4AAA-B6D6-CE88ED27AB99}">
      <dgm:prSet/>
      <dgm:spPr/>
      <dgm:t>
        <a:bodyPr/>
        <a:lstStyle/>
        <a:p>
          <a:endParaRPr lang="en-US"/>
        </a:p>
      </dgm:t>
    </dgm:pt>
    <dgm:pt modelId="{C74BCD64-BB89-4ABD-8D13-25D4649E83BB}" type="sibTrans" cxnId="{5D960D2D-736F-4AAA-B6D6-CE88ED27AB99}">
      <dgm:prSet/>
      <dgm:spPr/>
      <dgm:t>
        <a:bodyPr/>
        <a:lstStyle/>
        <a:p>
          <a:endParaRPr lang="en-US"/>
        </a:p>
      </dgm:t>
    </dgm:pt>
    <dgm:pt modelId="{9BE918CE-97BE-46AA-9E9F-1BA0884D2D7E}">
      <dgm:prSet/>
      <dgm:spPr/>
      <dgm:t>
        <a:bodyPr/>
        <a:lstStyle/>
        <a:p>
          <a:r>
            <a:rPr lang="en-US" dirty="0"/>
            <a:t>Eliminate triggers; improve detoxification</a:t>
          </a:r>
        </a:p>
      </dgm:t>
    </dgm:pt>
    <dgm:pt modelId="{1770A6C8-431C-4A10-8E22-7BEC498A8340}" type="parTrans" cxnId="{72D318D5-432E-4F33-98C9-1D78FB2D4342}">
      <dgm:prSet/>
      <dgm:spPr/>
      <dgm:t>
        <a:bodyPr/>
        <a:lstStyle/>
        <a:p>
          <a:endParaRPr lang="en-US"/>
        </a:p>
      </dgm:t>
    </dgm:pt>
    <dgm:pt modelId="{B29F890C-FA76-47E6-AEB2-22577A3A3695}" type="sibTrans" cxnId="{72D318D5-432E-4F33-98C9-1D78FB2D4342}">
      <dgm:prSet/>
      <dgm:spPr/>
      <dgm:t>
        <a:bodyPr/>
        <a:lstStyle/>
        <a:p>
          <a:endParaRPr lang="en-US"/>
        </a:p>
      </dgm:t>
    </dgm:pt>
    <dgm:pt modelId="{7F8A14E5-8A95-4FF0-851E-B82350B4B174}">
      <dgm:prSet/>
      <dgm:spPr/>
      <dgm:t>
        <a:bodyPr/>
        <a:lstStyle/>
        <a:p>
          <a:r>
            <a:rPr lang="en-US" dirty="0"/>
            <a:t>Replace</a:t>
          </a:r>
        </a:p>
      </dgm:t>
    </dgm:pt>
    <dgm:pt modelId="{F2A79176-7667-455D-A42E-18B0C85C59DF}" type="parTrans" cxnId="{BC3C4A0C-A344-42F0-9084-E0C011AF519E}">
      <dgm:prSet/>
      <dgm:spPr/>
      <dgm:t>
        <a:bodyPr/>
        <a:lstStyle/>
        <a:p>
          <a:endParaRPr lang="en-US"/>
        </a:p>
      </dgm:t>
    </dgm:pt>
    <dgm:pt modelId="{546DC4AB-419E-48EF-AC1A-D360BB151A7B}" type="sibTrans" cxnId="{BC3C4A0C-A344-42F0-9084-E0C011AF519E}">
      <dgm:prSet/>
      <dgm:spPr/>
      <dgm:t>
        <a:bodyPr/>
        <a:lstStyle/>
        <a:p>
          <a:endParaRPr lang="en-US"/>
        </a:p>
      </dgm:t>
    </dgm:pt>
    <dgm:pt modelId="{58CE3094-D246-49CB-A514-E95E2E6B8FF1}">
      <dgm:prSet/>
      <dgm:spPr/>
      <dgm:t>
        <a:bodyPr/>
        <a:lstStyle/>
        <a:p>
          <a:r>
            <a:rPr lang="en-US" dirty="0"/>
            <a:t>Restore digestive function</a:t>
          </a:r>
        </a:p>
      </dgm:t>
    </dgm:pt>
    <dgm:pt modelId="{6DF0128D-BB66-4404-836E-78354C5FCEEF}" type="parTrans" cxnId="{B7BAB05B-1F35-4503-BAC2-1A6CFF4B636F}">
      <dgm:prSet/>
      <dgm:spPr/>
      <dgm:t>
        <a:bodyPr/>
        <a:lstStyle/>
        <a:p>
          <a:endParaRPr lang="en-US"/>
        </a:p>
      </dgm:t>
    </dgm:pt>
    <dgm:pt modelId="{BA203157-BDBC-4A0B-9156-BF6882D73546}" type="sibTrans" cxnId="{B7BAB05B-1F35-4503-BAC2-1A6CFF4B636F}">
      <dgm:prSet/>
      <dgm:spPr/>
      <dgm:t>
        <a:bodyPr/>
        <a:lstStyle/>
        <a:p>
          <a:endParaRPr lang="en-US"/>
        </a:p>
      </dgm:t>
    </dgm:pt>
    <dgm:pt modelId="{47A16C12-41D4-44A0-B3C4-66078C329457}">
      <dgm:prSet/>
      <dgm:spPr/>
      <dgm:t>
        <a:bodyPr/>
        <a:lstStyle/>
        <a:p>
          <a:r>
            <a:rPr lang="en-US" dirty="0"/>
            <a:t>Re-establish</a:t>
          </a:r>
        </a:p>
      </dgm:t>
    </dgm:pt>
    <dgm:pt modelId="{FC5B0426-8082-4D02-8B0C-607FB7C4239E}" type="parTrans" cxnId="{F89BD2D8-1DB5-4737-AF18-2315ADD8122F}">
      <dgm:prSet/>
      <dgm:spPr/>
      <dgm:t>
        <a:bodyPr/>
        <a:lstStyle/>
        <a:p>
          <a:endParaRPr lang="en-US"/>
        </a:p>
      </dgm:t>
    </dgm:pt>
    <dgm:pt modelId="{867C23F8-B612-491B-B698-5FD36A29C802}" type="sibTrans" cxnId="{F89BD2D8-1DB5-4737-AF18-2315ADD8122F}">
      <dgm:prSet/>
      <dgm:spPr/>
      <dgm:t>
        <a:bodyPr/>
        <a:lstStyle/>
        <a:p>
          <a:endParaRPr lang="en-US"/>
        </a:p>
      </dgm:t>
    </dgm:pt>
    <dgm:pt modelId="{7535BD07-5487-49DB-9114-3E64D86603FA}">
      <dgm:prSet/>
      <dgm:spPr/>
      <dgm:t>
        <a:bodyPr/>
        <a:lstStyle/>
        <a:p>
          <a:r>
            <a:rPr lang="en-US" dirty="0"/>
            <a:t>Address the microbiome</a:t>
          </a:r>
        </a:p>
      </dgm:t>
    </dgm:pt>
    <dgm:pt modelId="{00C732C3-0152-4497-84D4-9F375EF8FDEE}" type="parTrans" cxnId="{AAC2323F-45CD-42C6-A3D2-AEEDD7FF19BC}">
      <dgm:prSet/>
      <dgm:spPr/>
      <dgm:t>
        <a:bodyPr/>
        <a:lstStyle/>
        <a:p>
          <a:endParaRPr lang="en-US"/>
        </a:p>
      </dgm:t>
    </dgm:pt>
    <dgm:pt modelId="{E7D540A7-888B-441A-AB5C-AE7A3FBDF6FA}" type="sibTrans" cxnId="{AAC2323F-45CD-42C6-A3D2-AEEDD7FF19BC}">
      <dgm:prSet/>
      <dgm:spPr/>
      <dgm:t>
        <a:bodyPr/>
        <a:lstStyle/>
        <a:p>
          <a:endParaRPr lang="en-US"/>
        </a:p>
      </dgm:t>
    </dgm:pt>
    <dgm:pt modelId="{35343FE6-5684-42A0-BC52-91B1E96F837B}">
      <dgm:prSet/>
      <dgm:spPr/>
      <dgm:t>
        <a:bodyPr/>
        <a:lstStyle/>
        <a:p>
          <a:r>
            <a:rPr lang="en-US" dirty="0"/>
            <a:t>Repair</a:t>
          </a:r>
        </a:p>
      </dgm:t>
    </dgm:pt>
    <dgm:pt modelId="{A48E19FF-C720-4DBF-81D9-8127EF9A9067}" type="parTrans" cxnId="{FBA6AE27-9677-4539-A67B-E47DA14BA214}">
      <dgm:prSet/>
      <dgm:spPr/>
      <dgm:t>
        <a:bodyPr/>
        <a:lstStyle/>
        <a:p>
          <a:endParaRPr lang="en-US"/>
        </a:p>
      </dgm:t>
    </dgm:pt>
    <dgm:pt modelId="{9EDA9A82-1D51-4B10-BE87-6FF0345B324F}" type="sibTrans" cxnId="{FBA6AE27-9677-4539-A67B-E47DA14BA214}">
      <dgm:prSet/>
      <dgm:spPr/>
      <dgm:t>
        <a:bodyPr/>
        <a:lstStyle/>
        <a:p>
          <a:endParaRPr lang="en-US"/>
        </a:p>
      </dgm:t>
    </dgm:pt>
    <dgm:pt modelId="{12352A60-DABC-498E-BFD0-2E03CDB22552}">
      <dgm:prSet/>
      <dgm:spPr/>
      <dgm:t>
        <a:bodyPr/>
        <a:lstStyle/>
        <a:p>
          <a:pPr rtl="0"/>
          <a:r>
            <a:rPr lang="en-US" dirty="0"/>
            <a:t>Focus on gut lining</a:t>
          </a:r>
          <a:r>
            <a:rPr lang="en-US" dirty="0">
              <a:latin typeface="Garamond" panose="02020404030301010803"/>
            </a:rPr>
            <a:t>, digestion</a:t>
          </a:r>
          <a:endParaRPr lang="en-US" dirty="0"/>
        </a:p>
      </dgm:t>
    </dgm:pt>
    <dgm:pt modelId="{8ABBF6E8-CB2C-4162-AFF0-8CA30259A11E}" type="parTrans" cxnId="{FDA2E963-5C58-463E-A566-6F02B884E44F}">
      <dgm:prSet/>
      <dgm:spPr/>
      <dgm:t>
        <a:bodyPr/>
        <a:lstStyle/>
        <a:p>
          <a:endParaRPr lang="en-US"/>
        </a:p>
      </dgm:t>
    </dgm:pt>
    <dgm:pt modelId="{7E261D12-7DAB-4F8D-B304-C31B12967D56}" type="sibTrans" cxnId="{FDA2E963-5C58-463E-A566-6F02B884E44F}">
      <dgm:prSet/>
      <dgm:spPr/>
      <dgm:t>
        <a:bodyPr/>
        <a:lstStyle/>
        <a:p>
          <a:endParaRPr lang="en-US"/>
        </a:p>
      </dgm:t>
    </dgm:pt>
    <dgm:pt modelId="{BDA32B11-5409-4A36-BFE1-243E8D0873C1}">
      <dgm:prSet/>
      <dgm:spPr/>
      <dgm:t>
        <a:bodyPr/>
        <a:lstStyle/>
        <a:p>
          <a:r>
            <a:rPr lang="en-US" dirty="0"/>
            <a:t>Rebalance</a:t>
          </a:r>
        </a:p>
      </dgm:t>
    </dgm:pt>
    <dgm:pt modelId="{8F5648CB-C5CB-4018-8A6B-2DA5DF88D23D}" type="parTrans" cxnId="{4376A604-E2EA-40E8-A385-BDF0279E5CC0}">
      <dgm:prSet/>
      <dgm:spPr/>
      <dgm:t>
        <a:bodyPr/>
        <a:lstStyle/>
        <a:p>
          <a:endParaRPr lang="en-US"/>
        </a:p>
      </dgm:t>
    </dgm:pt>
    <dgm:pt modelId="{1B52129D-08A6-4D17-A1E0-DD47A7E2230C}" type="sibTrans" cxnId="{4376A604-E2EA-40E8-A385-BDF0279E5CC0}">
      <dgm:prSet/>
      <dgm:spPr/>
      <dgm:t>
        <a:bodyPr/>
        <a:lstStyle/>
        <a:p>
          <a:endParaRPr lang="en-US"/>
        </a:p>
      </dgm:t>
    </dgm:pt>
    <dgm:pt modelId="{85F2A152-EE6E-4836-9C27-8ADD05D850BF}">
      <dgm:prSet/>
      <dgm:spPr/>
      <dgm:t>
        <a:bodyPr/>
        <a:lstStyle/>
        <a:p>
          <a:r>
            <a:rPr lang="en-US" dirty="0"/>
            <a:t>Connect the gut and the brain for proper nervous system messaging</a:t>
          </a:r>
        </a:p>
      </dgm:t>
    </dgm:pt>
    <dgm:pt modelId="{A7E89D0C-249A-43A1-95AE-BEA326276666}" type="parTrans" cxnId="{50B00B3C-88B0-4397-BFEB-F310C7E41460}">
      <dgm:prSet/>
      <dgm:spPr/>
      <dgm:t>
        <a:bodyPr/>
        <a:lstStyle/>
        <a:p>
          <a:endParaRPr lang="en-US"/>
        </a:p>
      </dgm:t>
    </dgm:pt>
    <dgm:pt modelId="{D82D0F9E-8618-457B-A3C5-8CDDFA629F13}" type="sibTrans" cxnId="{50B00B3C-88B0-4397-BFEB-F310C7E41460}">
      <dgm:prSet/>
      <dgm:spPr/>
      <dgm:t>
        <a:bodyPr/>
        <a:lstStyle/>
        <a:p>
          <a:endParaRPr lang="en-US"/>
        </a:p>
      </dgm:t>
    </dgm:pt>
    <dgm:pt modelId="{2903A9D8-B5D3-4E9B-BCDF-CAFA283736A4}" type="pres">
      <dgm:prSet presAssocID="{B4FB8F18-03E4-4C7F-845A-CF2F1E7BFB55}" presName="linear" presStyleCnt="0">
        <dgm:presLayoutVars>
          <dgm:animLvl val="lvl"/>
          <dgm:resizeHandles val="exact"/>
        </dgm:presLayoutVars>
      </dgm:prSet>
      <dgm:spPr/>
    </dgm:pt>
    <dgm:pt modelId="{5178C693-322A-44E0-8A5D-B60346BDA0A2}" type="pres">
      <dgm:prSet presAssocID="{0C206796-6FCA-4EB5-B9A4-CECDC89C9A31}" presName="parentText" presStyleLbl="node1" presStyleIdx="0" presStyleCnt="5">
        <dgm:presLayoutVars>
          <dgm:chMax val="0"/>
          <dgm:bulletEnabled val="1"/>
        </dgm:presLayoutVars>
      </dgm:prSet>
      <dgm:spPr/>
    </dgm:pt>
    <dgm:pt modelId="{B1F29A64-8F61-47A9-8761-F608EA41540A}" type="pres">
      <dgm:prSet presAssocID="{0C206796-6FCA-4EB5-B9A4-CECDC89C9A31}" presName="childText" presStyleLbl="revTx" presStyleIdx="0" presStyleCnt="5">
        <dgm:presLayoutVars>
          <dgm:bulletEnabled val="1"/>
        </dgm:presLayoutVars>
      </dgm:prSet>
      <dgm:spPr/>
    </dgm:pt>
    <dgm:pt modelId="{B154DBA5-CB81-4C3E-9AC3-E39D6EB005C9}" type="pres">
      <dgm:prSet presAssocID="{7F8A14E5-8A95-4FF0-851E-B82350B4B174}" presName="parentText" presStyleLbl="node1" presStyleIdx="1" presStyleCnt="5">
        <dgm:presLayoutVars>
          <dgm:chMax val="0"/>
          <dgm:bulletEnabled val="1"/>
        </dgm:presLayoutVars>
      </dgm:prSet>
      <dgm:spPr/>
    </dgm:pt>
    <dgm:pt modelId="{20ECEBE9-F1AE-466E-A1DE-D08E83D644B2}" type="pres">
      <dgm:prSet presAssocID="{7F8A14E5-8A95-4FF0-851E-B82350B4B174}" presName="childText" presStyleLbl="revTx" presStyleIdx="1" presStyleCnt="5">
        <dgm:presLayoutVars>
          <dgm:bulletEnabled val="1"/>
        </dgm:presLayoutVars>
      </dgm:prSet>
      <dgm:spPr/>
    </dgm:pt>
    <dgm:pt modelId="{8FA07F1E-D8FF-4EEC-BFE8-BD85780E1AB7}" type="pres">
      <dgm:prSet presAssocID="{47A16C12-41D4-44A0-B3C4-66078C329457}" presName="parentText" presStyleLbl="node1" presStyleIdx="2" presStyleCnt="5">
        <dgm:presLayoutVars>
          <dgm:chMax val="0"/>
          <dgm:bulletEnabled val="1"/>
        </dgm:presLayoutVars>
      </dgm:prSet>
      <dgm:spPr/>
    </dgm:pt>
    <dgm:pt modelId="{8D1CB2AD-DAA3-4FC8-B75D-2F5159AA3139}" type="pres">
      <dgm:prSet presAssocID="{47A16C12-41D4-44A0-B3C4-66078C329457}" presName="childText" presStyleLbl="revTx" presStyleIdx="2" presStyleCnt="5">
        <dgm:presLayoutVars>
          <dgm:bulletEnabled val="1"/>
        </dgm:presLayoutVars>
      </dgm:prSet>
      <dgm:spPr/>
    </dgm:pt>
    <dgm:pt modelId="{66C063EC-9F7B-4133-99CD-B9B9D52A9397}" type="pres">
      <dgm:prSet presAssocID="{35343FE6-5684-42A0-BC52-91B1E96F837B}" presName="parentText" presStyleLbl="node1" presStyleIdx="3" presStyleCnt="5">
        <dgm:presLayoutVars>
          <dgm:chMax val="0"/>
          <dgm:bulletEnabled val="1"/>
        </dgm:presLayoutVars>
      </dgm:prSet>
      <dgm:spPr/>
    </dgm:pt>
    <dgm:pt modelId="{4296127E-0D67-4D9A-A08F-F998DB23530D}" type="pres">
      <dgm:prSet presAssocID="{35343FE6-5684-42A0-BC52-91B1E96F837B}" presName="childText" presStyleLbl="revTx" presStyleIdx="3" presStyleCnt="5">
        <dgm:presLayoutVars>
          <dgm:bulletEnabled val="1"/>
        </dgm:presLayoutVars>
      </dgm:prSet>
      <dgm:spPr/>
    </dgm:pt>
    <dgm:pt modelId="{5E899B89-4501-421C-8599-D5D92326E2CD}" type="pres">
      <dgm:prSet presAssocID="{BDA32B11-5409-4A36-BFE1-243E8D0873C1}" presName="parentText" presStyleLbl="node1" presStyleIdx="4" presStyleCnt="5">
        <dgm:presLayoutVars>
          <dgm:chMax val="0"/>
          <dgm:bulletEnabled val="1"/>
        </dgm:presLayoutVars>
      </dgm:prSet>
      <dgm:spPr/>
    </dgm:pt>
    <dgm:pt modelId="{64AB5E54-8413-42DA-A497-82ED8C644F24}" type="pres">
      <dgm:prSet presAssocID="{BDA32B11-5409-4A36-BFE1-243E8D0873C1}" presName="childText" presStyleLbl="revTx" presStyleIdx="4" presStyleCnt="5">
        <dgm:presLayoutVars>
          <dgm:bulletEnabled val="1"/>
        </dgm:presLayoutVars>
      </dgm:prSet>
      <dgm:spPr/>
    </dgm:pt>
  </dgm:ptLst>
  <dgm:cxnLst>
    <dgm:cxn modelId="{4376A604-E2EA-40E8-A385-BDF0279E5CC0}" srcId="{B4FB8F18-03E4-4C7F-845A-CF2F1E7BFB55}" destId="{BDA32B11-5409-4A36-BFE1-243E8D0873C1}" srcOrd="4" destOrd="0" parTransId="{8F5648CB-C5CB-4018-8A6B-2DA5DF88D23D}" sibTransId="{1B52129D-08A6-4D17-A1E0-DD47A7E2230C}"/>
    <dgm:cxn modelId="{BC3C4A0C-A344-42F0-9084-E0C011AF519E}" srcId="{B4FB8F18-03E4-4C7F-845A-CF2F1E7BFB55}" destId="{7F8A14E5-8A95-4FF0-851E-B82350B4B174}" srcOrd="1" destOrd="0" parTransId="{F2A79176-7667-455D-A42E-18B0C85C59DF}" sibTransId="{546DC4AB-419E-48EF-AC1A-D360BB151A7B}"/>
    <dgm:cxn modelId="{82481E13-04C0-45AF-92D3-08771C1A2C9E}" type="presOf" srcId="{9BE918CE-97BE-46AA-9E9F-1BA0884D2D7E}" destId="{B1F29A64-8F61-47A9-8761-F608EA41540A}" srcOrd="0" destOrd="0" presId="urn:microsoft.com/office/officeart/2005/8/layout/vList2"/>
    <dgm:cxn modelId="{FBA6AE27-9677-4539-A67B-E47DA14BA214}" srcId="{B4FB8F18-03E4-4C7F-845A-CF2F1E7BFB55}" destId="{35343FE6-5684-42A0-BC52-91B1E96F837B}" srcOrd="3" destOrd="0" parTransId="{A48E19FF-C720-4DBF-81D9-8127EF9A9067}" sibTransId="{9EDA9A82-1D51-4B10-BE87-6FF0345B324F}"/>
    <dgm:cxn modelId="{4E13F829-0F6D-44B0-99CC-56B33AC34538}" type="presOf" srcId="{7F8A14E5-8A95-4FF0-851E-B82350B4B174}" destId="{B154DBA5-CB81-4C3E-9AC3-E39D6EB005C9}" srcOrd="0" destOrd="0" presId="urn:microsoft.com/office/officeart/2005/8/layout/vList2"/>
    <dgm:cxn modelId="{5D960D2D-736F-4AAA-B6D6-CE88ED27AB99}" srcId="{B4FB8F18-03E4-4C7F-845A-CF2F1E7BFB55}" destId="{0C206796-6FCA-4EB5-B9A4-CECDC89C9A31}" srcOrd="0" destOrd="0" parTransId="{DF8FC0AB-E8F1-40C4-80A1-443B36881DBC}" sibTransId="{C74BCD64-BB89-4ABD-8D13-25D4649E83BB}"/>
    <dgm:cxn modelId="{B6228A30-BF6A-4CC3-AFD9-787E77F30439}" type="presOf" srcId="{0C206796-6FCA-4EB5-B9A4-CECDC89C9A31}" destId="{5178C693-322A-44E0-8A5D-B60346BDA0A2}" srcOrd="0" destOrd="0" presId="urn:microsoft.com/office/officeart/2005/8/layout/vList2"/>
    <dgm:cxn modelId="{50B00B3C-88B0-4397-BFEB-F310C7E41460}" srcId="{BDA32B11-5409-4A36-BFE1-243E8D0873C1}" destId="{85F2A152-EE6E-4836-9C27-8ADD05D850BF}" srcOrd="0" destOrd="0" parTransId="{A7E89D0C-249A-43A1-95AE-BEA326276666}" sibTransId="{D82D0F9E-8618-457B-A3C5-8CDDFA629F13}"/>
    <dgm:cxn modelId="{AAC2323F-45CD-42C6-A3D2-AEEDD7FF19BC}" srcId="{47A16C12-41D4-44A0-B3C4-66078C329457}" destId="{7535BD07-5487-49DB-9114-3E64D86603FA}" srcOrd="0" destOrd="0" parTransId="{00C732C3-0152-4497-84D4-9F375EF8FDEE}" sibTransId="{E7D540A7-888B-441A-AB5C-AE7A3FBDF6FA}"/>
    <dgm:cxn modelId="{CC9F104F-AFAD-4915-9CF7-9EC3FC38C445}" type="presOf" srcId="{85F2A152-EE6E-4836-9C27-8ADD05D850BF}" destId="{64AB5E54-8413-42DA-A497-82ED8C644F24}" srcOrd="0" destOrd="0" presId="urn:microsoft.com/office/officeart/2005/8/layout/vList2"/>
    <dgm:cxn modelId="{B7BAB05B-1F35-4503-BAC2-1A6CFF4B636F}" srcId="{7F8A14E5-8A95-4FF0-851E-B82350B4B174}" destId="{58CE3094-D246-49CB-A514-E95E2E6B8FF1}" srcOrd="0" destOrd="0" parTransId="{6DF0128D-BB66-4404-836E-78354C5FCEEF}" sibTransId="{BA203157-BDBC-4A0B-9156-BF6882D73546}"/>
    <dgm:cxn modelId="{B8B86B5F-B90C-4F1F-AE77-996A269C334C}" type="presOf" srcId="{35343FE6-5684-42A0-BC52-91B1E96F837B}" destId="{66C063EC-9F7B-4133-99CD-B9B9D52A9397}" srcOrd="0" destOrd="0" presId="urn:microsoft.com/office/officeart/2005/8/layout/vList2"/>
    <dgm:cxn modelId="{FDA2E963-5C58-463E-A566-6F02B884E44F}" srcId="{35343FE6-5684-42A0-BC52-91B1E96F837B}" destId="{12352A60-DABC-498E-BFD0-2E03CDB22552}" srcOrd="0" destOrd="0" parTransId="{8ABBF6E8-CB2C-4162-AFF0-8CA30259A11E}" sibTransId="{7E261D12-7DAB-4F8D-B304-C31B12967D56}"/>
    <dgm:cxn modelId="{8BA5647C-7F5E-4534-9015-EE22D05997B2}" type="presOf" srcId="{47A16C12-41D4-44A0-B3C4-66078C329457}" destId="{8FA07F1E-D8FF-4EEC-BFE8-BD85780E1AB7}" srcOrd="0" destOrd="0" presId="urn:microsoft.com/office/officeart/2005/8/layout/vList2"/>
    <dgm:cxn modelId="{9895598A-46D1-4081-B4EB-21392BC3E886}" type="presOf" srcId="{7535BD07-5487-49DB-9114-3E64D86603FA}" destId="{8D1CB2AD-DAA3-4FC8-B75D-2F5159AA3139}" srcOrd="0" destOrd="0" presId="urn:microsoft.com/office/officeart/2005/8/layout/vList2"/>
    <dgm:cxn modelId="{72D318D5-432E-4F33-98C9-1D78FB2D4342}" srcId="{0C206796-6FCA-4EB5-B9A4-CECDC89C9A31}" destId="{9BE918CE-97BE-46AA-9E9F-1BA0884D2D7E}" srcOrd="0" destOrd="0" parTransId="{1770A6C8-431C-4A10-8E22-7BEC498A8340}" sibTransId="{B29F890C-FA76-47E6-AEB2-22577A3A3695}"/>
    <dgm:cxn modelId="{F89BD2D8-1DB5-4737-AF18-2315ADD8122F}" srcId="{B4FB8F18-03E4-4C7F-845A-CF2F1E7BFB55}" destId="{47A16C12-41D4-44A0-B3C4-66078C329457}" srcOrd="2" destOrd="0" parTransId="{FC5B0426-8082-4D02-8B0C-607FB7C4239E}" sibTransId="{867C23F8-B612-491B-B698-5FD36A29C802}"/>
    <dgm:cxn modelId="{0CEF16EC-7FB9-40C0-9F5D-1CE6FE6A03BA}" type="presOf" srcId="{BDA32B11-5409-4A36-BFE1-243E8D0873C1}" destId="{5E899B89-4501-421C-8599-D5D92326E2CD}" srcOrd="0" destOrd="0" presId="urn:microsoft.com/office/officeart/2005/8/layout/vList2"/>
    <dgm:cxn modelId="{B4901CEF-CE97-4726-A205-9259CD2B7850}" type="presOf" srcId="{B4FB8F18-03E4-4C7F-845A-CF2F1E7BFB55}" destId="{2903A9D8-B5D3-4E9B-BCDF-CAFA283736A4}" srcOrd="0" destOrd="0" presId="urn:microsoft.com/office/officeart/2005/8/layout/vList2"/>
    <dgm:cxn modelId="{D85E0FF8-AE52-4719-87BD-4B4947997CBF}" type="presOf" srcId="{58CE3094-D246-49CB-A514-E95E2E6B8FF1}" destId="{20ECEBE9-F1AE-466E-A1DE-D08E83D644B2}" srcOrd="0" destOrd="0" presId="urn:microsoft.com/office/officeart/2005/8/layout/vList2"/>
    <dgm:cxn modelId="{ECA8A9FB-CFE7-4F69-834D-AB75BB15835B}" type="presOf" srcId="{12352A60-DABC-498E-BFD0-2E03CDB22552}" destId="{4296127E-0D67-4D9A-A08F-F998DB23530D}" srcOrd="0" destOrd="0" presId="urn:microsoft.com/office/officeart/2005/8/layout/vList2"/>
    <dgm:cxn modelId="{242EE719-A6C6-4953-9777-9BC76CF02807}" type="presParOf" srcId="{2903A9D8-B5D3-4E9B-BCDF-CAFA283736A4}" destId="{5178C693-322A-44E0-8A5D-B60346BDA0A2}" srcOrd="0" destOrd="0" presId="urn:microsoft.com/office/officeart/2005/8/layout/vList2"/>
    <dgm:cxn modelId="{EF50DB77-8595-41AA-A329-D60A61054055}" type="presParOf" srcId="{2903A9D8-B5D3-4E9B-BCDF-CAFA283736A4}" destId="{B1F29A64-8F61-47A9-8761-F608EA41540A}" srcOrd="1" destOrd="0" presId="urn:microsoft.com/office/officeart/2005/8/layout/vList2"/>
    <dgm:cxn modelId="{ABDADE97-C30F-427F-95A5-203F146D0536}" type="presParOf" srcId="{2903A9D8-B5D3-4E9B-BCDF-CAFA283736A4}" destId="{B154DBA5-CB81-4C3E-9AC3-E39D6EB005C9}" srcOrd="2" destOrd="0" presId="urn:microsoft.com/office/officeart/2005/8/layout/vList2"/>
    <dgm:cxn modelId="{824D8F23-E0C6-4AFC-A0A4-CC390BAD4D91}" type="presParOf" srcId="{2903A9D8-B5D3-4E9B-BCDF-CAFA283736A4}" destId="{20ECEBE9-F1AE-466E-A1DE-D08E83D644B2}" srcOrd="3" destOrd="0" presId="urn:microsoft.com/office/officeart/2005/8/layout/vList2"/>
    <dgm:cxn modelId="{6FF431E5-318A-4673-BA59-101DA33B2C0A}" type="presParOf" srcId="{2903A9D8-B5D3-4E9B-BCDF-CAFA283736A4}" destId="{8FA07F1E-D8FF-4EEC-BFE8-BD85780E1AB7}" srcOrd="4" destOrd="0" presId="urn:microsoft.com/office/officeart/2005/8/layout/vList2"/>
    <dgm:cxn modelId="{1C814F11-8D40-45A9-8709-A6300A7C8F8D}" type="presParOf" srcId="{2903A9D8-B5D3-4E9B-BCDF-CAFA283736A4}" destId="{8D1CB2AD-DAA3-4FC8-B75D-2F5159AA3139}" srcOrd="5" destOrd="0" presId="urn:microsoft.com/office/officeart/2005/8/layout/vList2"/>
    <dgm:cxn modelId="{4968F762-7B10-4B43-86CA-DA46FB480D44}" type="presParOf" srcId="{2903A9D8-B5D3-4E9B-BCDF-CAFA283736A4}" destId="{66C063EC-9F7B-4133-99CD-B9B9D52A9397}" srcOrd="6" destOrd="0" presId="urn:microsoft.com/office/officeart/2005/8/layout/vList2"/>
    <dgm:cxn modelId="{EE71BC73-2F68-4EAE-A325-1F9614942DDB}" type="presParOf" srcId="{2903A9D8-B5D3-4E9B-BCDF-CAFA283736A4}" destId="{4296127E-0D67-4D9A-A08F-F998DB23530D}" srcOrd="7" destOrd="0" presId="urn:microsoft.com/office/officeart/2005/8/layout/vList2"/>
    <dgm:cxn modelId="{29E76D81-9B19-4819-A7ED-8FC0480E3951}" type="presParOf" srcId="{2903A9D8-B5D3-4E9B-BCDF-CAFA283736A4}" destId="{5E899B89-4501-421C-8599-D5D92326E2CD}" srcOrd="8" destOrd="0" presId="urn:microsoft.com/office/officeart/2005/8/layout/vList2"/>
    <dgm:cxn modelId="{1AFB059C-FA3C-4961-85A3-6D79796C1DEC}" type="presParOf" srcId="{2903A9D8-B5D3-4E9B-BCDF-CAFA283736A4}" destId="{64AB5E54-8413-42DA-A497-82ED8C644F2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145F58-EB10-4B8C-A10E-EEE4A5B1286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1039F3D-3D36-49F0-A929-AB9771E8FAB5}">
      <dgm:prSet/>
      <dgm:spPr/>
      <dgm:t>
        <a:bodyPr/>
        <a:lstStyle/>
        <a:p>
          <a:r>
            <a:rPr lang="en-US"/>
            <a:t>Remove Gluten</a:t>
          </a:r>
        </a:p>
      </dgm:t>
    </dgm:pt>
    <dgm:pt modelId="{B4D9D721-7982-4988-B6A8-14A87A8B2A04}" type="parTrans" cxnId="{3F561B04-F0A3-4653-BF8B-A760DB456377}">
      <dgm:prSet/>
      <dgm:spPr/>
      <dgm:t>
        <a:bodyPr/>
        <a:lstStyle/>
        <a:p>
          <a:endParaRPr lang="en-US"/>
        </a:p>
      </dgm:t>
    </dgm:pt>
    <dgm:pt modelId="{C9681CFA-9308-415F-AA5B-AA08FB47BC33}" type="sibTrans" cxnId="{3F561B04-F0A3-4653-BF8B-A760DB456377}">
      <dgm:prSet/>
      <dgm:spPr/>
      <dgm:t>
        <a:bodyPr/>
        <a:lstStyle/>
        <a:p>
          <a:endParaRPr lang="en-US"/>
        </a:p>
      </dgm:t>
    </dgm:pt>
    <dgm:pt modelId="{E4F36F83-3AAD-4B52-BEAC-58900E6F7C13}">
      <dgm:prSet/>
      <dgm:spPr/>
      <dgm:t>
        <a:bodyPr/>
        <a:lstStyle/>
        <a:p>
          <a:r>
            <a:rPr lang="en-US"/>
            <a:t>Begin taking mastic gum and anitmicrobial herb blend</a:t>
          </a:r>
        </a:p>
      </dgm:t>
    </dgm:pt>
    <dgm:pt modelId="{12C5E2CB-EF88-4B9A-91D9-2E747CB4B8A6}" type="parTrans" cxnId="{672B3F32-CB00-4BBE-A726-31AD4F2BC423}">
      <dgm:prSet/>
      <dgm:spPr/>
      <dgm:t>
        <a:bodyPr/>
        <a:lstStyle/>
        <a:p>
          <a:endParaRPr lang="en-US"/>
        </a:p>
      </dgm:t>
    </dgm:pt>
    <dgm:pt modelId="{89290815-3E8F-4F6C-BA4B-00A532A18496}" type="sibTrans" cxnId="{672B3F32-CB00-4BBE-A726-31AD4F2BC423}">
      <dgm:prSet/>
      <dgm:spPr/>
      <dgm:t>
        <a:bodyPr/>
        <a:lstStyle/>
        <a:p>
          <a:endParaRPr lang="en-US"/>
        </a:p>
      </dgm:t>
    </dgm:pt>
    <dgm:pt modelId="{7DD01DE8-58F5-41BF-B958-892F9558EAB4}">
      <dgm:prSet/>
      <dgm:spPr/>
      <dgm:t>
        <a:bodyPr/>
        <a:lstStyle/>
        <a:p>
          <a:r>
            <a:rPr lang="en-US"/>
            <a:t>Add vitamin D &amp; b12 supplementation</a:t>
          </a:r>
        </a:p>
      </dgm:t>
    </dgm:pt>
    <dgm:pt modelId="{22072279-FE08-408A-B24C-8D29386450EA}" type="parTrans" cxnId="{A437FAE9-957B-4142-AA4C-EE56EEEB71EE}">
      <dgm:prSet/>
      <dgm:spPr/>
      <dgm:t>
        <a:bodyPr/>
        <a:lstStyle/>
        <a:p>
          <a:endParaRPr lang="en-US"/>
        </a:p>
      </dgm:t>
    </dgm:pt>
    <dgm:pt modelId="{14E09E8D-F22F-4A99-9282-808E97746753}" type="sibTrans" cxnId="{A437FAE9-957B-4142-AA4C-EE56EEEB71EE}">
      <dgm:prSet/>
      <dgm:spPr/>
      <dgm:t>
        <a:bodyPr/>
        <a:lstStyle/>
        <a:p>
          <a:endParaRPr lang="en-US"/>
        </a:p>
      </dgm:t>
    </dgm:pt>
    <dgm:pt modelId="{DF6F2C92-307C-4F29-B804-42DA117E37AF}">
      <dgm:prSet/>
      <dgm:spPr/>
      <dgm:t>
        <a:bodyPr/>
        <a:lstStyle/>
        <a:p>
          <a:r>
            <a:rPr lang="en-US" dirty="0"/>
            <a:t>Then </a:t>
          </a:r>
          <a:r>
            <a:rPr lang="en-US" dirty="0" err="1"/>
            <a:t>reinocculate</a:t>
          </a:r>
          <a:r>
            <a:rPr lang="en-US" dirty="0"/>
            <a:t> gut with </a:t>
          </a:r>
          <a:br>
            <a:rPr lang="en-US" dirty="0"/>
          </a:br>
          <a:r>
            <a:rPr lang="en-US" dirty="0"/>
            <a:t>s. </a:t>
          </a:r>
          <a:r>
            <a:rPr lang="en-US" dirty="0" err="1"/>
            <a:t>boulardi</a:t>
          </a:r>
          <a:r>
            <a:rPr lang="en-US" dirty="0"/>
            <a:t> and beneficial bacteria. </a:t>
          </a:r>
        </a:p>
      </dgm:t>
    </dgm:pt>
    <dgm:pt modelId="{55A7FAF2-1D09-4812-BA52-0CF22E0D0F5D}" type="parTrans" cxnId="{1D5DC4DF-A862-47A4-8F38-153021AC930C}">
      <dgm:prSet/>
      <dgm:spPr/>
      <dgm:t>
        <a:bodyPr/>
        <a:lstStyle/>
        <a:p>
          <a:endParaRPr lang="en-US"/>
        </a:p>
      </dgm:t>
    </dgm:pt>
    <dgm:pt modelId="{586DB1DE-2D9B-45E0-9AD3-E78C7DD72A54}" type="sibTrans" cxnId="{1D5DC4DF-A862-47A4-8F38-153021AC930C}">
      <dgm:prSet/>
      <dgm:spPr/>
      <dgm:t>
        <a:bodyPr/>
        <a:lstStyle/>
        <a:p>
          <a:endParaRPr lang="en-US"/>
        </a:p>
      </dgm:t>
    </dgm:pt>
    <dgm:pt modelId="{D4D7CD90-F0BE-4115-A8F0-B703E5345D27}" type="pres">
      <dgm:prSet presAssocID="{A4145F58-EB10-4B8C-A10E-EEE4A5B12865}" presName="vert0" presStyleCnt="0">
        <dgm:presLayoutVars>
          <dgm:dir/>
          <dgm:animOne val="branch"/>
          <dgm:animLvl val="lvl"/>
        </dgm:presLayoutVars>
      </dgm:prSet>
      <dgm:spPr/>
    </dgm:pt>
    <dgm:pt modelId="{9A1CF322-F623-43D9-9670-F85196D571A9}" type="pres">
      <dgm:prSet presAssocID="{E1039F3D-3D36-49F0-A929-AB9771E8FAB5}" presName="thickLine" presStyleLbl="alignNode1" presStyleIdx="0" presStyleCnt="4"/>
      <dgm:spPr/>
    </dgm:pt>
    <dgm:pt modelId="{59C5ED4A-948D-4509-A532-AB89889A195D}" type="pres">
      <dgm:prSet presAssocID="{E1039F3D-3D36-49F0-A929-AB9771E8FAB5}" presName="horz1" presStyleCnt="0"/>
      <dgm:spPr/>
    </dgm:pt>
    <dgm:pt modelId="{FBB8AD90-751B-4FEA-ABCD-A2AF7747B8E8}" type="pres">
      <dgm:prSet presAssocID="{E1039F3D-3D36-49F0-A929-AB9771E8FAB5}" presName="tx1" presStyleLbl="revTx" presStyleIdx="0" presStyleCnt="4"/>
      <dgm:spPr/>
    </dgm:pt>
    <dgm:pt modelId="{3BCC6D02-1C46-4090-8796-9445D25256D3}" type="pres">
      <dgm:prSet presAssocID="{E1039F3D-3D36-49F0-A929-AB9771E8FAB5}" presName="vert1" presStyleCnt="0"/>
      <dgm:spPr/>
    </dgm:pt>
    <dgm:pt modelId="{9F231DBB-14E0-4AAD-B11A-40D8B0EEDECB}" type="pres">
      <dgm:prSet presAssocID="{E4F36F83-3AAD-4B52-BEAC-58900E6F7C13}" presName="thickLine" presStyleLbl="alignNode1" presStyleIdx="1" presStyleCnt="4"/>
      <dgm:spPr/>
    </dgm:pt>
    <dgm:pt modelId="{6F2C789A-964A-4038-906D-84C9D3DA4E26}" type="pres">
      <dgm:prSet presAssocID="{E4F36F83-3AAD-4B52-BEAC-58900E6F7C13}" presName="horz1" presStyleCnt="0"/>
      <dgm:spPr/>
    </dgm:pt>
    <dgm:pt modelId="{8DF64E5C-EADA-4CE5-8A8C-CF21AFDBB639}" type="pres">
      <dgm:prSet presAssocID="{E4F36F83-3AAD-4B52-BEAC-58900E6F7C13}" presName="tx1" presStyleLbl="revTx" presStyleIdx="1" presStyleCnt="4"/>
      <dgm:spPr/>
    </dgm:pt>
    <dgm:pt modelId="{0CC4C83F-3099-494F-B16F-E71D4021A90D}" type="pres">
      <dgm:prSet presAssocID="{E4F36F83-3AAD-4B52-BEAC-58900E6F7C13}" presName="vert1" presStyleCnt="0"/>
      <dgm:spPr/>
    </dgm:pt>
    <dgm:pt modelId="{575E7344-4B04-4DB7-8CF3-1493CD78DA0D}" type="pres">
      <dgm:prSet presAssocID="{7DD01DE8-58F5-41BF-B958-892F9558EAB4}" presName="thickLine" presStyleLbl="alignNode1" presStyleIdx="2" presStyleCnt="4"/>
      <dgm:spPr/>
    </dgm:pt>
    <dgm:pt modelId="{24FE2B1D-3DDC-47E1-B5CF-DAD207932DB7}" type="pres">
      <dgm:prSet presAssocID="{7DD01DE8-58F5-41BF-B958-892F9558EAB4}" presName="horz1" presStyleCnt="0"/>
      <dgm:spPr/>
    </dgm:pt>
    <dgm:pt modelId="{4C7FAF87-179A-46B6-AA07-00AC0784E579}" type="pres">
      <dgm:prSet presAssocID="{7DD01DE8-58F5-41BF-B958-892F9558EAB4}" presName="tx1" presStyleLbl="revTx" presStyleIdx="2" presStyleCnt="4"/>
      <dgm:spPr/>
    </dgm:pt>
    <dgm:pt modelId="{4E7A30D9-B817-4FBB-B350-5FA2C9E9B6EA}" type="pres">
      <dgm:prSet presAssocID="{7DD01DE8-58F5-41BF-B958-892F9558EAB4}" presName="vert1" presStyleCnt="0"/>
      <dgm:spPr/>
    </dgm:pt>
    <dgm:pt modelId="{45738338-D7FA-4DF0-97F7-471E53D2853C}" type="pres">
      <dgm:prSet presAssocID="{DF6F2C92-307C-4F29-B804-42DA117E37AF}" presName="thickLine" presStyleLbl="alignNode1" presStyleIdx="3" presStyleCnt="4"/>
      <dgm:spPr/>
    </dgm:pt>
    <dgm:pt modelId="{5C546562-0622-4B72-8091-3F04BEA4EF85}" type="pres">
      <dgm:prSet presAssocID="{DF6F2C92-307C-4F29-B804-42DA117E37AF}" presName="horz1" presStyleCnt="0"/>
      <dgm:spPr/>
    </dgm:pt>
    <dgm:pt modelId="{92F4E210-DBAB-4A12-A07F-B789FC0A5170}" type="pres">
      <dgm:prSet presAssocID="{DF6F2C92-307C-4F29-B804-42DA117E37AF}" presName="tx1" presStyleLbl="revTx" presStyleIdx="3" presStyleCnt="4"/>
      <dgm:spPr/>
    </dgm:pt>
    <dgm:pt modelId="{7E6A780D-820C-4627-9F31-458DDCCF5070}" type="pres">
      <dgm:prSet presAssocID="{DF6F2C92-307C-4F29-B804-42DA117E37AF}" presName="vert1" presStyleCnt="0"/>
      <dgm:spPr/>
    </dgm:pt>
  </dgm:ptLst>
  <dgm:cxnLst>
    <dgm:cxn modelId="{56284E02-6451-4A4E-8020-235739ED8BF7}" type="presOf" srcId="{7DD01DE8-58F5-41BF-B958-892F9558EAB4}" destId="{4C7FAF87-179A-46B6-AA07-00AC0784E579}" srcOrd="0" destOrd="0" presId="urn:microsoft.com/office/officeart/2008/layout/LinedList"/>
    <dgm:cxn modelId="{3F561B04-F0A3-4653-BF8B-A760DB456377}" srcId="{A4145F58-EB10-4B8C-A10E-EEE4A5B12865}" destId="{E1039F3D-3D36-49F0-A929-AB9771E8FAB5}" srcOrd="0" destOrd="0" parTransId="{B4D9D721-7982-4988-B6A8-14A87A8B2A04}" sibTransId="{C9681CFA-9308-415F-AA5B-AA08FB47BC33}"/>
    <dgm:cxn modelId="{672B3F32-CB00-4BBE-A726-31AD4F2BC423}" srcId="{A4145F58-EB10-4B8C-A10E-EEE4A5B12865}" destId="{E4F36F83-3AAD-4B52-BEAC-58900E6F7C13}" srcOrd="1" destOrd="0" parTransId="{12C5E2CB-EF88-4B9A-91D9-2E747CB4B8A6}" sibTransId="{89290815-3E8F-4F6C-BA4B-00A532A18496}"/>
    <dgm:cxn modelId="{D59CED36-4DC1-4769-A18B-9872F3DD437F}" type="presOf" srcId="{DF6F2C92-307C-4F29-B804-42DA117E37AF}" destId="{92F4E210-DBAB-4A12-A07F-B789FC0A5170}" srcOrd="0" destOrd="0" presId="urn:microsoft.com/office/officeart/2008/layout/LinedList"/>
    <dgm:cxn modelId="{B7BB0757-6E11-44DF-9F80-E8420CE92EF8}" type="presOf" srcId="{E1039F3D-3D36-49F0-A929-AB9771E8FAB5}" destId="{FBB8AD90-751B-4FEA-ABCD-A2AF7747B8E8}" srcOrd="0" destOrd="0" presId="urn:microsoft.com/office/officeart/2008/layout/LinedList"/>
    <dgm:cxn modelId="{13FDFDBD-9210-4AEA-B0B8-C3668749903F}" type="presOf" srcId="{E4F36F83-3AAD-4B52-BEAC-58900E6F7C13}" destId="{8DF64E5C-EADA-4CE5-8A8C-CF21AFDBB639}" srcOrd="0" destOrd="0" presId="urn:microsoft.com/office/officeart/2008/layout/LinedList"/>
    <dgm:cxn modelId="{6AF04EBF-53CF-4E0C-A4D6-F53CE4D7F221}" type="presOf" srcId="{A4145F58-EB10-4B8C-A10E-EEE4A5B12865}" destId="{D4D7CD90-F0BE-4115-A8F0-B703E5345D27}" srcOrd="0" destOrd="0" presId="urn:microsoft.com/office/officeart/2008/layout/LinedList"/>
    <dgm:cxn modelId="{1D5DC4DF-A862-47A4-8F38-153021AC930C}" srcId="{A4145F58-EB10-4B8C-A10E-EEE4A5B12865}" destId="{DF6F2C92-307C-4F29-B804-42DA117E37AF}" srcOrd="3" destOrd="0" parTransId="{55A7FAF2-1D09-4812-BA52-0CF22E0D0F5D}" sibTransId="{586DB1DE-2D9B-45E0-9AD3-E78C7DD72A54}"/>
    <dgm:cxn modelId="{A437FAE9-957B-4142-AA4C-EE56EEEB71EE}" srcId="{A4145F58-EB10-4B8C-A10E-EEE4A5B12865}" destId="{7DD01DE8-58F5-41BF-B958-892F9558EAB4}" srcOrd="2" destOrd="0" parTransId="{22072279-FE08-408A-B24C-8D29386450EA}" sibTransId="{14E09E8D-F22F-4A99-9282-808E97746753}"/>
    <dgm:cxn modelId="{7DC41979-AA85-48E9-8E77-A5C4556D8289}" type="presParOf" srcId="{D4D7CD90-F0BE-4115-A8F0-B703E5345D27}" destId="{9A1CF322-F623-43D9-9670-F85196D571A9}" srcOrd="0" destOrd="0" presId="urn:microsoft.com/office/officeart/2008/layout/LinedList"/>
    <dgm:cxn modelId="{FD4E1CD9-40EA-4BBC-AC49-A5D70D81ED4D}" type="presParOf" srcId="{D4D7CD90-F0BE-4115-A8F0-B703E5345D27}" destId="{59C5ED4A-948D-4509-A532-AB89889A195D}" srcOrd="1" destOrd="0" presId="urn:microsoft.com/office/officeart/2008/layout/LinedList"/>
    <dgm:cxn modelId="{935E6ECB-6055-41A1-ACF0-6112FDAA58EE}" type="presParOf" srcId="{59C5ED4A-948D-4509-A532-AB89889A195D}" destId="{FBB8AD90-751B-4FEA-ABCD-A2AF7747B8E8}" srcOrd="0" destOrd="0" presId="urn:microsoft.com/office/officeart/2008/layout/LinedList"/>
    <dgm:cxn modelId="{9E35397A-1294-4007-A5AD-A094A3A9EE77}" type="presParOf" srcId="{59C5ED4A-948D-4509-A532-AB89889A195D}" destId="{3BCC6D02-1C46-4090-8796-9445D25256D3}" srcOrd="1" destOrd="0" presId="urn:microsoft.com/office/officeart/2008/layout/LinedList"/>
    <dgm:cxn modelId="{480A4C53-64A1-4D56-A4EF-A676161608B8}" type="presParOf" srcId="{D4D7CD90-F0BE-4115-A8F0-B703E5345D27}" destId="{9F231DBB-14E0-4AAD-B11A-40D8B0EEDECB}" srcOrd="2" destOrd="0" presId="urn:microsoft.com/office/officeart/2008/layout/LinedList"/>
    <dgm:cxn modelId="{B2E59F26-F0F6-4315-A8D2-4FD518E1DB8B}" type="presParOf" srcId="{D4D7CD90-F0BE-4115-A8F0-B703E5345D27}" destId="{6F2C789A-964A-4038-906D-84C9D3DA4E26}" srcOrd="3" destOrd="0" presId="urn:microsoft.com/office/officeart/2008/layout/LinedList"/>
    <dgm:cxn modelId="{789053C6-0C96-4A67-AE02-D899FAA62600}" type="presParOf" srcId="{6F2C789A-964A-4038-906D-84C9D3DA4E26}" destId="{8DF64E5C-EADA-4CE5-8A8C-CF21AFDBB639}" srcOrd="0" destOrd="0" presId="urn:microsoft.com/office/officeart/2008/layout/LinedList"/>
    <dgm:cxn modelId="{0873235D-ACB5-4BA7-AB77-A56A70F5DDA6}" type="presParOf" srcId="{6F2C789A-964A-4038-906D-84C9D3DA4E26}" destId="{0CC4C83F-3099-494F-B16F-E71D4021A90D}" srcOrd="1" destOrd="0" presId="urn:microsoft.com/office/officeart/2008/layout/LinedList"/>
    <dgm:cxn modelId="{208A6EF7-3E79-4EAE-AACA-7BF60D4E5D62}" type="presParOf" srcId="{D4D7CD90-F0BE-4115-A8F0-B703E5345D27}" destId="{575E7344-4B04-4DB7-8CF3-1493CD78DA0D}" srcOrd="4" destOrd="0" presId="urn:microsoft.com/office/officeart/2008/layout/LinedList"/>
    <dgm:cxn modelId="{3167E821-8117-422F-B4A2-27C8AC72F2B9}" type="presParOf" srcId="{D4D7CD90-F0BE-4115-A8F0-B703E5345D27}" destId="{24FE2B1D-3DDC-47E1-B5CF-DAD207932DB7}" srcOrd="5" destOrd="0" presId="urn:microsoft.com/office/officeart/2008/layout/LinedList"/>
    <dgm:cxn modelId="{C1F411AF-22C1-4C5E-84BA-A870B6FD7327}" type="presParOf" srcId="{24FE2B1D-3DDC-47E1-B5CF-DAD207932DB7}" destId="{4C7FAF87-179A-46B6-AA07-00AC0784E579}" srcOrd="0" destOrd="0" presId="urn:microsoft.com/office/officeart/2008/layout/LinedList"/>
    <dgm:cxn modelId="{0BE2FDD0-E887-422D-B2A9-2B622630DFF0}" type="presParOf" srcId="{24FE2B1D-3DDC-47E1-B5CF-DAD207932DB7}" destId="{4E7A30D9-B817-4FBB-B350-5FA2C9E9B6EA}" srcOrd="1" destOrd="0" presId="urn:microsoft.com/office/officeart/2008/layout/LinedList"/>
    <dgm:cxn modelId="{A94848BD-B3C4-4002-A8C1-45118CDD1AA3}" type="presParOf" srcId="{D4D7CD90-F0BE-4115-A8F0-B703E5345D27}" destId="{45738338-D7FA-4DF0-97F7-471E53D2853C}" srcOrd="6" destOrd="0" presId="urn:microsoft.com/office/officeart/2008/layout/LinedList"/>
    <dgm:cxn modelId="{8AD53298-1E77-4C7D-A5A1-00671A8146CE}" type="presParOf" srcId="{D4D7CD90-F0BE-4115-A8F0-B703E5345D27}" destId="{5C546562-0622-4B72-8091-3F04BEA4EF85}" srcOrd="7" destOrd="0" presId="urn:microsoft.com/office/officeart/2008/layout/LinedList"/>
    <dgm:cxn modelId="{8850BEE4-2847-483D-963F-257A3529D853}" type="presParOf" srcId="{5C546562-0622-4B72-8091-3F04BEA4EF85}" destId="{92F4E210-DBAB-4A12-A07F-B789FC0A5170}" srcOrd="0" destOrd="0" presId="urn:microsoft.com/office/officeart/2008/layout/LinedList"/>
    <dgm:cxn modelId="{BF9B5C00-D1F7-4EE1-958D-645F1653BD68}" type="presParOf" srcId="{5C546562-0622-4B72-8091-3F04BEA4EF85}" destId="{7E6A780D-820C-4627-9F31-458DDCCF50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56F35-EBA4-4C00-9854-29C0DBFB389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B0D9753-B3EB-442F-8E32-284E5965D551}">
      <dgm:prSet/>
      <dgm:spPr/>
      <dgm:t>
        <a:bodyPr/>
        <a:lstStyle/>
        <a:p>
          <a:pPr>
            <a:lnSpc>
              <a:spcPct val="100000"/>
            </a:lnSpc>
          </a:pPr>
          <a:r>
            <a:rPr lang="en-US"/>
            <a:t>Mood was stable</a:t>
          </a:r>
        </a:p>
      </dgm:t>
    </dgm:pt>
    <dgm:pt modelId="{85398609-DB12-4BB8-B29B-06606D4F0C9C}" type="parTrans" cxnId="{F3AB7508-5008-45EC-9CE1-FA9D2E5A063C}">
      <dgm:prSet/>
      <dgm:spPr/>
      <dgm:t>
        <a:bodyPr/>
        <a:lstStyle/>
        <a:p>
          <a:endParaRPr lang="en-US"/>
        </a:p>
      </dgm:t>
    </dgm:pt>
    <dgm:pt modelId="{09B63784-6693-4228-BFF0-6B9079E3A915}" type="sibTrans" cxnId="{F3AB7508-5008-45EC-9CE1-FA9D2E5A063C}">
      <dgm:prSet/>
      <dgm:spPr/>
      <dgm:t>
        <a:bodyPr/>
        <a:lstStyle/>
        <a:p>
          <a:pPr>
            <a:lnSpc>
              <a:spcPct val="100000"/>
            </a:lnSpc>
          </a:pPr>
          <a:endParaRPr lang="en-US"/>
        </a:p>
      </dgm:t>
    </dgm:pt>
    <dgm:pt modelId="{EA2FE5DF-9AEF-4D6B-A9A3-C3CD4319FB00}">
      <dgm:prSet/>
      <dgm:spPr/>
      <dgm:t>
        <a:bodyPr/>
        <a:lstStyle/>
        <a:p>
          <a:pPr>
            <a:lnSpc>
              <a:spcPct val="100000"/>
            </a:lnSpc>
          </a:pPr>
          <a:r>
            <a:rPr lang="en-US"/>
            <a:t>Food choices improved, GI symptoms improved. Able to sustain gluten free diet</a:t>
          </a:r>
        </a:p>
      </dgm:t>
    </dgm:pt>
    <dgm:pt modelId="{3C5FBA14-ED6D-4EAA-BE84-6A441154F5D8}" type="parTrans" cxnId="{3640206B-C7EF-462B-BB79-54459628F1AE}">
      <dgm:prSet/>
      <dgm:spPr/>
      <dgm:t>
        <a:bodyPr/>
        <a:lstStyle/>
        <a:p>
          <a:endParaRPr lang="en-US"/>
        </a:p>
      </dgm:t>
    </dgm:pt>
    <dgm:pt modelId="{3AD2A030-8E57-4C66-AFC7-CFA1EC5DABB5}" type="sibTrans" cxnId="{3640206B-C7EF-462B-BB79-54459628F1AE}">
      <dgm:prSet/>
      <dgm:spPr/>
      <dgm:t>
        <a:bodyPr/>
        <a:lstStyle/>
        <a:p>
          <a:pPr>
            <a:lnSpc>
              <a:spcPct val="100000"/>
            </a:lnSpc>
          </a:pPr>
          <a:endParaRPr lang="en-US"/>
        </a:p>
      </dgm:t>
    </dgm:pt>
    <dgm:pt modelId="{310D8DB5-2433-49BA-815E-FA4F5518E134}">
      <dgm:prSet/>
      <dgm:spPr/>
      <dgm:t>
        <a:bodyPr/>
        <a:lstStyle/>
        <a:p>
          <a:pPr>
            <a:lnSpc>
              <a:spcPct val="100000"/>
            </a:lnSpc>
          </a:pPr>
          <a:r>
            <a:rPr lang="en-US"/>
            <a:t>Continues to feel fatigued, no weight loss </a:t>
          </a:r>
        </a:p>
      </dgm:t>
    </dgm:pt>
    <dgm:pt modelId="{B26379FC-C5C0-48C6-85BC-EC9F7D3327E7}" type="parTrans" cxnId="{C077FE8D-6A04-4F49-AFE4-55BBDAD4A059}">
      <dgm:prSet/>
      <dgm:spPr/>
      <dgm:t>
        <a:bodyPr/>
        <a:lstStyle/>
        <a:p>
          <a:endParaRPr lang="en-US"/>
        </a:p>
      </dgm:t>
    </dgm:pt>
    <dgm:pt modelId="{DE31D8F7-4D56-4401-AD50-374E644510B5}" type="sibTrans" cxnId="{C077FE8D-6A04-4F49-AFE4-55BBDAD4A059}">
      <dgm:prSet/>
      <dgm:spPr/>
      <dgm:t>
        <a:bodyPr/>
        <a:lstStyle/>
        <a:p>
          <a:pPr>
            <a:lnSpc>
              <a:spcPct val="100000"/>
            </a:lnSpc>
          </a:pPr>
          <a:endParaRPr lang="en-US"/>
        </a:p>
      </dgm:t>
    </dgm:pt>
    <dgm:pt modelId="{779E63F4-C491-4DC8-9C9E-60908DC58771}">
      <dgm:prSet/>
      <dgm:spPr/>
      <dgm:t>
        <a:bodyPr/>
        <a:lstStyle/>
        <a:p>
          <a:pPr>
            <a:lnSpc>
              <a:spcPct val="100000"/>
            </a:lnSpc>
          </a:pPr>
          <a:r>
            <a:rPr lang="en-US"/>
            <a:t>Desired to be off metformin d/t side effects and wanted to add natural agents to help </a:t>
          </a:r>
        </a:p>
      </dgm:t>
    </dgm:pt>
    <dgm:pt modelId="{8C3D1EBE-3A85-403B-9AAF-28D08B2B49A3}" type="parTrans" cxnId="{8D3DCFD4-A37C-4F79-95D8-CCE1C1FD0603}">
      <dgm:prSet/>
      <dgm:spPr/>
      <dgm:t>
        <a:bodyPr/>
        <a:lstStyle/>
        <a:p>
          <a:endParaRPr lang="en-US"/>
        </a:p>
      </dgm:t>
    </dgm:pt>
    <dgm:pt modelId="{33D5F840-6ECA-41C0-8D51-22835BB4B34C}" type="sibTrans" cxnId="{8D3DCFD4-A37C-4F79-95D8-CCE1C1FD0603}">
      <dgm:prSet/>
      <dgm:spPr/>
      <dgm:t>
        <a:bodyPr/>
        <a:lstStyle/>
        <a:p>
          <a:endParaRPr lang="en-US"/>
        </a:p>
      </dgm:t>
    </dgm:pt>
    <dgm:pt modelId="{3AEA93E6-EBF2-40FB-A668-AFBCACD491C6}" type="pres">
      <dgm:prSet presAssocID="{90256F35-EBA4-4C00-9854-29C0DBFB3898}" presName="root" presStyleCnt="0">
        <dgm:presLayoutVars>
          <dgm:dir/>
          <dgm:resizeHandles val="exact"/>
        </dgm:presLayoutVars>
      </dgm:prSet>
      <dgm:spPr/>
    </dgm:pt>
    <dgm:pt modelId="{16A58C16-B5EE-4070-8AE1-E0FD4E85EA8A}" type="pres">
      <dgm:prSet presAssocID="{90256F35-EBA4-4C00-9854-29C0DBFB3898}" presName="container" presStyleCnt="0">
        <dgm:presLayoutVars>
          <dgm:dir/>
          <dgm:resizeHandles val="exact"/>
        </dgm:presLayoutVars>
      </dgm:prSet>
      <dgm:spPr/>
    </dgm:pt>
    <dgm:pt modelId="{44F526C5-52E8-42F0-A569-D28B2D33A1F3}" type="pres">
      <dgm:prSet presAssocID="{8B0D9753-B3EB-442F-8E32-284E5965D551}" presName="compNode" presStyleCnt="0"/>
      <dgm:spPr/>
    </dgm:pt>
    <dgm:pt modelId="{F10BCBE3-5674-4554-8E8E-187534A5E36F}" type="pres">
      <dgm:prSet presAssocID="{8B0D9753-B3EB-442F-8E32-284E5965D551}" presName="iconBgRect" presStyleLbl="bgShp" presStyleIdx="0" presStyleCnt="4"/>
      <dgm:spPr/>
    </dgm:pt>
    <dgm:pt modelId="{AB3E681B-5834-4C0E-8C25-B7771C19D257}" type="pres">
      <dgm:prSet presAssocID="{8B0D9753-B3EB-442F-8E32-284E5965D5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74DBE63B-B089-42A3-A5C5-42E93AC1256D}" type="pres">
      <dgm:prSet presAssocID="{8B0D9753-B3EB-442F-8E32-284E5965D551}" presName="spaceRect" presStyleCnt="0"/>
      <dgm:spPr/>
    </dgm:pt>
    <dgm:pt modelId="{BF7C12D8-10D8-4FE0-AA6B-9EBBD2079340}" type="pres">
      <dgm:prSet presAssocID="{8B0D9753-B3EB-442F-8E32-284E5965D551}" presName="textRect" presStyleLbl="revTx" presStyleIdx="0" presStyleCnt="4">
        <dgm:presLayoutVars>
          <dgm:chMax val="1"/>
          <dgm:chPref val="1"/>
        </dgm:presLayoutVars>
      </dgm:prSet>
      <dgm:spPr/>
    </dgm:pt>
    <dgm:pt modelId="{8AE6256A-F69E-44C1-BCB1-A7F50F9DAB6D}" type="pres">
      <dgm:prSet presAssocID="{09B63784-6693-4228-BFF0-6B9079E3A915}" presName="sibTrans" presStyleLbl="sibTrans2D1" presStyleIdx="0" presStyleCnt="0"/>
      <dgm:spPr/>
    </dgm:pt>
    <dgm:pt modelId="{B6DCFFC5-E384-4E73-8201-380314456423}" type="pres">
      <dgm:prSet presAssocID="{EA2FE5DF-9AEF-4D6B-A9A3-C3CD4319FB00}" presName="compNode" presStyleCnt="0"/>
      <dgm:spPr/>
    </dgm:pt>
    <dgm:pt modelId="{3D0BB806-BF6B-4384-9C4A-64B97447C754}" type="pres">
      <dgm:prSet presAssocID="{EA2FE5DF-9AEF-4D6B-A9A3-C3CD4319FB00}" presName="iconBgRect" presStyleLbl="bgShp" presStyleIdx="1" presStyleCnt="4"/>
      <dgm:spPr/>
    </dgm:pt>
    <dgm:pt modelId="{520C4E6B-EE27-42A2-9AFA-7B4900928B2C}" type="pres">
      <dgm:prSet presAssocID="{EA2FE5DF-9AEF-4D6B-A9A3-C3CD4319FB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ruit Bowl"/>
        </a:ext>
      </dgm:extLst>
    </dgm:pt>
    <dgm:pt modelId="{C08B4C86-A63E-4E26-8ADD-202C389BE212}" type="pres">
      <dgm:prSet presAssocID="{EA2FE5DF-9AEF-4D6B-A9A3-C3CD4319FB00}" presName="spaceRect" presStyleCnt="0"/>
      <dgm:spPr/>
    </dgm:pt>
    <dgm:pt modelId="{C04E4386-289A-4AC8-9ECE-E6949B3BE904}" type="pres">
      <dgm:prSet presAssocID="{EA2FE5DF-9AEF-4D6B-A9A3-C3CD4319FB00}" presName="textRect" presStyleLbl="revTx" presStyleIdx="1" presStyleCnt="4">
        <dgm:presLayoutVars>
          <dgm:chMax val="1"/>
          <dgm:chPref val="1"/>
        </dgm:presLayoutVars>
      </dgm:prSet>
      <dgm:spPr/>
    </dgm:pt>
    <dgm:pt modelId="{5AF94C93-2145-4671-BF95-7764673A5900}" type="pres">
      <dgm:prSet presAssocID="{3AD2A030-8E57-4C66-AFC7-CFA1EC5DABB5}" presName="sibTrans" presStyleLbl="sibTrans2D1" presStyleIdx="0" presStyleCnt="0"/>
      <dgm:spPr/>
    </dgm:pt>
    <dgm:pt modelId="{0286697E-1DE6-4AE3-96CC-CB55B2AF73F3}" type="pres">
      <dgm:prSet presAssocID="{310D8DB5-2433-49BA-815E-FA4F5518E134}" presName="compNode" presStyleCnt="0"/>
      <dgm:spPr/>
    </dgm:pt>
    <dgm:pt modelId="{9F6970E9-765A-470C-AEE8-716162AAE7BD}" type="pres">
      <dgm:prSet presAssocID="{310D8DB5-2433-49BA-815E-FA4F5518E134}" presName="iconBgRect" presStyleLbl="bgShp" presStyleIdx="2" presStyleCnt="4"/>
      <dgm:spPr/>
    </dgm:pt>
    <dgm:pt modelId="{DFEF88FF-3FAD-47D0-94B3-9310615A5A78}" type="pres">
      <dgm:prSet presAssocID="{310D8DB5-2433-49BA-815E-FA4F5518E1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
        </a:ext>
      </dgm:extLst>
    </dgm:pt>
    <dgm:pt modelId="{C3607680-E389-4BFE-BCD5-63DFE39F3EB8}" type="pres">
      <dgm:prSet presAssocID="{310D8DB5-2433-49BA-815E-FA4F5518E134}" presName="spaceRect" presStyleCnt="0"/>
      <dgm:spPr/>
    </dgm:pt>
    <dgm:pt modelId="{AEF48065-1E79-4AAA-9AE3-B2BD88F24A80}" type="pres">
      <dgm:prSet presAssocID="{310D8DB5-2433-49BA-815E-FA4F5518E134}" presName="textRect" presStyleLbl="revTx" presStyleIdx="2" presStyleCnt="4">
        <dgm:presLayoutVars>
          <dgm:chMax val="1"/>
          <dgm:chPref val="1"/>
        </dgm:presLayoutVars>
      </dgm:prSet>
      <dgm:spPr/>
    </dgm:pt>
    <dgm:pt modelId="{9D425BB7-4272-48DF-B7DC-6FFB983CF21A}" type="pres">
      <dgm:prSet presAssocID="{DE31D8F7-4D56-4401-AD50-374E644510B5}" presName="sibTrans" presStyleLbl="sibTrans2D1" presStyleIdx="0" presStyleCnt="0"/>
      <dgm:spPr/>
    </dgm:pt>
    <dgm:pt modelId="{A2E01C0E-60F9-4B64-8B15-4017C832A3D4}" type="pres">
      <dgm:prSet presAssocID="{779E63F4-C491-4DC8-9C9E-60908DC58771}" presName="compNode" presStyleCnt="0"/>
      <dgm:spPr/>
    </dgm:pt>
    <dgm:pt modelId="{FC59E1E2-324F-4187-BEEE-91B4F83CE7D4}" type="pres">
      <dgm:prSet presAssocID="{779E63F4-C491-4DC8-9C9E-60908DC58771}" presName="iconBgRect" presStyleLbl="bgShp" presStyleIdx="3" presStyleCnt="4"/>
      <dgm:spPr/>
    </dgm:pt>
    <dgm:pt modelId="{D5213955-07F6-4D96-8611-0DDF1B4DAD67}" type="pres">
      <dgm:prSet presAssocID="{779E63F4-C491-4DC8-9C9E-60908DC587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08B0A11E-6252-44B9-9BFA-DD9C4377F157}" type="pres">
      <dgm:prSet presAssocID="{779E63F4-C491-4DC8-9C9E-60908DC58771}" presName="spaceRect" presStyleCnt="0"/>
      <dgm:spPr/>
    </dgm:pt>
    <dgm:pt modelId="{0EE1AF88-E4FA-461A-AC8E-7F5312AD96DC}" type="pres">
      <dgm:prSet presAssocID="{779E63F4-C491-4DC8-9C9E-60908DC58771}" presName="textRect" presStyleLbl="revTx" presStyleIdx="3" presStyleCnt="4">
        <dgm:presLayoutVars>
          <dgm:chMax val="1"/>
          <dgm:chPref val="1"/>
        </dgm:presLayoutVars>
      </dgm:prSet>
      <dgm:spPr/>
    </dgm:pt>
  </dgm:ptLst>
  <dgm:cxnLst>
    <dgm:cxn modelId="{F3AB7508-5008-45EC-9CE1-FA9D2E5A063C}" srcId="{90256F35-EBA4-4C00-9854-29C0DBFB3898}" destId="{8B0D9753-B3EB-442F-8E32-284E5965D551}" srcOrd="0" destOrd="0" parTransId="{85398609-DB12-4BB8-B29B-06606D4F0C9C}" sibTransId="{09B63784-6693-4228-BFF0-6B9079E3A915}"/>
    <dgm:cxn modelId="{0002E429-D2B5-43B7-BA77-DC5F5D1974A1}" type="presOf" srcId="{DE31D8F7-4D56-4401-AD50-374E644510B5}" destId="{9D425BB7-4272-48DF-B7DC-6FFB983CF21A}" srcOrd="0" destOrd="0" presId="urn:microsoft.com/office/officeart/2018/2/layout/IconCircleList"/>
    <dgm:cxn modelId="{79681931-64E4-4784-BE08-5C97486010B2}" type="presOf" srcId="{3AD2A030-8E57-4C66-AFC7-CFA1EC5DABB5}" destId="{5AF94C93-2145-4671-BF95-7764673A5900}" srcOrd="0" destOrd="0" presId="urn:microsoft.com/office/officeart/2018/2/layout/IconCircleList"/>
    <dgm:cxn modelId="{3640206B-C7EF-462B-BB79-54459628F1AE}" srcId="{90256F35-EBA4-4C00-9854-29C0DBFB3898}" destId="{EA2FE5DF-9AEF-4D6B-A9A3-C3CD4319FB00}" srcOrd="1" destOrd="0" parTransId="{3C5FBA14-ED6D-4EAA-BE84-6A441154F5D8}" sibTransId="{3AD2A030-8E57-4C66-AFC7-CFA1EC5DABB5}"/>
    <dgm:cxn modelId="{C077FE8D-6A04-4F49-AFE4-55BBDAD4A059}" srcId="{90256F35-EBA4-4C00-9854-29C0DBFB3898}" destId="{310D8DB5-2433-49BA-815E-FA4F5518E134}" srcOrd="2" destOrd="0" parTransId="{B26379FC-C5C0-48C6-85BC-EC9F7D3327E7}" sibTransId="{DE31D8F7-4D56-4401-AD50-374E644510B5}"/>
    <dgm:cxn modelId="{A7EB3899-0BE3-4C02-B59F-F4878EC8289C}" type="presOf" srcId="{EA2FE5DF-9AEF-4D6B-A9A3-C3CD4319FB00}" destId="{C04E4386-289A-4AC8-9ECE-E6949B3BE904}" srcOrd="0" destOrd="0" presId="urn:microsoft.com/office/officeart/2018/2/layout/IconCircleList"/>
    <dgm:cxn modelId="{7B13FD9F-95E2-4688-997D-270878B2C054}" type="presOf" srcId="{779E63F4-C491-4DC8-9C9E-60908DC58771}" destId="{0EE1AF88-E4FA-461A-AC8E-7F5312AD96DC}" srcOrd="0" destOrd="0" presId="urn:microsoft.com/office/officeart/2018/2/layout/IconCircleList"/>
    <dgm:cxn modelId="{738D33A1-FCCE-4D14-B49C-8524BAA435D4}" type="presOf" srcId="{8B0D9753-B3EB-442F-8E32-284E5965D551}" destId="{BF7C12D8-10D8-4FE0-AA6B-9EBBD2079340}" srcOrd="0" destOrd="0" presId="urn:microsoft.com/office/officeart/2018/2/layout/IconCircleList"/>
    <dgm:cxn modelId="{50C92CB2-F740-44D7-A84F-1FD71B5D81FF}" type="presOf" srcId="{90256F35-EBA4-4C00-9854-29C0DBFB3898}" destId="{3AEA93E6-EBF2-40FB-A668-AFBCACD491C6}" srcOrd="0" destOrd="0" presId="urn:microsoft.com/office/officeart/2018/2/layout/IconCircleList"/>
    <dgm:cxn modelId="{BB1A2CB3-8324-4F3D-9D69-32B762432E5E}" type="presOf" srcId="{310D8DB5-2433-49BA-815E-FA4F5518E134}" destId="{AEF48065-1E79-4AAA-9AE3-B2BD88F24A80}" srcOrd="0" destOrd="0" presId="urn:microsoft.com/office/officeart/2018/2/layout/IconCircleList"/>
    <dgm:cxn modelId="{3E8F0CC1-86E1-40F7-A71E-17A2FD1269D4}" type="presOf" srcId="{09B63784-6693-4228-BFF0-6B9079E3A915}" destId="{8AE6256A-F69E-44C1-BCB1-A7F50F9DAB6D}" srcOrd="0" destOrd="0" presId="urn:microsoft.com/office/officeart/2018/2/layout/IconCircleList"/>
    <dgm:cxn modelId="{8D3DCFD4-A37C-4F79-95D8-CCE1C1FD0603}" srcId="{90256F35-EBA4-4C00-9854-29C0DBFB3898}" destId="{779E63F4-C491-4DC8-9C9E-60908DC58771}" srcOrd="3" destOrd="0" parTransId="{8C3D1EBE-3A85-403B-9AAF-28D08B2B49A3}" sibTransId="{33D5F840-6ECA-41C0-8D51-22835BB4B34C}"/>
    <dgm:cxn modelId="{0C04FCA6-354B-4604-9513-F39432B2AC34}" type="presParOf" srcId="{3AEA93E6-EBF2-40FB-A668-AFBCACD491C6}" destId="{16A58C16-B5EE-4070-8AE1-E0FD4E85EA8A}" srcOrd="0" destOrd="0" presId="urn:microsoft.com/office/officeart/2018/2/layout/IconCircleList"/>
    <dgm:cxn modelId="{E0194AAB-6F7F-4F59-AA21-511407D19600}" type="presParOf" srcId="{16A58C16-B5EE-4070-8AE1-E0FD4E85EA8A}" destId="{44F526C5-52E8-42F0-A569-D28B2D33A1F3}" srcOrd="0" destOrd="0" presId="urn:microsoft.com/office/officeart/2018/2/layout/IconCircleList"/>
    <dgm:cxn modelId="{A23E5DD7-032E-4DF2-BBBD-71F3A7EEA22F}" type="presParOf" srcId="{44F526C5-52E8-42F0-A569-D28B2D33A1F3}" destId="{F10BCBE3-5674-4554-8E8E-187534A5E36F}" srcOrd="0" destOrd="0" presId="urn:microsoft.com/office/officeart/2018/2/layout/IconCircleList"/>
    <dgm:cxn modelId="{AA2D5588-6D00-467D-AADC-3384599FB469}" type="presParOf" srcId="{44F526C5-52E8-42F0-A569-D28B2D33A1F3}" destId="{AB3E681B-5834-4C0E-8C25-B7771C19D257}" srcOrd="1" destOrd="0" presId="urn:microsoft.com/office/officeart/2018/2/layout/IconCircleList"/>
    <dgm:cxn modelId="{586AEBA7-D771-4F84-AA6C-7310D55D6E85}" type="presParOf" srcId="{44F526C5-52E8-42F0-A569-D28B2D33A1F3}" destId="{74DBE63B-B089-42A3-A5C5-42E93AC1256D}" srcOrd="2" destOrd="0" presId="urn:microsoft.com/office/officeart/2018/2/layout/IconCircleList"/>
    <dgm:cxn modelId="{05311D74-988A-4E76-B56D-E187045ADF70}" type="presParOf" srcId="{44F526C5-52E8-42F0-A569-D28B2D33A1F3}" destId="{BF7C12D8-10D8-4FE0-AA6B-9EBBD2079340}" srcOrd="3" destOrd="0" presId="urn:microsoft.com/office/officeart/2018/2/layout/IconCircleList"/>
    <dgm:cxn modelId="{DE283F1E-0AAA-417C-8CAA-F2CA77EF74AA}" type="presParOf" srcId="{16A58C16-B5EE-4070-8AE1-E0FD4E85EA8A}" destId="{8AE6256A-F69E-44C1-BCB1-A7F50F9DAB6D}" srcOrd="1" destOrd="0" presId="urn:microsoft.com/office/officeart/2018/2/layout/IconCircleList"/>
    <dgm:cxn modelId="{96B89D74-0AC1-4C80-976E-268125C36607}" type="presParOf" srcId="{16A58C16-B5EE-4070-8AE1-E0FD4E85EA8A}" destId="{B6DCFFC5-E384-4E73-8201-380314456423}" srcOrd="2" destOrd="0" presId="urn:microsoft.com/office/officeart/2018/2/layout/IconCircleList"/>
    <dgm:cxn modelId="{09BAE099-558A-42F5-9D31-9363DF043FF3}" type="presParOf" srcId="{B6DCFFC5-E384-4E73-8201-380314456423}" destId="{3D0BB806-BF6B-4384-9C4A-64B97447C754}" srcOrd="0" destOrd="0" presId="urn:microsoft.com/office/officeart/2018/2/layout/IconCircleList"/>
    <dgm:cxn modelId="{F66EDDF3-0575-4DAD-A8AC-9CC5E7352E2E}" type="presParOf" srcId="{B6DCFFC5-E384-4E73-8201-380314456423}" destId="{520C4E6B-EE27-42A2-9AFA-7B4900928B2C}" srcOrd="1" destOrd="0" presId="urn:microsoft.com/office/officeart/2018/2/layout/IconCircleList"/>
    <dgm:cxn modelId="{6728A337-3735-4ACD-836A-1CAABAE35952}" type="presParOf" srcId="{B6DCFFC5-E384-4E73-8201-380314456423}" destId="{C08B4C86-A63E-4E26-8ADD-202C389BE212}" srcOrd="2" destOrd="0" presId="urn:microsoft.com/office/officeart/2018/2/layout/IconCircleList"/>
    <dgm:cxn modelId="{F8482BDC-B6FA-4E11-8E0A-CAB4B65FBAD1}" type="presParOf" srcId="{B6DCFFC5-E384-4E73-8201-380314456423}" destId="{C04E4386-289A-4AC8-9ECE-E6949B3BE904}" srcOrd="3" destOrd="0" presId="urn:microsoft.com/office/officeart/2018/2/layout/IconCircleList"/>
    <dgm:cxn modelId="{C35061E9-492E-4A5D-A068-AB0C1F9AF47E}" type="presParOf" srcId="{16A58C16-B5EE-4070-8AE1-E0FD4E85EA8A}" destId="{5AF94C93-2145-4671-BF95-7764673A5900}" srcOrd="3" destOrd="0" presId="urn:microsoft.com/office/officeart/2018/2/layout/IconCircleList"/>
    <dgm:cxn modelId="{D3396508-1B2D-4933-9AED-1E0E51AE423A}" type="presParOf" srcId="{16A58C16-B5EE-4070-8AE1-E0FD4E85EA8A}" destId="{0286697E-1DE6-4AE3-96CC-CB55B2AF73F3}" srcOrd="4" destOrd="0" presId="urn:microsoft.com/office/officeart/2018/2/layout/IconCircleList"/>
    <dgm:cxn modelId="{2D5F534A-F579-4A6C-9307-0D3BBA961A28}" type="presParOf" srcId="{0286697E-1DE6-4AE3-96CC-CB55B2AF73F3}" destId="{9F6970E9-765A-470C-AEE8-716162AAE7BD}" srcOrd="0" destOrd="0" presId="urn:microsoft.com/office/officeart/2018/2/layout/IconCircleList"/>
    <dgm:cxn modelId="{7C340E17-CD13-4694-8724-66AF87CA6878}" type="presParOf" srcId="{0286697E-1DE6-4AE3-96CC-CB55B2AF73F3}" destId="{DFEF88FF-3FAD-47D0-94B3-9310615A5A78}" srcOrd="1" destOrd="0" presId="urn:microsoft.com/office/officeart/2018/2/layout/IconCircleList"/>
    <dgm:cxn modelId="{EC8A97B9-7A5F-4A0E-81BF-B0E52640EA3C}" type="presParOf" srcId="{0286697E-1DE6-4AE3-96CC-CB55B2AF73F3}" destId="{C3607680-E389-4BFE-BCD5-63DFE39F3EB8}" srcOrd="2" destOrd="0" presId="urn:microsoft.com/office/officeart/2018/2/layout/IconCircleList"/>
    <dgm:cxn modelId="{F45B1FA9-5B4D-44EF-9E3E-41576B17D235}" type="presParOf" srcId="{0286697E-1DE6-4AE3-96CC-CB55B2AF73F3}" destId="{AEF48065-1E79-4AAA-9AE3-B2BD88F24A80}" srcOrd="3" destOrd="0" presId="urn:microsoft.com/office/officeart/2018/2/layout/IconCircleList"/>
    <dgm:cxn modelId="{9B30AB09-3DAA-472A-B37A-5A02C3C833A3}" type="presParOf" srcId="{16A58C16-B5EE-4070-8AE1-E0FD4E85EA8A}" destId="{9D425BB7-4272-48DF-B7DC-6FFB983CF21A}" srcOrd="5" destOrd="0" presId="urn:microsoft.com/office/officeart/2018/2/layout/IconCircleList"/>
    <dgm:cxn modelId="{7B2A58BB-7997-4E2C-BDCD-C9D018F22F47}" type="presParOf" srcId="{16A58C16-B5EE-4070-8AE1-E0FD4E85EA8A}" destId="{A2E01C0E-60F9-4B64-8B15-4017C832A3D4}" srcOrd="6" destOrd="0" presId="urn:microsoft.com/office/officeart/2018/2/layout/IconCircleList"/>
    <dgm:cxn modelId="{81CB841B-3E7C-4BB5-A69F-6E2882350A58}" type="presParOf" srcId="{A2E01C0E-60F9-4B64-8B15-4017C832A3D4}" destId="{FC59E1E2-324F-4187-BEEE-91B4F83CE7D4}" srcOrd="0" destOrd="0" presId="urn:microsoft.com/office/officeart/2018/2/layout/IconCircleList"/>
    <dgm:cxn modelId="{66BDDC26-86C9-4DAB-BA96-F8F3BD022B34}" type="presParOf" srcId="{A2E01C0E-60F9-4B64-8B15-4017C832A3D4}" destId="{D5213955-07F6-4D96-8611-0DDF1B4DAD67}" srcOrd="1" destOrd="0" presId="urn:microsoft.com/office/officeart/2018/2/layout/IconCircleList"/>
    <dgm:cxn modelId="{BE22A5B5-B88E-48BC-A1A4-B656DB9425F2}" type="presParOf" srcId="{A2E01C0E-60F9-4B64-8B15-4017C832A3D4}" destId="{08B0A11E-6252-44B9-9BFA-DD9C4377F157}" srcOrd="2" destOrd="0" presId="urn:microsoft.com/office/officeart/2018/2/layout/IconCircleList"/>
    <dgm:cxn modelId="{3A2E5483-9D82-4574-8257-AD6219135F48}" type="presParOf" srcId="{A2E01C0E-60F9-4B64-8B15-4017C832A3D4}" destId="{0EE1AF88-E4FA-461A-AC8E-7F5312AD96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C6E8-2B6A-4B05-BCCF-E4C43A20C87C}">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812C2-E8F0-410B-9A01-BBCA512EE704}">
      <dsp:nvSpPr>
        <dsp:cNvPr id="0" name=""/>
        <dsp:cNvSpPr/>
      </dsp:nvSpPr>
      <dsp:spPr>
        <a:xfrm>
          <a:off x="0" y="638"/>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integrity of the mucosal barrier is maintained by a single layer of tightly fitted columnar epithelial cells. </a:t>
          </a:r>
        </a:p>
      </dsp:txBody>
      <dsp:txXfrm>
        <a:off x="0" y="638"/>
        <a:ext cx="5906181" cy="1045888"/>
      </dsp:txXfrm>
    </dsp:sp>
    <dsp:sp modelId="{AF921926-188F-4026-A2B8-948A7E2774E7}">
      <dsp:nvSpPr>
        <dsp:cNvPr id="0" name=""/>
        <dsp:cNvSpPr/>
      </dsp:nvSpPr>
      <dsp:spPr>
        <a:xfrm>
          <a:off x="0" y="1046526"/>
          <a:ext cx="5906181" cy="0"/>
        </a:xfrm>
        <a:prstGeom prst="line">
          <a:avLst/>
        </a:prstGeom>
        <a:solidFill>
          <a:schemeClr val="accent2">
            <a:hueOff val="-369087"/>
            <a:satOff val="-1643"/>
            <a:lumOff val="735"/>
            <a:alphaOff val="0"/>
          </a:schemeClr>
        </a:solidFill>
        <a:ln w="12700" cap="flat" cmpd="sng" algn="ctr">
          <a:solidFill>
            <a:schemeClr val="accent2">
              <a:hueOff val="-369087"/>
              <a:satOff val="-1643"/>
              <a:lumOff val="7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D9DE7-269A-406C-801C-D9CA46D47665}">
      <dsp:nvSpPr>
        <dsp:cNvPr id="0" name=""/>
        <dsp:cNvSpPr/>
      </dsp:nvSpPr>
      <dsp:spPr>
        <a:xfrm>
          <a:off x="0" y="1046526"/>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Maintaining proper mucosal barrier function is vital for both GI and system-wide health. </a:t>
          </a:r>
        </a:p>
      </dsp:txBody>
      <dsp:txXfrm>
        <a:off x="0" y="1046526"/>
        <a:ext cx="5906181" cy="1045888"/>
      </dsp:txXfrm>
    </dsp:sp>
    <dsp:sp modelId="{5852F026-DC20-41F0-9CB0-872445C0AC1E}">
      <dsp:nvSpPr>
        <dsp:cNvPr id="0" name=""/>
        <dsp:cNvSpPr/>
      </dsp:nvSpPr>
      <dsp:spPr>
        <a:xfrm>
          <a:off x="0" y="2092414"/>
          <a:ext cx="5906181" cy="0"/>
        </a:xfrm>
        <a:prstGeom prst="line">
          <a:avLst/>
        </a:prstGeom>
        <a:solidFill>
          <a:schemeClr val="accent2">
            <a:hueOff val="-738175"/>
            <a:satOff val="-3286"/>
            <a:lumOff val="1471"/>
            <a:alphaOff val="0"/>
          </a:schemeClr>
        </a:solidFill>
        <a:ln w="12700" cap="flat" cmpd="sng" algn="ctr">
          <a:solidFill>
            <a:schemeClr val="accent2">
              <a:hueOff val="-738175"/>
              <a:satOff val="-3286"/>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1D6C0-ECC8-40DB-857E-083642FD0DB2}">
      <dsp:nvSpPr>
        <dsp:cNvPr id="0" name=""/>
        <dsp:cNvSpPr/>
      </dsp:nvSpPr>
      <dsp:spPr>
        <a:xfrm>
          <a:off x="0" y="2092414"/>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GI tract is equipped to balance the need for massive absorption of nutrients.</a:t>
          </a:r>
        </a:p>
      </dsp:txBody>
      <dsp:txXfrm>
        <a:off x="0" y="2092414"/>
        <a:ext cx="5906181" cy="1045888"/>
      </dsp:txXfrm>
    </dsp:sp>
    <dsp:sp modelId="{09E620E1-63C3-4625-9486-9BD2356C63C8}">
      <dsp:nvSpPr>
        <dsp:cNvPr id="0" name=""/>
        <dsp:cNvSpPr/>
      </dsp:nvSpPr>
      <dsp:spPr>
        <a:xfrm>
          <a:off x="0" y="3138303"/>
          <a:ext cx="5906181" cy="0"/>
        </a:xfrm>
        <a:prstGeom prst="line">
          <a:avLst/>
        </a:prstGeom>
        <a:solidFill>
          <a:schemeClr val="accent2">
            <a:hueOff val="-1107262"/>
            <a:satOff val="-4929"/>
            <a:lumOff val="2206"/>
            <a:alphaOff val="0"/>
          </a:schemeClr>
        </a:solidFill>
        <a:ln w="12700" cap="flat" cmpd="sng" algn="ctr">
          <a:solidFill>
            <a:schemeClr val="accent2">
              <a:hueOff val="-1107262"/>
              <a:satOff val="-4929"/>
              <a:lumOff val="2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DBE25-604A-4C70-9C6B-8A5ABD2085AC}">
      <dsp:nvSpPr>
        <dsp:cNvPr id="0" name=""/>
        <dsp:cNvSpPr/>
      </dsp:nvSpPr>
      <dsp:spPr>
        <a:xfrm>
          <a:off x="0" y="3138303"/>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Prevents the passage of unwanted particles or organisms into the body. </a:t>
          </a:r>
        </a:p>
      </dsp:txBody>
      <dsp:txXfrm>
        <a:off x="0" y="3138303"/>
        <a:ext cx="5906181" cy="1045888"/>
      </dsp:txXfrm>
    </dsp:sp>
    <dsp:sp modelId="{BCFB0B41-13D6-4555-B03E-5990FDF80224}">
      <dsp:nvSpPr>
        <dsp:cNvPr id="0" name=""/>
        <dsp:cNvSpPr/>
      </dsp:nvSpPr>
      <dsp:spPr>
        <a:xfrm>
          <a:off x="0" y="4184191"/>
          <a:ext cx="5906181" cy="0"/>
        </a:xfrm>
        <a:prstGeom prst="line">
          <a:avLst/>
        </a:prstGeom>
        <a:solidFill>
          <a:schemeClr val="accent2">
            <a:hueOff val="-1476350"/>
            <a:satOff val="-6572"/>
            <a:lumOff val="2941"/>
            <a:alphaOff val="0"/>
          </a:schemeClr>
        </a:solidFill>
        <a:ln w="12700" cap="flat" cmpd="sng" algn="ctr">
          <a:solidFill>
            <a:schemeClr val="accent2">
              <a:hueOff val="-1476350"/>
              <a:satOff val="-6572"/>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0F39A-80DA-4405-B557-579EA6CF08DF}">
      <dsp:nvSpPr>
        <dsp:cNvPr id="0" name=""/>
        <dsp:cNvSpPr/>
      </dsp:nvSpPr>
      <dsp:spPr>
        <a:xfrm>
          <a:off x="0" y="4184191"/>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Lumen of the gut contains numerous entities that should never reach the bloodstream or lymphatic system, such as large antigenic/ allergenic food particles, toxins, harmful microorganisms and their metabolites. </a:t>
          </a:r>
        </a:p>
      </dsp:txBody>
      <dsp:txXfrm>
        <a:off x="0" y="4184191"/>
        <a:ext cx="5906181" cy="1045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8C693-322A-44E0-8A5D-B60346BDA0A2}">
      <dsp:nvSpPr>
        <dsp:cNvPr id="0" name=""/>
        <dsp:cNvSpPr/>
      </dsp:nvSpPr>
      <dsp:spPr>
        <a:xfrm>
          <a:off x="0" y="33765"/>
          <a:ext cx="5906181" cy="58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Remove</a:t>
          </a:r>
        </a:p>
      </dsp:txBody>
      <dsp:txXfrm>
        <a:off x="28557" y="62322"/>
        <a:ext cx="5849067" cy="527886"/>
      </dsp:txXfrm>
    </dsp:sp>
    <dsp:sp modelId="{B1F29A64-8F61-47A9-8761-F608EA41540A}">
      <dsp:nvSpPr>
        <dsp:cNvPr id="0" name=""/>
        <dsp:cNvSpPr/>
      </dsp:nvSpPr>
      <dsp:spPr>
        <a:xfrm>
          <a:off x="0" y="618765"/>
          <a:ext cx="5906181"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Eliminate triggers; improve detoxification</a:t>
          </a:r>
        </a:p>
      </dsp:txBody>
      <dsp:txXfrm>
        <a:off x="0" y="618765"/>
        <a:ext cx="5906181" cy="414000"/>
      </dsp:txXfrm>
    </dsp:sp>
    <dsp:sp modelId="{B154DBA5-CB81-4C3E-9AC3-E39D6EB005C9}">
      <dsp:nvSpPr>
        <dsp:cNvPr id="0" name=""/>
        <dsp:cNvSpPr/>
      </dsp:nvSpPr>
      <dsp:spPr>
        <a:xfrm>
          <a:off x="0" y="1032765"/>
          <a:ext cx="5906181" cy="585000"/>
        </a:xfrm>
        <a:prstGeom prst="roundRect">
          <a:avLst/>
        </a:prstGeom>
        <a:solidFill>
          <a:schemeClr val="accent2">
            <a:hueOff val="-369087"/>
            <a:satOff val="-1643"/>
            <a:lumOff val="7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Replace</a:t>
          </a:r>
        </a:p>
      </dsp:txBody>
      <dsp:txXfrm>
        <a:off x="28557" y="1061322"/>
        <a:ext cx="5849067" cy="527886"/>
      </dsp:txXfrm>
    </dsp:sp>
    <dsp:sp modelId="{20ECEBE9-F1AE-466E-A1DE-D08E83D644B2}">
      <dsp:nvSpPr>
        <dsp:cNvPr id="0" name=""/>
        <dsp:cNvSpPr/>
      </dsp:nvSpPr>
      <dsp:spPr>
        <a:xfrm>
          <a:off x="0" y="1617765"/>
          <a:ext cx="5906181"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Restore digestive function</a:t>
          </a:r>
        </a:p>
      </dsp:txBody>
      <dsp:txXfrm>
        <a:off x="0" y="1617765"/>
        <a:ext cx="5906181" cy="414000"/>
      </dsp:txXfrm>
    </dsp:sp>
    <dsp:sp modelId="{8FA07F1E-D8FF-4EEC-BFE8-BD85780E1AB7}">
      <dsp:nvSpPr>
        <dsp:cNvPr id="0" name=""/>
        <dsp:cNvSpPr/>
      </dsp:nvSpPr>
      <dsp:spPr>
        <a:xfrm>
          <a:off x="0" y="2031765"/>
          <a:ext cx="5906181" cy="585000"/>
        </a:xfrm>
        <a:prstGeom prst="roundRect">
          <a:avLst/>
        </a:prstGeom>
        <a:solidFill>
          <a:schemeClr val="accent2">
            <a:hueOff val="-738175"/>
            <a:satOff val="-3286"/>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Re-establish</a:t>
          </a:r>
        </a:p>
      </dsp:txBody>
      <dsp:txXfrm>
        <a:off x="28557" y="2060322"/>
        <a:ext cx="5849067" cy="527886"/>
      </dsp:txXfrm>
    </dsp:sp>
    <dsp:sp modelId="{8D1CB2AD-DAA3-4FC8-B75D-2F5159AA3139}">
      <dsp:nvSpPr>
        <dsp:cNvPr id="0" name=""/>
        <dsp:cNvSpPr/>
      </dsp:nvSpPr>
      <dsp:spPr>
        <a:xfrm>
          <a:off x="0" y="2616765"/>
          <a:ext cx="5906181"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Address the microbiome</a:t>
          </a:r>
        </a:p>
      </dsp:txBody>
      <dsp:txXfrm>
        <a:off x="0" y="2616765"/>
        <a:ext cx="5906181" cy="414000"/>
      </dsp:txXfrm>
    </dsp:sp>
    <dsp:sp modelId="{66C063EC-9F7B-4133-99CD-B9B9D52A9397}">
      <dsp:nvSpPr>
        <dsp:cNvPr id="0" name=""/>
        <dsp:cNvSpPr/>
      </dsp:nvSpPr>
      <dsp:spPr>
        <a:xfrm>
          <a:off x="0" y="3030765"/>
          <a:ext cx="5906181" cy="585000"/>
        </a:xfrm>
        <a:prstGeom prst="roundRect">
          <a:avLst/>
        </a:prstGeom>
        <a:solidFill>
          <a:schemeClr val="accent2">
            <a:hueOff val="-1107262"/>
            <a:satOff val="-4929"/>
            <a:lumOff val="22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Repair</a:t>
          </a:r>
        </a:p>
      </dsp:txBody>
      <dsp:txXfrm>
        <a:off x="28557" y="3059322"/>
        <a:ext cx="5849067" cy="527886"/>
      </dsp:txXfrm>
    </dsp:sp>
    <dsp:sp modelId="{4296127E-0D67-4D9A-A08F-F998DB23530D}">
      <dsp:nvSpPr>
        <dsp:cNvPr id="0" name=""/>
        <dsp:cNvSpPr/>
      </dsp:nvSpPr>
      <dsp:spPr>
        <a:xfrm>
          <a:off x="0" y="3615765"/>
          <a:ext cx="5906181"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Focus on gut lining</a:t>
          </a:r>
          <a:r>
            <a:rPr lang="en-US" sz="2000" kern="1200" dirty="0">
              <a:latin typeface="Garamond" panose="02020404030301010803"/>
            </a:rPr>
            <a:t>, digestion</a:t>
          </a:r>
          <a:endParaRPr lang="en-US" sz="2000" kern="1200" dirty="0"/>
        </a:p>
      </dsp:txBody>
      <dsp:txXfrm>
        <a:off x="0" y="3615765"/>
        <a:ext cx="5906181" cy="414000"/>
      </dsp:txXfrm>
    </dsp:sp>
    <dsp:sp modelId="{5E899B89-4501-421C-8599-D5D92326E2CD}">
      <dsp:nvSpPr>
        <dsp:cNvPr id="0" name=""/>
        <dsp:cNvSpPr/>
      </dsp:nvSpPr>
      <dsp:spPr>
        <a:xfrm>
          <a:off x="0" y="4029765"/>
          <a:ext cx="5906181" cy="585000"/>
        </a:xfrm>
        <a:prstGeom prst="roundRect">
          <a:avLst/>
        </a:prstGeom>
        <a:solidFill>
          <a:schemeClr val="accent2">
            <a:hueOff val="-1476350"/>
            <a:satOff val="-6572"/>
            <a:lumOff val="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Rebalance</a:t>
          </a:r>
        </a:p>
      </dsp:txBody>
      <dsp:txXfrm>
        <a:off x="28557" y="4058322"/>
        <a:ext cx="5849067" cy="527886"/>
      </dsp:txXfrm>
    </dsp:sp>
    <dsp:sp modelId="{64AB5E54-8413-42DA-A497-82ED8C644F24}">
      <dsp:nvSpPr>
        <dsp:cNvPr id="0" name=""/>
        <dsp:cNvSpPr/>
      </dsp:nvSpPr>
      <dsp:spPr>
        <a:xfrm>
          <a:off x="0" y="4614765"/>
          <a:ext cx="5906181"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Connect the gut and the brain for proper nervous system messaging</a:t>
          </a:r>
        </a:p>
      </dsp:txBody>
      <dsp:txXfrm>
        <a:off x="0" y="4614765"/>
        <a:ext cx="5906181" cy="58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CF322-F623-43D9-9670-F85196D571A9}">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8AD90-751B-4FEA-ABCD-A2AF7747B8E8}">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Remove Gluten</a:t>
          </a:r>
        </a:p>
      </dsp:txBody>
      <dsp:txXfrm>
        <a:off x="0" y="0"/>
        <a:ext cx="5906181" cy="1307679"/>
      </dsp:txXfrm>
    </dsp:sp>
    <dsp:sp modelId="{9F231DBB-14E0-4AAD-B11A-40D8B0EEDECB}">
      <dsp:nvSpPr>
        <dsp:cNvPr id="0" name=""/>
        <dsp:cNvSpPr/>
      </dsp:nvSpPr>
      <dsp:spPr>
        <a:xfrm>
          <a:off x="0" y="1307679"/>
          <a:ext cx="5906181" cy="0"/>
        </a:xfrm>
        <a:prstGeom prst="line">
          <a:avLst/>
        </a:prstGeom>
        <a:solidFill>
          <a:schemeClr val="accent2">
            <a:hueOff val="-492117"/>
            <a:satOff val="-2191"/>
            <a:lumOff val="980"/>
            <a:alphaOff val="0"/>
          </a:schemeClr>
        </a:solidFill>
        <a:ln w="12700" cap="flat" cmpd="sng" algn="ctr">
          <a:solidFill>
            <a:schemeClr val="accent2">
              <a:hueOff val="-492117"/>
              <a:satOff val="-219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64E5C-EADA-4CE5-8A8C-CF21AFDBB639}">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Begin taking mastic gum and anitmicrobial herb blend</a:t>
          </a:r>
        </a:p>
      </dsp:txBody>
      <dsp:txXfrm>
        <a:off x="0" y="1307679"/>
        <a:ext cx="5906181" cy="1307679"/>
      </dsp:txXfrm>
    </dsp:sp>
    <dsp:sp modelId="{575E7344-4B04-4DB7-8CF3-1493CD78DA0D}">
      <dsp:nvSpPr>
        <dsp:cNvPr id="0" name=""/>
        <dsp:cNvSpPr/>
      </dsp:nvSpPr>
      <dsp:spPr>
        <a:xfrm>
          <a:off x="0" y="2615358"/>
          <a:ext cx="5906181" cy="0"/>
        </a:xfrm>
        <a:prstGeom prst="line">
          <a:avLst/>
        </a:prstGeom>
        <a:solidFill>
          <a:schemeClr val="accent2">
            <a:hueOff val="-984233"/>
            <a:satOff val="-4381"/>
            <a:lumOff val="1961"/>
            <a:alphaOff val="0"/>
          </a:schemeClr>
        </a:solidFill>
        <a:ln w="12700" cap="flat" cmpd="sng" algn="ctr">
          <a:solidFill>
            <a:schemeClr val="accent2">
              <a:hueOff val="-984233"/>
              <a:satOff val="-4381"/>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FAF87-179A-46B6-AA07-00AC0784E579}">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Add vitamin D &amp; b12 supplementation</a:t>
          </a:r>
        </a:p>
      </dsp:txBody>
      <dsp:txXfrm>
        <a:off x="0" y="2615359"/>
        <a:ext cx="5906181" cy="1307679"/>
      </dsp:txXfrm>
    </dsp:sp>
    <dsp:sp modelId="{45738338-D7FA-4DF0-97F7-471E53D2853C}">
      <dsp:nvSpPr>
        <dsp:cNvPr id="0" name=""/>
        <dsp:cNvSpPr/>
      </dsp:nvSpPr>
      <dsp:spPr>
        <a:xfrm>
          <a:off x="0" y="3923038"/>
          <a:ext cx="5906181" cy="0"/>
        </a:xfrm>
        <a:prstGeom prst="line">
          <a:avLst/>
        </a:prstGeom>
        <a:solidFill>
          <a:schemeClr val="accent2">
            <a:hueOff val="-1476350"/>
            <a:satOff val="-6572"/>
            <a:lumOff val="2941"/>
            <a:alphaOff val="0"/>
          </a:schemeClr>
        </a:solidFill>
        <a:ln w="12700" cap="flat" cmpd="sng" algn="ctr">
          <a:solidFill>
            <a:schemeClr val="accent2">
              <a:hueOff val="-1476350"/>
              <a:satOff val="-6572"/>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F4E210-DBAB-4A12-A07F-B789FC0A5170}">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Then </a:t>
          </a:r>
          <a:r>
            <a:rPr lang="en-US" sz="3300" kern="1200" dirty="0" err="1"/>
            <a:t>reinocculate</a:t>
          </a:r>
          <a:r>
            <a:rPr lang="en-US" sz="3300" kern="1200" dirty="0"/>
            <a:t> gut with </a:t>
          </a:r>
          <a:br>
            <a:rPr lang="en-US" sz="3300" kern="1200" dirty="0"/>
          </a:br>
          <a:r>
            <a:rPr lang="en-US" sz="3300" kern="1200" dirty="0"/>
            <a:t>s. </a:t>
          </a:r>
          <a:r>
            <a:rPr lang="en-US" sz="3300" kern="1200" dirty="0" err="1"/>
            <a:t>boulardi</a:t>
          </a:r>
          <a:r>
            <a:rPr lang="en-US" sz="3300" kern="1200" dirty="0"/>
            <a:t> and beneficial bacteria. </a:t>
          </a:r>
        </a:p>
      </dsp:txBody>
      <dsp:txXfrm>
        <a:off x="0" y="3923038"/>
        <a:ext cx="5906181" cy="1307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BCBE3-5674-4554-8E8E-187534A5E36F}">
      <dsp:nvSpPr>
        <dsp:cNvPr id="0" name=""/>
        <dsp:cNvSpPr/>
      </dsp:nvSpPr>
      <dsp:spPr>
        <a:xfrm>
          <a:off x="235930" y="42366"/>
          <a:ext cx="1164634" cy="11646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E681B-5834-4C0E-8C25-B7771C19D257}">
      <dsp:nvSpPr>
        <dsp:cNvPr id="0" name=""/>
        <dsp:cNvSpPr/>
      </dsp:nvSpPr>
      <dsp:spPr>
        <a:xfrm>
          <a:off x="480503" y="286939"/>
          <a:ext cx="675488" cy="675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7C12D8-10D8-4FE0-AA6B-9EBBD2079340}">
      <dsp:nvSpPr>
        <dsp:cNvPr id="0" name=""/>
        <dsp:cNvSpPr/>
      </dsp:nvSpPr>
      <dsp:spPr>
        <a:xfrm>
          <a:off x="1650129" y="42366"/>
          <a:ext cx="2745210" cy="116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Mood was stable</a:t>
          </a:r>
        </a:p>
      </dsp:txBody>
      <dsp:txXfrm>
        <a:off x="1650129" y="42366"/>
        <a:ext cx="2745210" cy="1164634"/>
      </dsp:txXfrm>
    </dsp:sp>
    <dsp:sp modelId="{3D0BB806-BF6B-4384-9C4A-64B97447C754}">
      <dsp:nvSpPr>
        <dsp:cNvPr id="0" name=""/>
        <dsp:cNvSpPr/>
      </dsp:nvSpPr>
      <dsp:spPr>
        <a:xfrm>
          <a:off x="4873672" y="42366"/>
          <a:ext cx="1164634" cy="11646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C4E6B-EE27-42A2-9AFA-7B4900928B2C}">
      <dsp:nvSpPr>
        <dsp:cNvPr id="0" name=""/>
        <dsp:cNvSpPr/>
      </dsp:nvSpPr>
      <dsp:spPr>
        <a:xfrm>
          <a:off x="5118245" y="286939"/>
          <a:ext cx="675488" cy="6754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4E4386-289A-4AC8-9ECE-E6949B3BE904}">
      <dsp:nvSpPr>
        <dsp:cNvPr id="0" name=""/>
        <dsp:cNvSpPr/>
      </dsp:nvSpPr>
      <dsp:spPr>
        <a:xfrm>
          <a:off x="6287871" y="42366"/>
          <a:ext cx="2745210" cy="116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Food choices improved, GI symptoms improved. Able to sustain gluten free diet</a:t>
          </a:r>
        </a:p>
      </dsp:txBody>
      <dsp:txXfrm>
        <a:off x="6287871" y="42366"/>
        <a:ext cx="2745210" cy="1164634"/>
      </dsp:txXfrm>
    </dsp:sp>
    <dsp:sp modelId="{9F6970E9-765A-470C-AEE8-716162AAE7BD}">
      <dsp:nvSpPr>
        <dsp:cNvPr id="0" name=""/>
        <dsp:cNvSpPr/>
      </dsp:nvSpPr>
      <dsp:spPr>
        <a:xfrm>
          <a:off x="235930" y="1701435"/>
          <a:ext cx="1164634" cy="11646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F88FF-3FAD-47D0-94B3-9310615A5A78}">
      <dsp:nvSpPr>
        <dsp:cNvPr id="0" name=""/>
        <dsp:cNvSpPr/>
      </dsp:nvSpPr>
      <dsp:spPr>
        <a:xfrm>
          <a:off x="480503" y="1946008"/>
          <a:ext cx="675488" cy="6754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F48065-1E79-4AAA-9AE3-B2BD88F24A80}">
      <dsp:nvSpPr>
        <dsp:cNvPr id="0" name=""/>
        <dsp:cNvSpPr/>
      </dsp:nvSpPr>
      <dsp:spPr>
        <a:xfrm>
          <a:off x="1650129" y="1701435"/>
          <a:ext cx="2745210" cy="116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Continues to feel fatigued, no weight loss </a:t>
          </a:r>
        </a:p>
      </dsp:txBody>
      <dsp:txXfrm>
        <a:off x="1650129" y="1701435"/>
        <a:ext cx="2745210" cy="1164634"/>
      </dsp:txXfrm>
    </dsp:sp>
    <dsp:sp modelId="{FC59E1E2-324F-4187-BEEE-91B4F83CE7D4}">
      <dsp:nvSpPr>
        <dsp:cNvPr id="0" name=""/>
        <dsp:cNvSpPr/>
      </dsp:nvSpPr>
      <dsp:spPr>
        <a:xfrm>
          <a:off x="4873672" y="1701435"/>
          <a:ext cx="1164634" cy="11646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13955-07F6-4D96-8611-0DDF1B4DAD67}">
      <dsp:nvSpPr>
        <dsp:cNvPr id="0" name=""/>
        <dsp:cNvSpPr/>
      </dsp:nvSpPr>
      <dsp:spPr>
        <a:xfrm>
          <a:off x="5118245" y="1946008"/>
          <a:ext cx="675488" cy="6754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1AF88-E4FA-461A-AC8E-7F5312AD96DC}">
      <dsp:nvSpPr>
        <dsp:cNvPr id="0" name=""/>
        <dsp:cNvSpPr/>
      </dsp:nvSpPr>
      <dsp:spPr>
        <a:xfrm>
          <a:off x="6287871" y="1701435"/>
          <a:ext cx="2745210" cy="116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Desired to be off metformin d/t side effects and wanted to add natural agents to help </a:t>
          </a:r>
        </a:p>
      </dsp:txBody>
      <dsp:txXfrm>
        <a:off x="6287871" y="1701435"/>
        <a:ext cx="2745210" cy="11646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4/8/24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1361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204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72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1965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4/8/24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9576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5009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811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441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691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4/8/24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31207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4/8/24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33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4/8/24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2657527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0" r:id="rId5"/>
    <p:sldLayoutId id="2147483675"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narmenian.net/eng/news/266040/Eating_much_fiber_could_improve_some_cancer_treatments" TargetMode="External"/><Relationship Id="rId7" Type="http://schemas.openxmlformats.org/officeDocument/2006/relationships/hyperlink" Target="https://creativecommons.org/licenses/by/3.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pngall.com/stress-png/download/37278"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ontiersin.org/articles/10.3389/fnut.2020.00017/ful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30478819@N08/47595166322/"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medcraveonline.com/IJCAM/"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anaticcook.blogspot.com/2009/10/dietary-supplements-be-careful-what-you.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2015.igem.org/Team:Columbia_NYC/Description"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doubtnews.com/2017/10/integrative-medicine-future-healthcare/" TargetMode="External"/><Relationship Id="rId7" Type="http://schemas.openxmlformats.org/officeDocument/2006/relationships/hyperlink" Target="https://creativecommons.org/licenses/by/3.0/"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s://www.tasnimnews.com/en/news/2018/05/29/1737407/most-popular-supplements-provide-no-health-benefit-study"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mc/articles/PMC2675814/#:~:text=According%20to%20the%20NCEP%20ATP,high%2Ddensity%20lipoprotein%20(HDL" TargetMode="External"/><Relationship Id="rId2" Type="http://schemas.openxmlformats.org/officeDocument/2006/relationships/hyperlink" Target="https://doi.org/10.1136/bmjopen-2020-048294" TargetMode="External"/><Relationship Id="rId1" Type="http://schemas.openxmlformats.org/officeDocument/2006/relationships/slideLayout" Target="../slideLayouts/slideLayout2.xml"/><Relationship Id="rId4" Type="http://schemas.openxmlformats.org/officeDocument/2006/relationships/hyperlink" Target="https://pubmed.ncbi.nlm.nih.gov/2665415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rossroadssouthlibrary.pbworks.com/w/page/113313685/Body%20Systems%3A%20Working%20Together"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palabrasdesirena.blogspot.com/2012/07/el-iceberg-imaginario-elizabeth-bishop.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ifesciences.org/digests/50240/disease-linked-gut-microbiome-varies-with-age"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descr="An olive branch on sunset background">
            <a:extLst>
              <a:ext uri="{FF2B5EF4-FFF2-40B4-BE49-F238E27FC236}">
                <a16:creationId xmlns:a16="http://schemas.microsoft.com/office/drawing/2014/main" id="{1A145374-96D6-44B1-BFBF-D1DAE36162B0}"/>
              </a:ext>
            </a:extLst>
          </p:cNvPr>
          <p:cNvPicPr>
            <a:picLocks noChangeAspect="1"/>
          </p:cNvPicPr>
          <p:nvPr/>
        </p:nvPicPr>
        <p:blipFill rotWithShape="1">
          <a:blip r:embed="rId2"/>
          <a:srcRect r="-2" b="12792"/>
          <a:stretch/>
        </p:blipFill>
        <p:spPr>
          <a:xfrm>
            <a:off x="20" y="10"/>
            <a:ext cx="12191979" cy="6857990"/>
          </a:xfrm>
          <a:prstGeom prst="rect">
            <a:avLst/>
          </a:prstGeom>
        </p:spPr>
      </p:pic>
      <p:sp>
        <p:nvSpPr>
          <p:cNvPr id="10"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2"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p:cNvSpPr>
            <a:spLocks noGrp="1"/>
          </p:cNvSpPr>
          <p:nvPr>
            <p:ph type="ctrTitle"/>
          </p:nvPr>
        </p:nvSpPr>
        <p:spPr>
          <a:xfrm>
            <a:off x="1276055" y="2350017"/>
            <a:ext cx="4782332" cy="1638163"/>
          </a:xfrm>
        </p:spPr>
        <p:txBody>
          <a:bodyPr>
            <a:normAutofit/>
          </a:bodyPr>
          <a:lstStyle/>
          <a:p>
            <a:r>
              <a:rPr lang="en-US" sz="3600" dirty="0">
                <a:solidFill>
                  <a:schemeClr val="tx1"/>
                </a:solidFill>
              </a:rPr>
              <a:t>A functional Medicine Approach to the Microbiome</a:t>
            </a:r>
          </a:p>
        </p:txBody>
      </p:sp>
      <p:sp>
        <p:nvSpPr>
          <p:cNvPr id="3" name="Subtitle 2"/>
          <p:cNvSpPr>
            <a:spLocks noGrp="1"/>
          </p:cNvSpPr>
          <p:nvPr>
            <p:ph type="subTitle" idx="1"/>
          </p:nvPr>
        </p:nvSpPr>
        <p:spPr>
          <a:xfrm>
            <a:off x="1276055" y="3990546"/>
            <a:ext cx="4775075" cy="559656"/>
          </a:xfrm>
        </p:spPr>
        <p:txBody>
          <a:bodyPr vert="horz" lIns="91440" tIns="45720" rIns="91440" bIns="45720" rtlCol="0" anchor="t">
            <a:normAutofit fontScale="92500" lnSpcReduction="20000"/>
          </a:bodyPr>
          <a:lstStyle/>
          <a:p>
            <a:r>
              <a:rPr lang="en-US">
                <a:solidFill>
                  <a:schemeClr val="tx1"/>
                </a:solidFill>
              </a:rPr>
              <a:t>Deidre Arms, BC-APRN</a:t>
            </a:r>
          </a:p>
          <a:p>
            <a:r>
              <a:rPr lang="en-US">
                <a:solidFill>
                  <a:schemeClr val="tx1"/>
                </a:solidFill>
              </a:rPr>
              <a:t>Desire Wellness Group</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FD77520A-7ABE-3B44-FD54-B2E59B98BBBC}"/>
              </a:ext>
            </a:extLst>
          </p:cNvPr>
          <p:cNvSpPr>
            <a:spLocks noGrp="1"/>
          </p:cNvSpPr>
          <p:nvPr>
            <p:ph type="title"/>
          </p:nvPr>
        </p:nvSpPr>
        <p:spPr>
          <a:xfrm>
            <a:off x="737486" y="727626"/>
            <a:ext cx="4602152" cy="1718225"/>
          </a:xfrm>
        </p:spPr>
        <p:txBody>
          <a:bodyPr>
            <a:normAutofit/>
          </a:bodyPr>
          <a:lstStyle/>
          <a:p>
            <a:r>
              <a:rPr lang="en-US"/>
              <a:t>What effects the microbiome? </a:t>
            </a:r>
          </a:p>
        </p:txBody>
      </p:sp>
      <p:sp>
        <p:nvSpPr>
          <p:cNvPr id="3" name="Content Placeholder 2">
            <a:extLst>
              <a:ext uri="{FF2B5EF4-FFF2-40B4-BE49-F238E27FC236}">
                <a16:creationId xmlns:a16="http://schemas.microsoft.com/office/drawing/2014/main" id="{DB4F3B4B-3ABC-96D2-49D1-BA8ABC127FB3}"/>
              </a:ext>
            </a:extLst>
          </p:cNvPr>
          <p:cNvSpPr>
            <a:spLocks noGrp="1"/>
          </p:cNvSpPr>
          <p:nvPr>
            <p:ph idx="1"/>
          </p:nvPr>
        </p:nvSpPr>
        <p:spPr>
          <a:xfrm>
            <a:off x="737486" y="2538919"/>
            <a:ext cx="4602152" cy="3596880"/>
          </a:xfrm>
        </p:spPr>
        <p:txBody>
          <a:bodyPr vert="horz" lIns="91440" tIns="45720" rIns="91440" bIns="45720" rtlCol="0">
            <a:normAutofit/>
          </a:bodyPr>
          <a:lstStyle/>
          <a:p>
            <a:r>
              <a:rPr lang="en-US" dirty="0"/>
              <a:t>Stress</a:t>
            </a:r>
          </a:p>
          <a:p>
            <a:pPr>
              <a:buClr>
                <a:srgbClr val="262626"/>
              </a:buClr>
            </a:pPr>
            <a:r>
              <a:rPr lang="en-US" dirty="0"/>
              <a:t>Aging</a:t>
            </a:r>
          </a:p>
          <a:p>
            <a:pPr>
              <a:buClr>
                <a:srgbClr val="262626"/>
              </a:buClr>
            </a:pPr>
            <a:r>
              <a:rPr lang="en-US" dirty="0"/>
              <a:t>Decreased sleep</a:t>
            </a:r>
          </a:p>
          <a:p>
            <a:pPr>
              <a:buClr>
                <a:srgbClr val="262626"/>
              </a:buClr>
            </a:pPr>
            <a:r>
              <a:rPr lang="en-US" dirty="0"/>
              <a:t>Low fiber diet</a:t>
            </a:r>
          </a:p>
          <a:p>
            <a:pPr>
              <a:buClr>
                <a:srgbClr val="262626"/>
              </a:buClr>
            </a:pPr>
            <a:r>
              <a:rPr lang="en-US" dirty="0"/>
              <a:t>Diet low in polyphenols</a:t>
            </a:r>
          </a:p>
          <a:p>
            <a:pPr>
              <a:buClr>
                <a:srgbClr val="262626"/>
              </a:buClr>
            </a:pPr>
            <a:r>
              <a:rPr lang="en-US" dirty="0"/>
              <a:t>Disruption of circadian rhythm with travel</a:t>
            </a:r>
          </a:p>
          <a:p>
            <a:pPr>
              <a:buClr>
                <a:srgbClr val="262626"/>
              </a:buClr>
            </a:pPr>
            <a:r>
              <a:rPr lang="en-US" dirty="0"/>
              <a:t>Menopause</a:t>
            </a:r>
          </a:p>
          <a:p>
            <a:pPr>
              <a:buClr>
                <a:srgbClr val="262626"/>
              </a:buClr>
            </a:pPr>
            <a:r>
              <a:rPr lang="en-US" dirty="0"/>
              <a:t>And more....</a:t>
            </a:r>
          </a:p>
          <a:p>
            <a:pPr marL="0" indent="0">
              <a:buClr>
                <a:srgbClr val="262626"/>
              </a:buClr>
              <a:buNone/>
            </a:pPr>
            <a:endParaRPr lang="en-US" dirty="0"/>
          </a:p>
        </p:txBody>
      </p:sp>
      <p:sp>
        <p:nvSpPr>
          <p:cNvPr id="19" name="Rectangle 18">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rgbClr val="46B38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rgbClr val="46B38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able with various foods on it&#10;&#10;Description automatically generated">
            <a:extLst>
              <a:ext uri="{FF2B5EF4-FFF2-40B4-BE49-F238E27FC236}">
                <a16:creationId xmlns:a16="http://schemas.microsoft.com/office/drawing/2014/main" id="{56C574C9-00E5-1BF1-AE06-80C3A531EAC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093" r="2410" b="2"/>
          <a:stretch/>
        </p:blipFill>
        <p:spPr>
          <a:xfrm>
            <a:off x="8245165" y="3209731"/>
            <a:ext cx="3716680" cy="3396343"/>
          </a:xfrm>
          <a:prstGeom prst="rect">
            <a:avLst/>
          </a:prstGeom>
        </p:spPr>
      </p:pic>
      <p:pic>
        <p:nvPicPr>
          <p:cNvPr id="4" name="Picture 3" descr="A person pulling her hair&#10;&#10;Description automatically generated">
            <a:extLst>
              <a:ext uri="{FF2B5EF4-FFF2-40B4-BE49-F238E27FC236}">
                <a16:creationId xmlns:a16="http://schemas.microsoft.com/office/drawing/2014/main" id="{C5E88FC1-2D65-0114-FCD0-D3644535DC6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5092" r="14590" b="-2"/>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
        <p:nvSpPr>
          <p:cNvPr id="5" name="TextBox 4">
            <a:extLst>
              <a:ext uri="{FF2B5EF4-FFF2-40B4-BE49-F238E27FC236}">
                <a16:creationId xmlns:a16="http://schemas.microsoft.com/office/drawing/2014/main" id="{6CD2D221-C118-E180-5299-87300F381B96}"/>
              </a:ext>
            </a:extLst>
          </p:cNvPr>
          <p:cNvSpPr txBox="1"/>
          <p:nvPr/>
        </p:nvSpPr>
        <p:spPr>
          <a:xfrm>
            <a:off x="9836868" y="6657945"/>
            <a:ext cx="235513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8" name="TextBox 7">
            <a:extLst>
              <a:ext uri="{FF2B5EF4-FFF2-40B4-BE49-F238E27FC236}">
                <a16:creationId xmlns:a16="http://schemas.microsoft.com/office/drawing/2014/main" id="{19E48F60-31B4-F24E-8BEB-40E6B84A6490}"/>
              </a:ext>
            </a:extLst>
          </p:cNvPr>
          <p:cNvSpPr txBox="1"/>
          <p:nvPr/>
        </p:nvSpPr>
        <p:spPr>
          <a:xfrm>
            <a:off x="9762205" y="6406019"/>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82512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A389D-E047-5C0F-E103-D00F7AB1C333}"/>
              </a:ext>
            </a:extLst>
          </p:cNvPr>
          <p:cNvSpPr>
            <a:spLocks noGrp="1"/>
          </p:cNvSpPr>
          <p:nvPr>
            <p:ph type="title"/>
          </p:nvPr>
        </p:nvSpPr>
        <p:spPr>
          <a:xfrm>
            <a:off x="557720" y="612843"/>
            <a:ext cx="2312480" cy="1499738"/>
          </a:xfrm>
        </p:spPr>
        <p:txBody>
          <a:bodyPr anchor="b">
            <a:normAutofit/>
          </a:bodyPr>
          <a:lstStyle/>
          <a:p>
            <a:r>
              <a:rPr lang="en-US" sz="2800"/>
              <a:t>Healthy Gut Microbiome</a:t>
            </a:r>
          </a:p>
        </p:txBody>
      </p:sp>
      <p:sp>
        <p:nvSpPr>
          <p:cNvPr id="8" name="Content Placeholder 7">
            <a:extLst>
              <a:ext uri="{FF2B5EF4-FFF2-40B4-BE49-F238E27FC236}">
                <a16:creationId xmlns:a16="http://schemas.microsoft.com/office/drawing/2014/main" id="{055EB672-7454-6D07-4B86-A1AF876E5F27}"/>
              </a:ext>
            </a:extLst>
          </p:cNvPr>
          <p:cNvSpPr>
            <a:spLocks noGrp="1"/>
          </p:cNvSpPr>
          <p:nvPr>
            <p:ph idx="1"/>
          </p:nvPr>
        </p:nvSpPr>
        <p:spPr>
          <a:xfrm>
            <a:off x="557720" y="2149813"/>
            <a:ext cx="2312479" cy="3854197"/>
          </a:xfrm>
        </p:spPr>
        <p:txBody>
          <a:bodyPr vert="horz" lIns="91440" tIns="45720" rIns="91440" bIns="45720" rtlCol="0" anchor="t">
            <a:normAutofit/>
          </a:bodyPr>
          <a:lstStyle/>
          <a:p>
            <a:r>
              <a:rPr lang="en-US" sz="1400" dirty="0">
                <a:solidFill>
                  <a:schemeClr val="tx1">
                    <a:lumMod val="85000"/>
                    <a:lumOff val="15000"/>
                  </a:schemeClr>
                </a:solidFill>
              </a:rPr>
              <a:t>Has a healthy mucin layer in which </a:t>
            </a:r>
            <a:r>
              <a:rPr lang="en-US" sz="1400" dirty="0" err="1">
                <a:solidFill>
                  <a:schemeClr val="tx1">
                    <a:lumMod val="85000"/>
                    <a:lumOff val="15000"/>
                  </a:schemeClr>
                </a:solidFill>
              </a:rPr>
              <a:t>akkermansia</a:t>
            </a:r>
            <a:r>
              <a:rPr lang="en-US" sz="1400" dirty="0">
                <a:solidFill>
                  <a:schemeClr val="tx1">
                    <a:lumMod val="85000"/>
                    <a:lumOff val="15000"/>
                  </a:schemeClr>
                </a:solidFill>
              </a:rPr>
              <a:t> plays an important role in mucin production </a:t>
            </a:r>
            <a:endParaRPr lang="en-US" dirty="0">
              <a:solidFill>
                <a:schemeClr val="tx1">
                  <a:lumMod val="85000"/>
                  <a:lumOff val="15000"/>
                </a:schemeClr>
              </a:solidFill>
            </a:endParaRPr>
          </a:p>
          <a:p>
            <a:pPr>
              <a:buClr>
                <a:srgbClr val="FFFFFF"/>
              </a:buClr>
            </a:pPr>
            <a:r>
              <a:rPr lang="en-US" sz="1400" dirty="0">
                <a:solidFill>
                  <a:schemeClr val="tx1">
                    <a:lumMod val="85000"/>
                    <a:lumOff val="15000"/>
                  </a:schemeClr>
                </a:solidFill>
              </a:rPr>
              <a:t>Beneficial bacte</a:t>
            </a:r>
            <a:r>
              <a:rPr lang="en-US" sz="1400" dirty="0"/>
              <a:t>ria </a:t>
            </a:r>
            <a:br>
              <a:rPr lang="en-US" sz="1400" dirty="0"/>
            </a:br>
            <a:r>
              <a:rPr lang="en-US" sz="1500" dirty="0">
                <a:ea typeface="+mn-lt"/>
                <a:cs typeface="+mn-lt"/>
              </a:rPr>
              <a:t>Metabolize fibers into butyrate, acetate, and propionate</a:t>
            </a:r>
            <a:endParaRPr lang="en-US" sz="1400" dirty="0"/>
          </a:p>
          <a:p>
            <a:pPr>
              <a:buClr>
                <a:srgbClr val="FFFFFF"/>
              </a:buClr>
            </a:pPr>
            <a:r>
              <a:rPr lang="en-US" sz="1500" dirty="0">
                <a:ea typeface="+mn-lt"/>
                <a:cs typeface="+mn-lt"/>
              </a:rPr>
              <a:t>Secrete key proteins </a:t>
            </a:r>
            <a:br>
              <a:rPr lang="en-US" sz="1500" dirty="0">
                <a:ea typeface="+mn-lt"/>
                <a:cs typeface="+mn-lt"/>
              </a:rPr>
            </a:br>
            <a:r>
              <a:rPr lang="en-US" sz="1500" dirty="0">
                <a:ea typeface="+mn-lt"/>
                <a:cs typeface="+mn-lt"/>
              </a:rPr>
              <a:t>such as p9</a:t>
            </a:r>
            <a:endParaRPr lang="en-US" sz="1400" dirty="0"/>
          </a:p>
          <a:p>
            <a:pPr>
              <a:buClr>
                <a:srgbClr val="FFFFFF"/>
              </a:buClr>
            </a:pPr>
            <a:r>
              <a:rPr lang="en-US" sz="1500" dirty="0">
                <a:ea typeface="+mn-lt"/>
                <a:cs typeface="+mn-lt"/>
              </a:rPr>
              <a:t>Stimulate mucin rejuvenation</a:t>
            </a:r>
            <a:endParaRPr lang="en-US" sz="1500" dirty="0"/>
          </a:p>
          <a:p>
            <a:pPr>
              <a:buClr>
                <a:srgbClr val="FFFFFF"/>
              </a:buClr>
            </a:pPr>
            <a:endParaRPr lang="en-US" sz="1400" dirty="0">
              <a:solidFill>
                <a:schemeClr val="tx1">
                  <a:lumMod val="85000"/>
                  <a:lumOff val="15000"/>
                </a:schemeClr>
              </a:solidFill>
            </a:endParaRP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Content Placeholder 3" descr="Healthy Microbiome">
            <a:extLst>
              <a:ext uri="{FF2B5EF4-FFF2-40B4-BE49-F238E27FC236}">
                <a16:creationId xmlns:a16="http://schemas.microsoft.com/office/drawing/2014/main" id="{D2E64A99-4ADE-AACE-44DD-719BB67DC8CC}"/>
              </a:ext>
            </a:extLst>
          </p:cNvPr>
          <p:cNvPicPr>
            <a:picLocks noChangeAspect="1"/>
          </p:cNvPicPr>
          <p:nvPr/>
        </p:nvPicPr>
        <p:blipFill>
          <a:blip r:embed="rId2"/>
          <a:stretch>
            <a:fillRect/>
          </a:stretch>
        </p:blipFill>
        <p:spPr>
          <a:xfrm>
            <a:off x="4049422" y="882806"/>
            <a:ext cx="7237877" cy="5120796"/>
          </a:xfrm>
          <a:prstGeom prst="rect">
            <a:avLst/>
          </a:prstGeom>
        </p:spPr>
      </p:pic>
    </p:spTree>
    <p:extLst>
      <p:ext uri="{BB962C8B-B14F-4D97-AF65-F5344CB8AC3E}">
        <p14:creationId xmlns:p14="http://schemas.microsoft.com/office/powerpoint/2010/main" val="23690915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txBody>
          <a:bodyPr/>
          <a:lstStyle/>
          <a:p>
            <a:endParaRPr lang="en-US"/>
          </a:p>
        </p:txBody>
      </p:sp>
      <p:pic>
        <p:nvPicPr>
          <p:cNvPr id="4" name="Content Placeholder 3" descr="Healthy Microbiome">
            <a:extLst>
              <a:ext uri="{FF2B5EF4-FFF2-40B4-BE49-F238E27FC236}">
                <a16:creationId xmlns:a16="http://schemas.microsoft.com/office/drawing/2014/main" id="{FC9FFFE4-FABF-E202-3251-396CD2097DD7}"/>
              </a:ext>
            </a:extLst>
          </p:cNvPr>
          <p:cNvPicPr>
            <a:picLocks noChangeAspect="1"/>
          </p:cNvPicPr>
          <p:nvPr/>
        </p:nvPicPr>
        <p:blipFill rotWithShape="1">
          <a:blip r:embed="rId2"/>
          <a:srcRect r="2733"/>
          <a:stretch/>
        </p:blipFill>
        <p:spPr>
          <a:xfrm>
            <a:off x="582639" y="578707"/>
            <a:ext cx="7882128" cy="5733288"/>
          </a:xfrm>
          <a:prstGeom prst="rect">
            <a:avLst/>
          </a:prstGeom>
        </p:spPr>
      </p:pic>
      <p:sp>
        <p:nvSpPr>
          <p:cNvPr id="15" name="Rectangle 14">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BB7F0-2C3C-2616-819E-AFFA5764E8CE}"/>
              </a:ext>
            </a:extLst>
          </p:cNvPr>
          <p:cNvSpPr>
            <a:spLocks noGrp="1"/>
          </p:cNvSpPr>
          <p:nvPr>
            <p:ph type="title"/>
          </p:nvPr>
        </p:nvSpPr>
        <p:spPr>
          <a:xfrm>
            <a:off x="9321801" y="612843"/>
            <a:ext cx="2312480" cy="1499738"/>
          </a:xfrm>
        </p:spPr>
        <p:txBody>
          <a:bodyPr anchor="b">
            <a:normAutofit/>
          </a:bodyPr>
          <a:lstStyle/>
          <a:p>
            <a:r>
              <a:rPr lang="en-US" sz="2800"/>
              <a:t>Depleted Microbiome</a:t>
            </a:r>
          </a:p>
        </p:txBody>
      </p:sp>
      <p:sp>
        <p:nvSpPr>
          <p:cNvPr id="8" name="Content Placeholder 7">
            <a:extLst>
              <a:ext uri="{FF2B5EF4-FFF2-40B4-BE49-F238E27FC236}">
                <a16:creationId xmlns:a16="http://schemas.microsoft.com/office/drawing/2014/main" id="{83BBACD5-DF98-B493-84E1-684B956C5D84}"/>
              </a:ext>
            </a:extLst>
          </p:cNvPr>
          <p:cNvSpPr>
            <a:spLocks noGrp="1"/>
          </p:cNvSpPr>
          <p:nvPr>
            <p:ph idx="1"/>
          </p:nvPr>
        </p:nvSpPr>
        <p:spPr>
          <a:xfrm>
            <a:off x="9321801" y="2149813"/>
            <a:ext cx="2312479" cy="4046706"/>
          </a:xfrm>
        </p:spPr>
        <p:txBody>
          <a:bodyPr vert="horz" lIns="91440" tIns="45720" rIns="91440" bIns="45720" rtlCol="0" anchor="t">
            <a:normAutofit/>
          </a:bodyPr>
          <a:lstStyle/>
          <a:p>
            <a:r>
              <a:rPr lang="en-US" sz="1400" dirty="0">
                <a:solidFill>
                  <a:schemeClr val="tx1">
                    <a:lumMod val="85000"/>
                    <a:lumOff val="15000"/>
                  </a:schemeClr>
                </a:solidFill>
              </a:rPr>
              <a:t>Decrease in Mucin layer</a:t>
            </a:r>
          </a:p>
          <a:p>
            <a:pPr>
              <a:buClr>
                <a:srgbClr val="262626"/>
              </a:buClr>
            </a:pPr>
            <a:r>
              <a:rPr lang="en-US" sz="1400" dirty="0">
                <a:solidFill>
                  <a:schemeClr val="tx1">
                    <a:lumMod val="85000"/>
                    <a:lumOff val="15000"/>
                  </a:schemeClr>
                </a:solidFill>
              </a:rPr>
              <a:t>Loss of tight junction</a:t>
            </a:r>
          </a:p>
          <a:p>
            <a:pPr>
              <a:buClr>
                <a:srgbClr val="262626"/>
              </a:buClr>
            </a:pPr>
            <a:r>
              <a:rPr lang="en-US" sz="1400" dirty="0">
                <a:solidFill>
                  <a:schemeClr val="tx1">
                    <a:lumMod val="85000"/>
                    <a:lumOff val="15000"/>
                  </a:schemeClr>
                </a:solidFill>
              </a:rPr>
              <a:t>Reduced gut barrier function</a:t>
            </a:r>
          </a:p>
          <a:p>
            <a:pPr>
              <a:buClr>
                <a:srgbClr val="262626"/>
              </a:buClr>
            </a:pPr>
            <a:r>
              <a:rPr lang="en-US" sz="1400" dirty="0">
                <a:solidFill>
                  <a:schemeClr val="tx1">
                    <a:lumMod val="85000"/>
                    <a:lumOff val="15000"/>
                  </a:schemeClr>
                </a:solidFill>
              </a:rPr>
              <a:t>Infiltration of pathogenic bacteria</a:t>
            </a:r>
          </a:p>
        </p:txBody>
      </p:sp>
    </p:spTree>
    <p:extLst>
      <p:ext uri="{BB962C8B-B14F-4D97-AF65-F5344CB8AC3E}">
        <p14:creationId xmlns:p14="http://schemas.microsoft.com/office/powerpoint/2010/main" val="66612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8F974C35-A63E-A9B2-7B03-67BFCB9FC2F4}"/>
              </a:ext>
            </a:extLst>
          </p:cNvPr>
          <p:cNvSpPr>
            <a:spLocks noGrp="1"/>
          </p:cNvSpPr>
          <p:nvPr>
            <p:ph type="title"/>
          </p:nvPr>
        </p:nvSpPr>
        <p:spPr>
          <a:xfrm>
            <a:off x="573409" y="559477"/>
            <a:ext cx="3765200" cy="5709931"/>
          </a:xfrm>
        </p:spPr>
        <p:txBody>
          <a:bodyPr>
            <a:normAutofit/>
          </a:bodyPr>
          <a:lstStyle/>
          <a:p>
            <a:pPr algn="ctr"/>
            <a:r>
              <a:rPr lang="en-US"/>
              <a:t>Barrier Function</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EBF876E0-63EE-02F9-F1D3-AFAA3516E74A}"/>
              </a:ext>
            </a:extLst>
          </p:cNvPr>
          <p:cNvGraphicFramePr>
            <a:graphicFrameLocks noGrp="1"/>
          </p:cNvGraphicFramePr>
          <p:nvPr>
            <p:ph idx="1"/>
            <p:extLst>
              <p:ext uri="{D42A27DB-BD31-4B8C-83A1-F6EECF244321}">
                <p14:modId xmlns:p14="http://schemas.microsoft.com/office/powerpoint/2010/main" val="179528278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8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6" descr="Diagram&#10;&#10;Description automatically generated">
            <a:extLst>
              <a:ext uri="{FF2B5EF4-FFF2-40B4-BE49-F238E27FC236}">
                <a16:creationId xmlns:a16="http://schemas.microsoft.com/office/drawing/2014/main" id="{40A64AC1-5DA9-45F4-A2FF-733B16BF86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7654" y="993344"/>
            <a:ext cx="5367165" cy="4884120"/>
          </a:xfrm>
          <a:prstGeom prst="rect">
            <a:avLst/>
          </a:prstGeom>
        </p:spPr>
      </p:pic>
      <p:sp>
        <p:nvSpPr>
          <p:cNvPr id="60" name="Rectangle 59">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965A0-17D9-4770-A113-C8E48007A7AA}"/>
              </a:ext>
            </a:extLst>
          </p:cNvPr>
          <p:cNvSpPr>
            <a:spLocks noGrp="1"/>
          </p:cNvSpPr>
          <p:nvPr>
            <p:ph type="title"/>
          </p:nvPr>
        </p:nvSpPr>
        <p:spPr>
          <a:xfrm>
            <a:off x="7064082" y="642594"/>
            <a:ext cx="4472921" cy="1371600"/>
          </a:xfrm>
        </p:spPr>
        <p:txBody>
          <a:bodyPr vert="horz" lIns="91440" tIns="45720" rIns="91440" bIns="45720" rtlCol="0">
            <a:normAutofit/>
          </a:bodyPr>
          <a:lstStyle/>
          <a:p>
            <a:r>
              <a:rPr lang="en-US" sz="3000" cap="all" spc="-100"/>
              <a:t>Dysbiosis and metabolic syndrome</a:t>
            </a:r>
          </a:p>
        </p:txBody>
      </p:sp>
      <p:sp>
        <p:nvSpPr>
          <p:cNvPr id="55" name="Content Placeholder 54">
            <a:extLst>
              <a:ext uri="{FF2B5EF4-FFF2-40B4-BE49-F238E27FC236}">
                <a16:creationId xmlns:a16="http://schemas.microsoft.com/office/drawing/2014/main" id="{CCAC3E61-5372-F435-AF36-E5DC03BA078A}"/>
              </a:ext>
            </a:extLst>
          </p:cNvPr>
          <p:cNvSpPr>
            <a:spLocks noGrp="1"/>
          </p:cNvSpPr>
          <p:nvPr>
            <p:ph idx="1"/>
          </p:nvPr>
        </p:nvSpPr>
        <p:spPr>
          <a:xfrm>
            <a:off x="7064082" y="2054482"/>
            <a:ext cx="4845815" cy="3988664"/>
          </a:xfrm>
        </p:spPr>
        <p:txBody>
          <a:bodyPr vert="horz" lIns="91440" tIns="45720" rIns="91440" bIns="45720" rtlCol="0" anchor="t">
            <a:normAutofit/>
          </a:bodyPr>
          <a:lstStyle/>
          <a:p>
            <a:pPr marL="0" indent="0">
              <a:buNone/>
            </a:pPr>
            <a:endParaRPr lang="en-US" dirty="0"/>
          </a:p>
          <a:p>
            <a:pPr marL="0" indent="0">
              <a:buNone/>
            </a:pPr>
            <a:endParaRPr lang="en-US" dirty="0"/>
          </a:p>
          <a:p>
            <a:pPr marL="0" indent="0">
              <a:buNone/>
            </a:pPr>
            <a:r>
              <a:rPr lang="en-US" dirty="0"/>
              <a:t>Factors, including inflammation caused by gut barrier defects, short-chain fatty acids metabolism, and bile acid metabolism</a:t>
            </a:r>
          </a:p>
          <a:p>
            <a:pPr marL="0" indent="0">
              <a:buNone/>
            </a:pPr>
            <a:endParaRPr lang="en-US" dirty="0"/>
          </a:p>
          <a:p>
            <a:pPr marL="0" indent="0">
              <a:buClr>
                <a:srgbClr val="FFFFFF"/>
              </a:buClr>
              <a:buNone/>
            </a:pPr>
            <a:r>
              <a:rPr lang="en-US" dirty="0">
                <a:ea typeface="+mn-lt"/>
                <a:cs typeface="+mn-lt"/>
              </a:rPr>
              <a:t>Evidence indicates that lifestyle interventions (i.e. diet and exercise) for weight loss and metabolic health may depend on the baseline gut microbiota.</a:t>
            </a:r>
          </a:p>
        </p:txBody>
      </p:sp>
      <p:sp>
        <p:nvSpPr>
          <p:cNvPr id="17" name="TextBox 16">
            <a:extLst>
              <a:ext uri="{FF2B5EF4-FFF2-40B4-BE49-F238E27FC236}">
                <a16:creationId xmlns:a16="http://schemas.microsoft.com/office/drawing/2014/main" id="{3A95BBC3-D7A1-44A4-8B28-C9160500745D}"/>
              </a:ext>
            </a:extLst>
          </p:cNvPr>
          <p:cNvSpPr txBox="1"/>
          <p:nvPr/>
        </p:nvSpPr>
        <p:spPr>
          <a:xfrm>
            <a:off x="3895179" y="5677409"/>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69966451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ethoscope">
            <a:extLst>
              <a:ext uri="{FF2B5EF4-FFF2-40B4-BE49-F238E27FC236}">
                <a16:creationId xmlns:a16="http://schemas.microsoft.com/office/drawing/2014/main" id="{1B7EF030-C314-E367-3A3C-20A873F9C322}"/>
              </a:ext>
            </a:extLst>
          </p:cNvPr>
          <p:cNvPicPr>
            <a:picLocks noChangeAspect="1"/>
          </p:cNvPicPr>
          <p:nvPr/>
        </p:nvPicPr>
        <p:blipFill rotWithShape="1">
          <a:blip r:embed="rId2">
            <a:duotone>
              <a:schemeClr val="bg2">
                <a:shade val="45000"/>
                <a:satMod val="135000"/>
              </a:schemeClr>
              <a:prstClr val="white"/>
            </a:duotone>
            <a:alphaModFix amt="35000"/>
          </a:blip>
          <a:srcRect t="15605"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528E54A5-98E7-E6E2-46F5-04AA87FA48B7}"/>
              </a:ext>
            </a:extLst>
          </p:cNvPr>
          <p:cNvSpPr>
            <a:spLocks noGrp="1"/>
          </p:cNvSpPr>
          <p:nvPr>
            <p:ph type="title"/>
          </p:nvPr>
        </p:nvSpPr>
        <p:spPr>
          <a:xfrm>
            <a:off x="1066800" y="642594"/>
            <a:ext cx="10058400" cy="1371600"/>
          </a:xfrm>
        </p:spPr>
        <p:txBody>
          <a:bodyPr>
            <a:normAutofit/>
          </a:bodyPr>
          <a:lstStyle/>
          <a:p>
            <a:r>
              <a:rPr lang="en-US" dirty="0"/>
              <a:t>Case Study </a:t>
            </a:r>
            <a:endParaRPr lang="en-US"/>
          </a:p>
        </p:txBody>
      </p:sp>
      <p:sp>
        <p:nvSpPr>
          <p:cNvPr id="3" name="Content Placeholder 2">
            <a:extLst>
              <a:ext uri="{FF2B5EF4-FFF2-40B4-BE49-F238E27FC236}">
                <a16:creationId xmlns:a16="http://schemas.microsoft.com/office/drawing/2014/main" id="{71A2E4E8-E745-15FA-E172-EBF4604A30F8}"/>
              </a:ext>
            </a:extLst>
          </p:cNvPr>
          <p:cNvSpPr>
            <a:spLocks noGrp="1"/>
          </p:cNvSpPr>
          <p:nvPr>
            <p:ph idx="1"/>
          </p:nvPr>
        </p:nvSpPr>
        <p:spPr>
          <a:xfrm>
            <a:off x="1066800" y="2103120"/>
            <a:ext cx="10058400" cy="3849624"/>
          </a:xfrm>
        </p:spPr>
        <p:txBody>
          <a:bodyPr vert="horz" lIns="91440" tIns="45720" rIns="91440" bIns="45720" rtlCol="0" anchor="t">
            <a:noAutofit/>
          </a:bodyPr>
          <a:lstStyle/>
          <a:p>
            <a:pPr>
              <a:buClr>
                <a:srgbClr val="262626"/>
              </a:buClr>
              <a:buFont typeface="Garamond"/>
              <a:buChar char="◦"/>
            </a:pPr>
            <a:r>
              <a:rPr lang="en-US" sz="1400" b="1" dirty="0">
                <a:ea typeface="+mn-lt"/>
                <a:cs typeface="+mn-lt"/>
              </a:rPr>
              <a:t>20 </a:t>
            </a:r>
            <a:r>
              <a:rPr lang="en-US" sz="1400" b="1" dirty="0" err="1">
                <a:ea typeface="+mn-lt"/>
                <a:cs typeface="+mn-lt"/>
              </a:rPr>
              <a:t>yr</a:t>
            </a:r>
            <a:r>
              <a:rPr lang="en-US" sz="1400" b="1" dirty="0">
                <a:ea typeface="+mn-lt"/>
                <a:cs typeface="+mn-lt"/>
              </a:rPr>
              <a:t> old female college student presents with history of PCOS, metabolic syndrome, insulin resistance, anxiety and depression</a:t>
            </a:r>
          </a:p>
          <a:p>
            <a:pPr>
              <a:buClr>
                <a:srgbClr val="262626"/>
              </a:buClr>
              <a:buFont typeface="Garamond"/>
              <a:buChar char="◦"/>
            </a:pPr>
            <a:r>
              <a:rPr lang="en-US" sz="1400" b="1" dirty="0">
                <a:ea typeface="+mn-lt"/>
                <a:cs typeface="+mn-lt"/>
              </a:rPr>
              <a:t>MEDS: COC, Metformin</a:t>
            </a:r>
          </a:p>
          <a:p>
            <a:pPr>
              <a:buClr>
                <a:srgbClr val="262626"/>
              </a:buClr>
              <a:buFont typeface="Garamond"/>
              <a:buChar char="◦"/>
            </a:pPr>
            <a:r>
              <a:rPr lang="en-US" sz="1400" b="1" dirty="0">
                <a:ea typeface="+mn-lt"/>
                <a:cs typeface="+mn-lt"/>
              </a:rPr>
              <a:t>ROS: </a:t>
            </a:r>
          </a:p>
          <a:p>
            <a:pPr lvl="1">
              <a:buClr>
                <a:srgbClr val="262626"/>
              </a:buClr>
              <a:buFont typeface="Courier New"/>
              <a:buChar char="o"/>
            </a:pPr>
            <a:r>
              <a:rPr lang="en-US" sz="1400" b="1" dirty="0">
                <a:ea typeface="+mn-lt"/>
                <a:cs typeface="+mn-lt"/>
              </a:rPr>
              <a:t>Acne, food cravings, nausea, stomach cramping, fatigue, diarrhea, suicidal ideation, able to see fat in her stool.</a:t>
            </a:r>
          </a:p>
          <a:p>
            <a:pPr lvl="1">
              <a:buClr>
                <a:srgbClr val="262626"/>
              </a:buClr>
              <a:buFont typeface="Courier New"/>
              <a:buChar char="o"/>
            </a:pPr>
            <a:r>
              <a:rPr lang="en-US" sz="1400" b="1" dirty="0">
                <a:ea typeface="+mn-lt"/>
                <a:cs typeface="+mn-lt"/>
              </a:rPr>
              <a:t>Initial MSQ score 68</a:t>
            </a:r>
          </a:p>
          <a:p>
            <a:pPr marL="274320" lvl="1" indent="0">
              <a:buClr>
                <a:srgbClr val="262626"/>
              </a:buClr>
              <a:buNone/>
            </a:pPr>
            <a:endParaRPr lang="en-US" sz="1400" b="1" dirty="0">
              <a:ea typeface="+mn-lt"/>
              <a:cs typeface="+mn-lt"/>
            </a:endParaRPr>
          </a:p>
          <a:p>
            <a:pPr>
              <a:buClr>
                <a:srgbClr val="262626"/>
              </a:buClr>
              <a:buFont typeface="Garamond"/>
              <a:buChar char="◦"/>
            </a:pPr>
            <a:r>
              <a:rPr lang="en-US" sz="1400" b="1" dirty="0">
                <a:ea typeface="+mn-lt"/>
                <a:cs typeface="+mn-lt"/>
              </a:rPr>
              <a:t>Is experiencing sensitivities to foods and food cravings: reports intolerance to dairy, wheat, corn, fatty foods.  Her food cravings are for whatever is available to her. Dinner would consist of fast food or campus cafeteria. Skips multiple meals a day</a:t>
            </a:r>
          </a:p>
          <a:p>
            <a:pPr>
              <a:buClr>
                <a:srgbClr val="262626"/>
              </a:buClr>
              <a:buFont typeface="Garamond"/>
              <a:buChar char="◦"/>
            </a:pPr>
            <a:r>
              <a:rPr lang="en-US" sz="1400" b="1" dirty="0">
                <a:ea typeface="+mn-lt"/>
                <a:cs typeface="+mn-lt"/>
              </a:rPr>
              <a:t>Reports significant stressors and difficulty dealing with stress. Stress of health and family was 8/10, social interaction stress was 5/10</a:t>
            </a:r>
          </a:p>
          <a:p>
            <a:pPr>
              <a:buClr>
                <a:srgbClr val="262626"/>
              </a:buClr>
              <a:buFont typeface="Garamond"/>
              <a:buChar char="◦"/>
            </a:pPr>
            <a:r>
              <a:rPr lang="en-US" sz="1400" b="1" dirty="0">
                <a:ea typeface="+mn-lt"/>
                <a:cs typeface="+mn-lt"/>
              </a:rPr>
              <a:t>Labs: Low Vitamin D, Low B12, Increase LDL, Increase CRP</a:t>
            </a:r>
          </a:p>
          <a:p>
            <a:pPr lvl="1">
              <a:buClr>
                <a:srgbClr val="262626"/>
              </a:buClr>
              <a:buFont typeface="Courier New"/>
              <a:buChar char="o"/>
            </a:pPr>
            <a:r>
              <a:rPr lang="en-US" sz="1400" b="1" dirty="0"/>
              <a:t>GI MAP stool test shows increase </a:t>
            </a:r>
            <a:r>
              <a:rPr lang="en-US" sz="1400" b="1" dirty="0" err="1"/>
              <a:t>hpylori</a:t>
            </a:r>
            <a:r>
              <a:rPr lang="en-US" sz="1400" b="1" dirty="0"/>
              <a:t>, decrease normal flora, low abundance and diversity,  +opportunistic bacteria present. </a:t>
            </a:r>
          </a:p>
          <a:p>
            <a:pPr lvl="1">
              <a:buClr>
                <a:srgbClr val="262626"/>
              </a:buClr>
              <a:buFont typeface="Courier New"/>
              <a:buChar char="o"/>
            </a:pPr>
            <a:r>
              <a:rPr lang="en-US" sz="1400" dirty="0">
                <a:ea typeface="+mn-lt"/>
                <a:cs typeface="+mn-lt"/>
              </a:rPr>
              <a:t>Bacteria with higher abundance in multiple metabolic disorders compared to healthy subjects tend to be those associated with inflammation</a:t>
            </a:r>
            <a:endParaRPr lang="en-US" sz="1400" b="1" dirty="0"/>
          </a:p>
          <a:p>
            <a:pPr marL="0" indent="0">
              <a:buClr>
                <a:srgbClr val="262626"/>
              </a:buClr>
              <a:buNone/>
            </a:pPr>
            <a:endParaRPr lang="en-US" sz="2400" b="1" dirty="0"/>
          </a:p>
          <a:p>
            <a:pPr>
              <a:buClr>
                <a:srgbClr val="262626"/>
              </a:buClr>
              <a:buFont typeface="Garamond"/>
              <a:buChar char="◦"/>
            </a:pPr>
            <a:endParaRPr lang="en-US" sz="2400" dirty="0"/>
          </a:p>
          <a:p>
            <a:pPr marL="0" indent="0">
              <a:buClr>
                <a:srgbClr val="262626"/>
              </a:buClr>
              <a:buNone/>
            </a:pPr>
            <a:endParaRPr lang="en-US" sz="2400" dirty="0">
              <a:ea typeface="+mn-lt"/>
              <a:cs typeface="+mn-lt"/>
            </a:endParaRPr>
          </a:p>
          <a:p>
            <a:pPr marL="0" indent="0">
              <a:buClr>
                <a:srgbClr val="262626"/>
              </a:buClr>
              <a:buNone/>
            </a:pPr>
            <a:endParaRPr lang="en-US" dirty="0"/>
          </a:p>
          <a:p>
            <a:pPr marL="0" indent="0">
              <a:buClr>
                <a:srgbClr val="000000">
                  <a:lumMod val="85000"/>
                  <a:lumOff val="15000"/>
                </a:srgbClr>
              </a:buClr>
              <a:buNone/>
            </a:pPr>
            <a:endParaRPr lang="en-US" dirty="0"/>
          </a:p>
          <a:p>
            <a:pPr>
              <a:buClr>
                <a:srgbClr val="262626"/>
              </a:buClr>
            </a:pPr>
            <a:endParaRPr lang="en-US" dirty="0"/>
          </a:p>
          <a:p>
            <a:pPr>
              <a:buClr>
                <a:srgbClr val="262626"/>
              </a:buClr>
            </a:pPr>
            <a:endParaRPr lang="en-US" dirty="0"/>
          </a:p>
        </p:txBody>
      </p:sp>
    </p:spTree>
    <p:extLst>
      <p:ext uri="{BB962C8B-B14F-4D97-AF65-F5344CB8AC3E}">
        <p14:creationId xmlns:p14="http://schemas.microsoft.com/office/powerpoint/2010/main" val="125157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6" name="Rectangle 2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8" name="Rectangle 2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0" name="Group 2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1" name="Straight Connector 3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graph&#10;&#10;Description automatically generated">
            <a:extLst>
              <a:ext uri="{FF2B5EF4-FFF2-40B4-BE49-F238E27FC236}">
                <a16:creationId xmlns:a16="http://schemas.microsoft.com/office/drawing/2014/main" id="{8E064BA5-1679-A3DD-C2DE-47123D7F4CA3}"/>
              </a:ext>
            </a:extLst>
          </p:cNvPr>
          <p:cNvPicPr>
            <a:picLocks noGrp="1" noChangeAspect="1"/>
          </p:cNvPicPr>
          <p:nvPr>
            <p:ph idx="1"/>
          </p:nvPr>
        </p:nvPicPr>
        <p:blipFill>
          <a:blip r:embed="rId3"/>
          <a:stretch>
            <a:fillRect/>
          </a:stretch>
        </p:blipFill>
        <p:spPr>
          <a:xfrm>
            <a:off x="643191" y="721162"/>
            <a:ext cx="10892611" cy="3077162"/>
          </a:xfrm>
          <a:prstGeom prst="rect">
            <a:avLst/>
          </a:prstGeom>
        </p:spPr>
      </p:pic>
      <p:sp>
        <p:nvSpPr>
          <p:cNvPr id="41" name="Rectangle 4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3" name="Rectangle 4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42BCCFB-3484-0990-EB10-B035BF0F11EC}"/>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cap="all" spc="-100">
                <a:solidFill>
                  <a:schemeClr val="bg1"/>
                </a:solidFill>
              </a:rPr>
              <a:t>A look into the Microbiome</a:t>
            </a:r>
          </a:p>
        </p:txBody>
      </p:sp>
    </p:spTree>
    <p:extLst>
      <p:ext uri="{BB962C8B-B14F-4D97-AF65-F5344CB8AC3E}">
        <p14:creationId xmlns:p14="http://schemas.microsoft.com/office/powerpoint/2010/main" val="1832222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9" name="Rectangle 18">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test results&#10;&#10;Description automatically generated">
            <a:extLst>
              <a:ext uri="{FF2B5EF4-FFF2-40B4-BE49-F238E27FC236}">
                <a16:creationId xmlns:a16="http://schemas.microsoft.com/office/drawing/2014/main" id="{658074EE-59D5-A7A3-DCA8-D782D1F91A5A}"/>
              </a:ext>
            </a:extLst>
          </p:cNvPr>
          <p:cNvPicPr>
            <a:picLocks noGrp="1" noChangeAspect="1"/>
          </p:cNvPicPr>
          <p:nvPr>
            <p:ph idx="1"/>
          </p:nvPr>
        </p:nvPicPr>
        <p:blipFill>
          <a:blip r:embed="rId2"/>
          <a:stretch>
            <a:fillRect/>
          </a:stretch>
        </p:blipFill>
        <p:spPr>
          <a:xfrm>
            <a:off x="801539" y="1800954"/>
            <a:ext cx="10588922" cy="3256092"/>
          </a:xfrm>
          <a:prstGeom prst="rect">
            <a:avLst/>
          </a:prstGeom>
        </p:spPr>
      </p:pic>
    </p:spTree>
    <p:extLst>
      <p:ext uri="{BB962C8B-B14F-4D97-AF65-F5344CB8AC3E}">
        <p14:creationId xmlns:p14="http://schemas.microsoft.com/office/powerpoint/2010/main" val="192142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F1BDD5B3-DA03-999D-320C-FD440C2A371D}"/>
              </a:ext>
            </a:extLst>
          </p:cNvPr>
          <p:cNvPicPr>
            <a:picLocks noGrp="1" noChangeAspect="1"/>
          </p:cNvPicPr>
          <p:nvPr>
            <p:ph idx="1"/>
          </p:nvPr>
        </p:nvPicPr>
        <p:blipFill>
          <a:blip r:embed="rId2"/>
          <a:stretch>
            <a:fillRect/>
          </a:stretch>
        </p:blipFill>
        <p:spPr>
          <a:xfrm>
            <a:off x="643467" y="961729"/>
            <a:ext cx="10905066" cy="4934541"/>
          </a:xfrm>
          <a:prstGeom prst="rect">
            <a:avLst/>
          </a:prstGeom>
        </p:spPr>
      </p:pic>
    </p:spTree>
    <p:extLst>
      <p:ext uri="{BB962C8B-B14F-4D97-AF65-F5344CB8AC3E}">
        <p14:creationId xmlns:p14="http://schemas.microsoft.com/office/powerpoint/2010/main" val="186079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dish&#10;&#10;Description automatically generated">
            <a:extLst>
              <a:ext uri="{FF2B5EF4-FFF2-40B4-BE49-F238E27FC236}">
                <a16:creationId xmlns:a16="http://schemas.microsoft.com/office/drawing/2014/main" id="{C0D8889C-D41C-4830-A045-D65B55203E7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294" r="2" b="2"/>
          <a:stretch/>
        </p:blipFill>
        <p:spPr>
          <a:xfrm>
            <a:off x="20" y="10"/>
            <a:ext cx="5663460" cy="3428990"/>
          </a:xfrm>
          <a:prstGeom prst="rect">
            <a:avLst/>
          </a:prstGeom>
        </p:spPr>
      </p:pic>
      <p:sp>
        <p:nvSpPr>
          <p:cNvPr id="43" name="Rectangle 42">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45" name="Rectangle 44">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70DBD65A-615B-40B3-82D6-1B299B8720DB}"/>
              </a:ext>
            </a:extLst>
          </p:cNvPr>
          <p:cNvSpPr>
            <a:spLocks noGrp="1"/>
          </p:cNvSpPr>
          <p:nvPr>
            <p:ph type="title"/>
          </p:nvPr>
        </p:nvSpPr>
        <p:spPr>
          <a:xfrm>
            <a:off x="6303580" y="642594"/>
            <a:ext cx="5245269" cy="1371600"/>
          </a:xfrm>
        </p:spPr>
        <p:txBody>
          <a:bodyPr>
            <a:normAutofit/>
          </a:bodyPr>
          <a:lstStyle/>
          <a:p>
            <a:r>
              <a:rPr lang="en-US" sz="4000">
                <a:solidFill>
                  <a:schemeClr val="tx1"/>
                </a:solidFill>
              </a:rPr>
              <a:t>Integrating best medical practices</a:t>
            </a:r>
          </a:p>
        </p:txBody>
      </p:sp>
      <p:pic>
        <p:nvPicPr>
          <p:cNvPr id="11" name="Picture 12" descr="A picture containing vegetable&#10;&#10;Description automatically generated">
            <a:extLst>
              <a:ext uri="{FF2B5EF4-FFF2-40B4-BE49-F238E27FC236}">
                <a16:creationId xmlns:a16="http://schemas.microsoft.com/office/drawing/2014/main" id="{F9005B00-B8E9-4E59-8C75-8EE42B84F41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7669" r="-1" b="19494"/>
          <a:stretch/>
        </p:blipFill>
        <p:spPr>
          <a:xfrm>
            <a:off x="20" y="3429000"/>
            <a:ext cx="5663460" cy="3429000"/>
          </a:xfrm>
          <a:prstGeom prst="rect">
            <a:avLst/>
          </a:prstGeom>
        </p:spPr>
      </p:pic>
      <p:sp>
        <p:nvSpPr>
          <p:cNvPr id="3" name="Content Placeholder 2">
            <a:extLst>
              <a:ext uri="{FF2B5EF4-FFF2-40B4-BE49-F238E27FC236}">
                <a16:creationId xmlns:a16="http://schemas.microsoft.com/office/drawing/2014/main" id="{1C5C33ED-1C8F-4F52-B36D-6BE48CF90A26}"/>
              </a:ext>
            </a:extLst>
          </p:cNvPr>
          <p:cNvSpPr>
            <a:spLocks noGrp="1"/>
          </p:cNvSpPr>
          <p:nvPr>
            <p:ph idx="1"/>
          </p:nvPr>
        </p:nvSpPr>
        <p:spPr>
          <a:xfrm>
            <a:off x="6303580" y="2103120"/>
            <a:ext cx="5245269" cy="3931920"/>
          </a:xfrm>
        </p:spPr>
        <p:txBody>
          <a:bodyPr vert="horz" lIns="91440" tIns="45720" rIns="91440" bIns="45720" rtlCol="0" anchor="t">
            <a:normAutofit/>
          </a:bodyPr>
          <a:lstStyle/>
          <a:p>
            <a:r>
              <a:rPr lang="en-US" dirty="0">
                <a:ea typeface="+mn-lt"/>
                <a:cs typeface="+mn-lt"/>
              </a:rPr>
              <a:t>Functional Medicine integrates traditional Western medical practices with what are sometimes considered “alternative” or “integrative” medicine</a:t>
            </a:r>
          </a:p>
          <a:p>
            <a:r>
              <a:rPr lang="en-US" dirty="0">
                <a:ea typeface="+mn-lt"/>
                <a:cs typeface="+mn-lt"/>
              </a:rPr>
              <a:t>Creating an individualized approach</a:t>
            </a:r>
          </a:p>
          <a:p>
            <a:r>
              <a:rPr lang="en-US" dirty="0">
                <a:ea typeface="+mn-lt"/>
                <a:cs typeface="+mn-lt"/>
              </a:rPr>
              <a:t>Prescribed combinations of drugs and/or botanical medicines, supplements, therapeutic diets, detoxification programs, or stress-management techniques</a:t>
            </a:r>
          </a:p>
          <a:p>
            <a:r>
              <a:rPr lang="en-US" dirty="0"/>
              <a:t>Considering food sensitivity, elimination diet, anti candida diet</a:t>
            </a:r>
          </a:p>
        </p:txBody>
      </p:sp>
      <p:sp>
        <p:nvSpPr>
          <p:cNvPr id="8" name="TextBox 7">
            <a:extLst>
              <a:ext uri="{FF2B5EF4-FFF2-40B4-BE49-F238E27FC236}">
                <a16:creationId xmlns:a16="http://schemas.microsoft.com/office/drawing/2014/main" id="{1CA222F1-2FD8-4B53-9BE9-773FD6AF1137}"/>
              </a:ext>
            </a:extLst>
          </p:cNvPr>
          <p:cNvSpPr txBox="1"/>
          <p:nvPr/>
        </p:nvSpPr>
        <p:spPr>
          <a:xfrm>
            <a:off x="3463840" y="3228945"/>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3" name="TextBox 12">
            <a:extLst>
              <a:ext uri="{FF2B5EF4-FFF2-40B4-BE49-F238E27FC236}">
                <a16:creationId xmlns:a16="http://schemas.microsoft.com/office/drawing/2014/main" id="{52C85216-31A5-479B-95B1-78B9E83AD480}"/>
              </a:ext>
            </a:extLst>
          </p:cNvPr>
          <p:cNvSpPr txBox="1"/>
          <p:nvPr/>
        </p:nvSpPr>
        <p:spPr>
          <a:xfrm>
            <a:off x="3463840" y="6657945"/>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09219800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20D7B8A7-6306-4DA5-8085-8D89AF59186F}"/>
              </a:ext>
            </a:extLst>
          </p:cNvPr>
          <p:cNvSpPr>
            <a:spLocks noGrp="1"/>
          </p:cNvSpPr>
          <p:nvPr>
            <p:ph type="title"/>
          </p:nvPr>
        </p:nvSpPr>
        <p:spPr>
          <a:xfrm>
            <a:off x="1175512" y="870132"/>
            <a:ext cx="9792208" cy="1527078"/>
          </a:xfrm>
        </p:spPr>
        <p:txBody>
          <a:bodyPr>
            <a:normAutofit/>
          </a:bodyPr>
          <a:lstStyle/>
          <a:p>
            <a:r>
              <a:rPr lang="en-US"/>
              <a:t>Disclosures </a:t>
            </a:r>
          </a:p>
        </p:txBody>
      </p:sp>
      <p:sp>
        <p:nvSpPr>
          <p:cNvPr id="3" name="Content Placeholder 2">
            <a:extLst>
              <a:ext uri="{FF2B5EF4-FFF2-40B4-BE49-F238E27FC236}">
                <a16:creationId xmlns:a16="http://schemas.microsoft.com/office/drawing/2014/main" id="{7071D5C9-3909-4200-B5B8-70E99AD440C7}"/>
              </a:ext>
            </a:extLst>
          </p:cNvPr>
          <p:cNvSpPr>
            <a:spLocks noGrp="1"/>
          </p:cNvSpPr>
          <p:nvPr>
            <p:ph idx="1"/>
          </p:nvPr>
        </p:nvSpPr>
        <p:spPr>
          <a:xfrm>
            <a:off x="1175512" y="2557849"/>
            <a:ext cx="9792208" cy="3407862"/>
          </a:xfrm>
        </p:spPr>
        <p:txBody>
          <a:bodyPr vert="horz" lIns="91440" tIns="45720" rIns="91440" bIns="45720" rtlCol="0" anchor="t">
            <a:normAutofit/>
          </a:bodyPr>
          <a:lstStyle/>
          <a:p>
            <a:r>
              <a:rPr lang="en-US" dirty="0"/>
              <a:t>NO financial disclosures</a:t>
            </a:r>
          </a:p>
          <a:p>
            <a:pPr>
              <a:buClr>
                <a:srgbClr val="262626"/>
              </a:buClr>
            </a:pPr>
            <a:r>
              <a:rPr lang="en-US" dirty="0"/>
              <a:t>Speaker Astellas Pharmaceutical</a:t>
            </a:r>
          </a:p>
          <a:p>
            <a:pPr>
              <a:buClr>
                <a:srgbClr val="262626"/>
              </a:buClr>
            </a:pPr>
            <a:r>
              <a:rPr lang="en-US" dirty="0"/>
              <a:t>Speaker PESI healthcare</a:t>
            </a:r>
          </a:p>
          <a:p>
            <a:pPr>
              <a:buClr>
                <a:srgbClr val="262626"/>
              </a:buClr>
            </a:pPr>
            <a:r>
              <a:rPr lang="en-US" dirty="0"/>
              <a:t>Desire Wellness Group, Functional Health and Wellness Practice co-founder</a:t>
            </a:r>
          </a:p>
          <a:p>
            <a:pPr>
              <a:buClr>
                <a:srgbClr val="262626"/>
              </a:buClr>
            </a:pPr>
            <a:endParaRPr lang="en-US"/>
          </a:p>
        </p:txBody>
      </p:sp>
    </p:spTree>
    <p:extLst>
      <p:ext uri="{BB962C8B-B14F-4D97-AF65-F5344CB8AC3E}">
        <p14:creationId xmlns:p14="http://schemas.microsoft.com/office/powerpoint/2010/main" val="1112815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7A3054D0-6253-87D0-D862-86C656FE465B}"/>
              </a:ext>
            </a:extLst>
          </p:cNvPr>
          <p:cNvSpPr>
            <a:spLocks noGrp="1"/>
          </p:cNvSpPr>
          <p:nvPr>
            <p:ph type="title"/>
          </p:nvPr>
        </p:nvSpPr>
        <p:spPr>
          <a:xfrm>
            <a:off x="573409" y="559477"/>
            <a:ext cx="3765200" cy="5709931"/>
          </a:xfrm>
        </p:spPr>
        <p:txBody>
          <a:bodyPr>
            <a:normAutofit/>
          </a:bodyPr>
          <a:lstStyle/>
          <a:p>
            <a:pPr algn="ctr"/>
            <a:r>
              <a:rPr lang="en-US" sz="4100" dirty="0"/>
              <a:t>5-R Protocol </a:t>
            </a:r>
            <a:br>
              <a:rPr lang="en-US" sz="4100" dirty="0"/>
            </a:br>
            <a:r>
              <a:rPr lang="en-US" sz="4100" dirty="0"/>
              <a:t>to treating the</a:t>
            </a:r>
            <a:br>
              <a:rPr lang="en-US" sz="4100" dirty="0"/>
            </a:br>
            <a:r>
              <a:rPr lang="en-US" sz="4100" dirty="0"/>
              <a:t>Microbiome</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172145EB-1F42-D8A7-5F9F-EBF89CD374EB}"/>
              </a:ext>
            </a:extLst>
          </p:cNvPr>
          <p:cNvGraphicFramePr>
            <a:graphicFrameLocks noGrp="1"/>
          </p:cNvGraphicFramePr>
          <p:nvPr>
            <p:ph idx="1"/>
            <p:extLst>
              <p:ext uri="{D42A27DB-BD31-4B8C-83A1-F6EECF244321}">
                <p14:modId xmlns:p14="http://schemas.microsoft.com/office/powerpoint/2010/main" val="353854254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71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C045D09A-8A66-1971-0D38-B74CEF00CB93}"/>
              </a:ext>
            </a:extLst>
          </p:cNvPr>
          <p:cNvSpPr>
            <a:spLocks noGrp="1"/>
          </p:cNvSpPr>
          <p:nvPr>
            <p:ph type="title"/>
          </p:nvPr>
        </p:nvSpPr>
        <p:spPr>
          <a:xfrm>
            <a:off x="573409" y="559477"/>
            <a:ext cx="3765200" cy="5709931"/>
          </a:xfrm>
        </p:spPr>
        <p:txBody>
          <a:bodyPr>
            <a:normAutofit/>
          </a:bodyPr>
          <a:lstStyle/>
          <a:p>
            <a:pPr algn="ctr"/>
            <a:r>
              <a:rPr lang="en-US"/>
              <a:t>Treatment: </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D9DEFB3C-4B39-8D7C-64AE-B2A578CC092D}"/>
              </a:ext>
            </a:extLst>
          </p:cNvPr>
          <p:cNvGraphicFramePr>
            <a:graphicFrameLocks noGrp="1"/>
          </p:cNvGraphicFramePr>
          <p:nvPr>
            <p:ph idx="1"/>
            <p:extLst>
              <p:ext uri="{D42A27DB-BD31-4B8C-83A1-F6EECF244321}">
                <p14:modId xmlns:p14="http://schemas.microsoft.com/office/powerpoint/2010/main" val="429179592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05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A screenshot of a calendar&#10;&#10;Description automatically generated">
            <a:extLst>
              <a:ext uri="{FF2B5EF4-FFF2-40B4-BE49-F238E27FC236}">
                <a16:creationId xmlns:a16="http://schemas.microsoft.com/office/drawing/2014/main" id="{049A850B-B1F2-15E6-C977-9A932E4AF2A8}"/>
              </a:ext>
            </a:extLst>
          </p:cNvPr>
          <p:cNvPicPr>
            <a:picLocks noChangeAspect="1"/>
          </p:cNvPicPr>
          <p:nvPr/>
        </p:nvPicPr>
        <p:blipFill>
          <a:blip r:embed="rId2"/>
          <a:stretch>
            <a:fillRect/>
          </a:stretch>
        </p:blipFill>
        <p:spPr>
          <a:xfrm>
            <a:off x="1453893" y="648231"/>
            <a:ext cx="9258517" cy="3217333"/>
          </a:xfrm>
          <a:prstGeom prst="rect">
            <a:avLst/>
          </a:prstGeom>
        </p:spPr>
      </p:pic>
      <p:sp>
        <p:nvSpPr>
          <p:cNvPr id="29" name="Rectangle 28">
            <a:extLst>
              <a:ext uri="{FF2B5EF4-FFF2-40B4-BE49-F238E27FC236}">
                <a16:creationId xmlns:a16="http://schemas.microsoft.com/office/drawing/2014/main" id="{370878C7-7719-40BD-AA97-751A85670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46B384"/>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0" name="Rectangle 29">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801A6CB9-EF8B-C444-88F5-896C5CB76C39}"/>
              </a:ext>
            </a:extLst>
          </p:cNvPr>
          <p:cNvSpPr>
            <a:spLocks noGrp="1"/>
          </p:cNvSpPr>
          <p:nvPr>
            <p:ph type="title"/>
          </p:nvPr>
        </p:nvSpPr>
        <p:spPr>
          <a:xfrm>
            <a:off x="956234" y="4495894"/>
            <a:ext cx="4942542" cy="1371600"/>
          </a:xfrm>
        </p:spPr>
        <p:txBody>
          <a:bodyPr>
            <a:normAutofit/>
          </a:bodyPr>
          <a:lstStyle/>
          <a:p>
            <a:pPr algn="r"/>
            <a:r>
              <a:rPr lang="en-US" sz="4400" dirty="0">
                <a:solidFill>
                  <a:schemeClr val="tx1"/>
                </a:solidFill>
              </a:rPr>
              <a:t>Digestive MSQ Before and After</a:t>
            </a:r>
          </a:p>
        </p:txBody>
      </p:sp>
      <p:cxnSp>
        <p:nvCxnSpPr>
          <p:cNvPr id="31" name="Straight Connector 30">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634895"/>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136C647-9620-C302-2DF1-030C96CDDE1A}"/>
              </a:ext>
            </a:extLst>
          </p:cNvPr>
          <p:cNvSpPr>
            <a:spLocks noGrp="1"/>
          </p:cNvSpPr>
          <p:nvPr>
            <p:ph idx="1"/>
          </p:nvPr>
        </p:nvSpPr>
        <p:spPr>
          <a:xfrm>
            <a:off x="6256866" y="4495894"/>
            <a:ext cx="4978899" cy="1444718"/>
          </a:xfrm>
        </p:spPr>
        <p:txBody>
          <a:bodyPr anchor="ctr">
            <a:normAutofit/>
          </a:bodyPr>
          <a:lstStyle/>
          <a:p>
            <a:r>
              <a:rPr lang="en-US" dirty="0"/>
              <a:t>A significant decrease in symptoms</a:t>
            </a:r>
          </a:p>
        </p:txBody>
      </p:sp>
    </p:spTree>
    <p:extLst>
      <p:ext uri="{BB962C8B-B14F-4D97-AF65-F5344CB8AC3E}">
        <p14:creationId xmlns:p14="http://schemas.microsoft.com/office/powerpoint/2010/main" val="41832449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6" name="Rectangle 25">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524AA58D-C5EC-4196-C243-A02CA3655B8A}"/>
              </a:ext>
            </a:extLst>
          </p:cNvPr>
          <p:cNvSpPr>
            <a:spLocks noGrp="1"/>
          </p:cNvSpPr>
          <p:nvPr>
            <p:ph type="title"/>
          </p:nvPr>
        </p:nvSpPr>
        <p:spPr>
          <a:xfrm>
            <a:off x="1064794" y="844481"/>
            <a:ext cx="10058400" cy="1371600"/>
          </a:xfrm>
        </p:spPr>
        <p:txBody>
          <a:bodyPr>
            <a:normAutofit/>
          </a:bodyPr>
          <a:lstStyle/>
          <a:p>
            <a:pPr algn="ctr"/>
            <a:r>
              <a:rPr lang="en-US">
                <a:solidFill>
                  <a:schemeClr val="bg1"/>
                </a:solidFill>
              </a:rPr>
              <a:t>Follow up: </a:t>
            </a:r>
          </a:p>
        </p:txBody>
      </p:sp>
      <p:graphicFrame>
        <p:nvGraphicFramePr>
          <p:cNvPr id="5" name="Content Placeholder 2">
            <a:extLst>
              <a:ext uri="{FF2B5EF4-FFF2-40B4-BE49-F238E27FC236}">
                <a16:creationId xmlns:a16="http://schemas.microsoft.com/office/drawing/2014/main" id="{8C1644D2-82F9-185F-6FC4-12DB7A6CF3F5}"/>
              </a:ext>
            </a:extLst>
          </p:cNvPr>
          <p:cNvGraphicFramePr>
            <a:graphicFrameLocks noGrp="1"/>
          </p:cNvGraphicFramePr>
          <p:nvPr>
            <p:ph idx="1"/>
            <p:extLst>
              <p:ext uri="{D42A27DB-BD31-4B8C-83A1-F6EECF244321}">
                <p14:modId xmlns:p14="http://schemas.microsoft.com/office/powerpoint/2010/main" val="3698983236"/>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141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F4FE872E-24AA-83F6-6D08-200C136BECA6}"/>
              </a:ext>
            </a:extLst>
          </p:cNvPr>
          <p:cNvSpPr>
            <a:spLocks noGrp="1"/>
          </p:cNvSpPr>
          <p:nvPr>
            <p:ph type="title"/>
          </p:nvPr>
        </p:nvSpPr>
        <p:spPr>
          <a:xfrm>
            <a:off x="1175512" y="870132"/>
            <a:ext cx="9792208" cy="1527078"/>
          </a:xfrm>
        </p:spPr>
        <p:txBody>
          <a:bodyPr>
            <a:normAutofit/>
          </a:bodyPr>
          <a:lstStyle/>
          <a:p>
            <a:r>
              <a:rPr lang="en-US"/>
              <a:t>Butyrate &amp; other SCFA</a:t>
            </a:r>
          </a:p>
        </p:txBody>
      </p:sp>
      <p:sp>
        <p:nvSpPr>
          <p:cNvPr id="3" name="Content Placeholder 2">
            <a:extLst>
              <a:ext uri="{FF2B5EF4-FFF2-40B4-BE49-F238E27FC236}">
                <a16:creationId xmlns:a16="http://schemas.microsoft.com/office/drawing/2014/main" id="{92D407A8-ADA4-2323-181B-FB79DF46044D}"/>
              </a:ext>
            </a:extLst>
          </p:cNvPr>
          <p:cNvSpPr>
            <a:spLocks noGrp="1"/>
          </p:cNvSpPr>
          <p:nvPr>
            <p:ph idx="1"/>
          </p:nvPr>
        </p:nvSpPr>
        <p:spPr>
          <a:xfrm>
            <a:off x="1175512" y="2557849"/>
            <a:ext cx="9792208" cy="3407862"/>
          </a:xfrm>
        </p:spPr>
        <p:txBody>
          <a:bodyPr vert="horz" lIns="91440" tIns="45720" rIns="91440" bIns="45720" rtlCol="0">
            <a:normAutofit/>
          </a:bodyPr>
          <a:lstStyle/>
          <a:p>
            <a:pPr marL="0" indent="0">
              <a:buClr>
                <a:srgbClr val="000000">
                  <a:lumMod val="85000"/>
                  <a:lumOff val="15000"/>
                </a:srgbClr>
              </a:buClr>
              <a:buNone/>
            </a:pPr>
            <a:endParaRPr lang="en-US">
              <a:ea typeface="+mn-lt"/>
              <a:cs typeface="+mn-lt"/>
            </a:endParaRPr>
          </a:p>
          <a:p>
            <a:pPr>
              <a:buClr>
                <a:srgbClr val="262626"/>
              </a:buClr>
            </a:pPr>
            <a:r>
              <a:rPr lang="en-US" err="1">
                <a:ea typeface="+mn-lt"/>
                <a:cs typeface="+mn-lt"/>
              </a:rPr>
              <a:t>Anaerobutyricum</a:t>
            </a:r>
            <a:r>
              <a:rPr lang="en-US">
                <a:ea typeface="+mn-lt"/>
                <a:cs typeface="+mn-lt"/>
              </a:rPr>
              <a:t> </a:t>
            </a:r>
            <a:r>
              <a:rPr lang="en-US" err="1">
                <a:ea typeface="+mn-lt"/>
                <a:cs typeface="+mn-lt"/>
              </a:rPr>
              <a:t>hallii</a:t>
            </a:r>
            <a:r>
              <a:rPr lang="en-US">
                <a:ea typeface="+mn-lt"/>
                <a:cs typeface="+mn-lt"/>
              </a:rPr>
              <a:t>  </a:t>
            </a:r>
          </a:p>
          <a:p>
            <a:pPr>
              <a:buClr>
                <a:srgbClr val="262626"/>
              </a:buClr>
            </a:pPr>
            <a:r>
              <a:rPr lang="en-US">
                <a:ea typeface="+mn-lt"/>
                <a:cs typeface="+mn-lt"/>
              </a:rPr>
              <a:t>Clostridium </a:t>
            </a:r>
            <a:r>
              <a:rPr lang="en-US" err="1">
                <a:ea typeface="+mn-lt"/>
                <a:cs typeface="+mn-lt"/>
              </a:rPr>
              <a:t>beijerinckii</a:t>
            </a:r>
            <a:r>
              <a:rPr lang="en-US">
                <a:ea typeface="+mn-lt"/>
                <a:cs typeface="+mn-lt"/>
              </a:rPr>
              <a:t>  These strains produce the short-chain fatty acid (SCFA) butyrate which binds to specific receptors within the gut mucosa and stimulates glucagon-like peptide 1 (GLP-1) secretion.</a:t>
            </a:r>
          </a:p>
          <a:p>
            <a:pPr>
              <a:buClr>
                <a:srgbClr val="262626"/>
              </a:buClr>
            </a:pPr>
            <a:r>
              <a:rPr lang="en-US">
                <a:ea typeface="+mn-lt"/>
                <a:cs typeface="+mn-lt"/>
              </a:rPr>
              <a:t>Bifidobacterium </a:t>
            </a:r>
            <a:r>
              <a:rPr lang="en-US" err="1">
                <a:ea typeface="+mn-lt"/>
                <a:cs typeface="+mn-lt"/>
              </a:rPr>
              <a:t>infantis</a:t>
            </a:r>
            <a:r>
              <a:rPr lang="en-US">
                <a:ea typeface="+mn-lt"/>
                <a:cs typeface="+mn-lt"/>
              </a:rPr>
              <a:t> (primary fermenter)</a:t>
            </a:r>
            <a:endParaRPr lang="en-US"/>
          </a:p>
          <a:p>
            <a:pPr>
              <a:buClr>
                <a:srgbClr val="262626"/>
              </a:buClr>
            </a:pPr>
            <a:r>
              <a:rPr lang="en-US"/>
              <a:t>Clostridium </a:t>
            </a:r>
            <a:r>
              <a:rPr lang="en-US" err="1"/>
              <a:t>butyricum</a:t>
            </a:r>
            <a:r>
              <a:rPr lang="en-US"/>
              <a:t> </a:t>
            </a:r>
            <a:r>
              <a:rPr lang="en-US">
                <a:ea typeface="+mn-lt"/>
                <a:cs typeface="+mn-lt"/>
              </a:rPr>
              <a:t>Involved with improved digestive health by way of acetate production.</a:t>
            </a:r>
            <a:endParaRPr lang="en-US"/>
          </a:p>
          <a:p>
            <a:pPr>
              <a:buClr>
                <a:srgbClr val="262626"/>
              </a:buClr>
            </a:pPr>
            <a:r>
              <a:rPr lang="en-US" err="1"/>
              <a:t>Akkermansia</a:t>
            </a:r>
            <a:r>
              <a:rPr lang="en-US"/>
              <a:t>: </a:t>
            </a:r>
            <a:r>
              <a:rPr lang="en-US">
                <a:ea typeface="+mn-lt"/>
                <a:cs typeface="+mn-lt"/>
              </a:rPr>
              <a:t>A keystone species that optimizes the balance of the gut mucin layer and helps to maintain a healthy ecosystem of beneficial bacteria in the microbiome. This strain is linked to improved gut health, and a well-balanced gut microbiome supports a healthy body and healthy weight.</a:t>
            </a:r>
          </a:p>
          <a:p>
            <a:pPr>
              <a:buClr>
                <a:srgbClr val="262626"/>
              </a:buClr>
            </a:pPr>
            <a:endParaRPr lang="en-US"/>
          </a:p>
          <a:p>
            <a:pPr>
              <a:buClr>
                <a:srgbClr val="262626"/>
              </a:buClr>
            </a:pPr>
            <a:endParaRPr lang="en-US" dirty="0"/>
          </a:p>
        </p:txBody>
      </p:sp>
    </p:spTree>
    <p:extLst>
      <p:ext uri="{BB962C8B-B14F-4D97-AF65-F5344CB8AC3E}">
        <p14:creationId xmlns:p14="http://schemas.microsoft.com/office/powerpoint/2010/main" val="15382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6F554EBA-A88E-46EB-B392-30499685800F}"/>
              </a:ext>
            </a:extLst>
          </p:cNvPr>
          <p:cNvSpPr>
            <a:spLocks noGrp="1"/>
          </p:cNvSpPr>
          <p:nvPr>
            <p:ph type="title"/>
          </p:nvPr>
        </p:nvSpPr>
        <p:spPr>
          <a:xfrm>
            <a:off x="1175512" y="870132"/>
            <a:ext cx="9792208" cy="1527078"/>
          </a:xfrm>
        </p:spPr>
        <p:txBody>
          <a:bodyPr>
            <a:normAutofit/>
          </a:bodyPr>
          <a:lstStyle/>
          <a:p>
            <a:r>
              <a:rPr lang="en-US"/>
              <a:t>NAC</a:t>
            </a:r>
          </a:p>
        </p:txBody>
      </p:sp>
      <p:sp>
        <p:nvSpPr>
          <p:cNvPr id="3" name="Content Placeholder 2">
            <a:extLst>
              <a:ext uri="{FF2B5EF4-FFF2-40B4-BE49-F238E27FC236}">
                <a16:creationId xmlns:a16="http://schemas.microsoft.com/office/drawing/2014/main" id="{BB269C61-6639-428E-ADB7-CCF4180221B3}"/>
              </a:ext>
            </a:extLst>
          </p:cNvPr>
          <p:cNvSpPr>
            <a:spLocks noGrp="1"/>
          </p:cNvSpPr>
          <p:nvPr>
            <p:ph idx="1"/>
          </p:nvPr>
        </p:nvSpPr>
        <p:spPr>
          <a:xfrm>
            <a:off x="1175512" y="2557849"/>
            <a:ext cx="9792208" cy="3407862"/>
          </a:xfrm>
        </p:spPr>
        <p:txBody>
          <a:bodyPr vert="horz" lIns="91440" tIns="45720" rIns="91440" bIns="45720" rtlCol="0" anchor="t">
            <a:normAutofit/>
          </a:bodyPr>
          <a:lstStyle/>
          <a:p>
            <a:r>
              <a:rPr lang="en-US" sz="2400">
                <a:ea typeface="+mn-lt"/>
                <a:cs typeface="+mn-lt"/>
              </a:rPr>
              <a:t>(NAC) is an amino acid that is a precursor to glutathione, the body’s most powerful antioxidant </a:t>
            </a:r>
          </a:p>
          <a:p>
            <a:pPr>
              <a:buClr>
                <a:srgbClr val="262626"/>
              </a:buClr>
            </a:pPr>
            <a:r>
              <a:rPr lang="en-US" sz="2400">
                <a:ea typeface="+mn-lt"/>
                <a:cs typeface="+mn-lt"/>
              </a:rPr>
              <a:t>NAC  limit oxidative damage, improve abnormal pro-inflammatory responses, inhibit lipid accumulation by targeting </a:t>
            </a:r>
            <a:r>
              <a:rPr lang="en-US" sz="2400" err="1">
                <a:ea typeface="+mn-lt"/>
                <a:cs typeface="+mn-lt"/>
              </a:rPr>
              <a:t>adipogenic</a:t>
            </a:r>
            <a:r>
              <a:rPr lang="en-US" sz="2400">
                <a:ea typeface="+mn-lt"/>
                <a:cs typeface="+mn-lt"/>
              </a:rPr>
              <a:t> transcription factors (e.g., </a:t>
            </a:r>
            <a:r>
              <a:rPr lang="en-US" sz="2400" err="1">
                <a:ea typeface="+mn-lt"/>
                <a:cs typeface="+mn-lt"/>
              </a:rPr>
              <a:t>PPARγ</a:t>
            </a:r>
            <a:r>
              <a:rPr lang="en-US" sz="2400">
                <a:ea typeface="+mn-lt"/>
                <a:cs typeface="+mn-lt"/>
              </a:rPr>
              <a:t>), and improve insulin sensitivity via enhancing the PI3K and AKT pathways in both in vitro and in vivo models of obesity.</a:t>
            </a:r>
            <a:endParaRPr lang="en-US" sz="2400"/>
          </a:p>
        </p:txBody>
      </p:sp>
    </p:spTree>
    <p:extLst>
      <p:ext uri="{BB962C8B-B14F-4D97-AF65-F5344CB8AC3E}">
        <p14:creationId xmlns:p14="http://schemas.microsoft.com/office/powerpoint/2010/main" val="427513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0228BB6-A908-4C6A-9051-A394370D3B5E}"/>
              </a:ext>
            </a:extLst>
          </p:cNvPr>
          <p:cNvSpPr>
            <a:spLocks noGrp="1"/>
          </p:cNvSpPr>
          <p:nvPr>
            <p:ph type="title"/>
          </p:nvPr>
        </p:nvSpPr>
        <p:spPr>
          <a:xfrm>
            <a:off x="868680" y="642593"/>
            <a:ext cx="6281928" cy="1744183"/>
          </a:xfrm>
        </p:spPr>
        <p:txBody>
          <a:bodyPr>
            <a:normAutofit/>
          </a:bodyPr>
          <a:lstStyle/>
          <a:p>
            <a:r>
              <a:rPr lang="en-US" sz="3700" b="1"/>
              <a:t>A comparison between the effects of metformin and N-acetyl cysteine (NAC) </a:t>
            </a:r>
            <a:endParaRPr lang="en-US" sz="3700"/>
          </a:p>
          <a:p>
            <a:endParaRPr lang="en-US" sz="3700"/>
          </a:p>
        </p:txBody>
      </p:sp>
      <p:sp>
        <p:nvSpPr>
          <p:cNvPr id="3" name="Content Placeholder 2">
            <a:extLst>
              <a:ext uri="{FF2B5EF4-FFF2-40B4-BE49-F238E27FC236}">
                <a16:creationId xmlns:a16="http://schemas.microsoft.com/office/drawing/2014/main" id="{CA7D3F15-3C8A-4394-AF74-F6B3B51B3589}"/>
              </a:ext>
            </a:extLst>
          </p:cNvPr>
          <p:cNvSpPr>
            <a:spLocks noGrp="1"/>
          </p:cNvSpPr>
          <p:nvPr>
            <p:ph idx="1"/>
          </p:nvPr>
        </p:nvSpPr>
        <p:spPr>
          <a:xfrm>
            <a:off x="868680" y="2386584"/>
            <a:ext cx="6281928" cy="3648456"/>
          </a:xfrm>
        </p:spPr>
        <p:txBody>
          <a:bodyPr vert="horz" lIns="91440" tIns="45720" rIns="91440" bIns="45720" rtlCol="0">
            <a:normAutofit/>
          </a:bodyPr>
          <a:lstStyle/>
          <a:p>
            <a:r>
              <a:rPr lang="en-US" b="1">
                <a:ea typeface="+mn-lt"/>
                <a:cs typeface="+mn-lt"/>
              </a:rPr>
              <a:t>Method: </a:t>
            </a:r>
            <a:r>
              <a:rPr lang="en-US">
                <a:ea typeface="+mn-lt"/>
                <a:cs typeface="+mn-lt"/>
              </a:rPr>
              <a:t>Study was performed as a randomized double-blind clinical trial on women with diagnosis of PCOS without additional complications. In one group, oral NAC 600 mg, three times a day and in the other group, 500 mg oral metformin, three times a day were prescribed. Duration of treatment was 24 weeks, and after finishing this period of treatment, fasting blood glucose (FBS) and insulin, lipid profile and Homeostasis Model Assessment (HOMA) index were measured (all the blood samples were taken while fasting) and were compared in the two groups.</a:t>
            </a:r>
          </a:p>
          <a:p>
            <a:pPr>
              <a:buClr>
                <a:srgbClr val="262626"/>
              </a:buClr>
            </a:pPr>
            <a:endParaRPr lang="en-US"/>
          </a:p>
          <a:p>
            <a:pPr>
              <a:buClr>
                <a:srgbClr val="262626"/>
              </a:buClr>
            </a:pPr>
            <a:r>
              <a:rPr lang="en-US" b="1">
                <a:ea typeface="+mn-lt"/>
                <a:cs typeface="+mn-lt"/>
              </a:rPr>
              <a:t>Conclusion: </a:t>
            </a:r>
            <a:r>
              <a:rPr lang="en-US">
                <a:ea typeface="+mn-lt"/>
                <a:cs typeface="+mn-lt"/>
              </a:rPr>
              <a:t>NAC can improve lipid profile and fasting blood sugar (FBS) and fasting blood insulin better than metformin</a:t>
            </a:r>
            <a:endParaRPr lang="en-US"/>
          </a:p>
        </p:txBody>
      </p:sp>
      <p:pic>
        <p:nvPicPr>
          <p:cNvPr id="4" name="Picture 4" descr="A picture containing several, variety, vegetable&#10;&#10;Description automatically generated">
            <a:extLst>
              <a:ext uri="{FF2B5EF4-FFF2-40B4-BE49-F238E27FC236}">
                <a16:creationId xmlns:a16="http://schemas.microsoft.com/office/drawing/2014/main" id="{EC6F5909-8386-4EC0-B6B3-1520414A7A5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365" r="26916"/>
          <a:stretch/>
        </p:blipFill>
        <p:spPr>
          <a:xfrm>
            <a:off x="7837371" y="237744"/>
            <a:ext cx="4124416" cy="6382512"/>
          </a:xfrm>
          <a:prstGeom prst="rect">
            <a:avLst/>
          </a:prstGeom>
        </p:spPr>
      </p:pic>
      <p:sp>
        <p:nvSpPr>
          <p:cNvPr id="5" name="TextBox 4">
            <a:extLst>
              <a:ext uri="{FF2B5EF4-FFF2-40B4-BE49-F238E27FC236}">
                <a16:creationId xmlns:a16="http://schemas.microsoft.com/office/drawing/2014/main" id="{4F6D4814-E4FF-4FDD-B60F-323A38D35ECA}"/>
              </a:ext>
            </a:extLst>
          </p:cNvPr>
          <p:cNvSpPr txBox="1"/>
          <p:nvPr/>
        </p:nvSpPr>
        <p:spPr>
          <a:xfrm>
            <a:off x="9473606" y="6420201"/>
            <a:ext cx="24881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08980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2164E-4868-4696-8ED6-4316907E2478}"/>
              </a:ext>
            </a:extLst>
          </p:cNvPr>
          <p:cNvSpPr>
            <a:spLocks noGrp="1"/>
          </p:cNvSpPr>
          <p:nvPr>
            <p:ph type="title"/>
          </p:nvPr>
        </p:nvSpPr>
        <p:spPr>
          <a:xfrm>
            <a:off x="557720" y="612843"/>
            <a:ext cx="2312480" cy="1499738"/>
          </a:xfrm>
        </p:spPr>
        <p:txBody>
          <a:bodyPr anchor="b">
            <a:normAutofit/>
          </a:bodyPr>
          <a:lstStyle/>
          <a:p>
            <a:r>
              <a:rPr lang="en-US" sz="2800"/>
              <a:t>Food As Medicine</a:t>
            </a:r>
          </a:p>
        </p:txBody>
      </p:sp>
      <p:sp>
        <p:nvSpPr>
          <p:cNvPr id="3" name="Content Placeholder 2">
            <a:extLst>
              <a:ext uri="{FF2B5EF4-FFF2-40B4-BE49-F238E27FC236}">
                <a16:creationId xmlns:a16="http://schemas.microsoft.com/office/drawing/2014/main" id="{6150B233-8307-4F4D-A71E-30359D0B5D36}"/>
              </a:ext>
            </a:extLst>
          </p:cNvPr>
          <p:cNvSpPr>
            <a:spLocks noGrp="1"/>
          </p:cNvSpPr>
          <p:nvPr>
            <p:ph idx="1"/>
          </p:nvPr>
        </p:nvSpPr>
        <p:spPr>
          <a:xfrm>
            <a:off x="557720" y="2149813"/>
            <a:ext cx="2312479" cy="3854197"/>
          </a:xfrm>
        </p:spPr>
        <p:txBody>
          <a:bodyPr vert="horz" lIns="91440" tIns="45720" rIns="91440" bIns="45720" rtlCol="0">
            <a:normAutofit lnSpcReduction="10000"/>
          </a:bodyPr>
          <a:lstStyle/>
          <a:p>
            <a:r>
              <a:rPr lang="en-US" sz="1300" dirty="0">
                <a:solidFill>
                  <a:schemeClr val="tx1">
                    <a:lumMod val="85000"/>
                    <a:lumOff val="15000"/>
                  </a:schemeClr>
                </a:solidFill>
              </a:rPr>
              <a:t>We are witnessing food being redefined as "information" that alters cellular function in the post-prandial state</a:t>
            </a:r>
          </a:p>
          <a:p>
            <a:pPr marL="0" indent="0">
              <a:buClr>
                <a:srgbClr val="262626"/>
              </a:buClr>
              <a:buNone/>
            </a:pPr>
            <a:r>
              <a:rPr lang="en-US" sz="1300" dirty="0">
                <a:solidFill>
                  <a:schemeClr val="tx1">
                    <a:lumMod val="85000"/>
                    <a:lumOff val="15000"/>
                  </a:schemeClr>
                </a:solidFill>
              </a:rPr>
              <a:t>             -Michael Stone MD, MS</a:t>
            </a:r>
          </a:p>
          <a:p>
            <a:pPr marL="0" indent="0">
              <a:buNone/>
            </a:pPr>
            <a:endParaRPr lang="en-US" sz="1300" dirty="0">
              <a:solidFill>
                <a:schemeClr val="tx1">
                  <a:lumMod val="85000"/>
                  <a:lumOff val="15000"/>
                </a:schemeClr>
              </a:solidFill>
            </a:endParaRPr>
          </a:p>
          <a:p>
            <a:r>
              <a:rPr lang="en-US" sz="1300" dirty="0">
                <a:solidFill>
                  <a:schemeClr val="tx1">
                    <a:lumMod val="85000"/>
                    <a:lumOff val="15000"/>
                  </a:schemeClr>
                </a:solidFill>
              </a:rPr>
              <a:t>The earlier we shift to a healthy diet we can decrease the cardiovascular disease burden by 20-30%</a:t>
            </a:r>
          </a:p>
          <a:p>
            <a:r>
              <a:rPr lang="en-US" sz="1300" dirty="0">
                <a:solidFill>
                  <a:schemeClr val="tx1">
                    <a:lumMod val="85000"/>
                    <a:lumOff val="15000"/>
                  </a:schemeClr>
                </a:solidFill>
              </a:rPr>
              <a:t>Moving patients from the SAD diet (Standard American Diet) to bring in more phytonutrients, more vegetables, more antioxidants, shifting toward a more </a:t>
            </a:r>
            <a:br>
              <a:rPr lang="en-US" sz="1300" dirty="0">
                <a:solidFill>
                  <a:schemeClr val="tx1">
                    <a:lumMod val="85000"/>
                    <a:lumOff val="15000"/>
                  </a:schemeClr>
                </a:solidFill>
              </a:rPr>
            </a:br>
            <a:r>
              <a:rPr lang="en-US" sz="1300" dirty="0">
                <a:solidFill>
                  <a:schemeClr val="tx1">
                    <a:lumMod val="85000"/>
                    <a:lumOff val="15000"/>
                  </a:schemeClr>
                </a:solidFill>
              </a:rPr>
              <a:t>plant-based diet. </a:t>
            </a:r>
          </a:p>
        </p:txBody>
      </p:sp>
      <p:sp>
        <p:nvSpPr>
          <p:cNvPr id="53" name="Rectangle 5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5" descr="A picture containing text, food, plate, fruit&#10;&#10;Description automatically generated">
            <a:extLst>
              <a:ext uri="{FF2B5EF4-FFF2-40B4-BE49-F238E27FC236}">
                <a16:creationId xmlns:a16="http://schemas.microsoft.com/office/drawing/2014/main" id="{3705F72F-F65F-4357-B455-90BA8E8A60F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757" r="4539" b="2"/>
          <a:stretch/>
        </p:blipFill>
        <p:spPr>
          <a:xfrm>
            <a:off x="4147761" y="882398"/>
            <a:ext cx="7041199" cy="5121612"/>
          </a:xfrm>
          <a:prstGeom prst="rect">
            <a:avLst/>
          </a:prstGeom>
        </p:spPr>
      </p:pic>
      <p:sp>
        <p:nvSpPr>
          <p:cNvPr id="6" name="TextBox 5">
            <a:extLst>
              <a:ext uri="{FF2B5EF4-FFF2-40B4-BE49-F238E27FC236}">
                <a16:creationId xmlns:a16="http://schemas.microsoft.com/office/drawing/2014/main" id="{5224E232-92D8-4A6D-9723-DCC275817205}"/>
              </a:ext>
            </a:extLst>
          </p:cNvPr>
          <p:cNvSpPr txBox="1"/>
          <p:nvPr/>
        </p:nvSpPr>
        <p:spPr>
          <a:xfrm>
            <a:off x="8989320" y="5803955"/>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66773920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ross section of young plant and roots">
            <a:extLst>
              <a:ext uri="{FF2B5EF4-FFF2-40B4-BE49-F238E27FC236}">
                <a16:creationId xmlns:a16="http://schemas.microsoft.com/office/drawing/2014/main" id="{17A84112-F99F-39CF-037F-993DAA0B48B0}"/>
              </a:ext>
            </a:extLst>
          </p:cNvPr>
          <p:cNvPicPr>
            <a:picLocks noChangeAspect="1"/>
          </p:cNvPicPr>
          <p:nvPr/>
        </p:nvPicPr>
        <p:blipFill rotWithShape="1">
          <a:blip r:embed="rId2"/>
          <a:srcRect t="8351" r="3706" b="15893"/>
          <a:stretch/>
        </p:blipFill>
        <p:spPr>
          <a:xfrm>
            <a:off x="20" y="-1"/>
            <a:ext cx="12191980" cy="6857999"/>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70ED9-6C53-AE99-0396-BA569DFDB9A4}"/>
              </a:ext>
            </a:extLst>
          </p:cNvPr>
          <p:cNvSpPr>
            <a:spLocks noGrp="1"/>
          </p:cNvSpPr>
          <p:nvPr>
            <p:ph type="title"/>
          </p:nvPr>
        </p:nvSpPr>
        <p:spPr>
          <a:xfrm>
            <a:off x="774043" y="727626"/>
            <a:ext cx="4602152" cy="1718225"/>
          </a:xfrm>
        </p:spPr>
        <p:txBody>
          <a:bodyPr>
            <a:normAutofit/>
          </a:bodyPr>
          <a:lstStyle/>
          <a:p>
            <a:r>
              <a:rPr lang="en-US" sz="4400"/>
              <a:t>Case Study Conclusion</a:t>
            </a:r>
          </a:p>
        </p:txBody>
      </p:sp>
      <p:sp>
        <p:nvSpPr>
          <p:cNvPr id="3" name="Content Placeholder 2">
            <a:extLst>
              <a:ext uri="{FF2B5EF4-FFF2-40B4-BE49-F238E27FC236}">
                <a16:creationId xmlns:a16="http://schemas.microsoft.com/office/drawing/2014/main" id="{3CD89C84-F308-E4B5-9AF4-566E8FB656B5}"/>
              </a:ext>
            </a:extLst>
          </p:cNvPr>
          <p:cNvSpPr>
            <a:spLocks noGrp="1"/>
          </p:cNvSpPr>
          <p:nvPr>
            <p:ph idx="1"/>
          </p:nvPr>
        </p:nvSpPr>
        <p:spPr>
          <a:xfrm>
            <a:off x="774043" y="2538920"/>
            <a:ext cx="4602152" cy="3480066"/>
          </a:xfrm>
        </p:spPr>
        <p:txBody>
          <a:bodyPr vert="horz" lIns="91440" tIns="45720" rIns="91440" bIns="45720" rtlCol="0" anchor="t">
            <a:normAutofit fontScale="92500" lnSpcReduction="10000"/>
          </a:bodyPr>
          <a:lstStyle/>
          <a:p>
            <a:r>
              <a:rPr lang="en-US" sz="3200" dirty="0">
                <a:ea typeface="+mn-lt"/>
                <a:cs typeface="+mn-lt"/>
              </a:rPr>
              <a:t>Root causes of symptoms are resolved and gut health is maintained</a:t>
            </a:r>
          </a:p>
          <a:p>
            <a:pPr>
              <a:buClr>
                <a:srgbClr val="262626"/>
              </a:buClr>
            </a:pPr>
            <a:r>
              <a:rPr lang="en-US" sz="3200" dirty="0"/>
              <a:t>Improvement in insulin resistant</a:t>
            </a:r>
          </a:p>
          <a:p>
            <a:pPr>
              <a:buClr>
                <a:srgbClr val="262626"/>
              </a:buClr>
            </a:pPr>
            <a:r>
              <a:rPr lang="en-US" sz="3200" dirty="0"/>
              <a:t>Fatigue gone</a:t>
            </a:r>
          </a:p>
          <a:p>
            <a:pPr>
              <a:buClr>
                <a:srgbClr val="262626"/>
              </a:buClr>
            </a:pPr>
            <a:r>
              <a:rPr lang="en-US" sz="3200" dirty="0"/>
              <a:t>CRP normalized </a:t>
            </a:r>
          </a:p>
          <a:p>
            <a:pPr>
              <a:buClr>
                <a:srgbClr val="262626"/>
              </a:buClr>
            </a:pPr>
            <a:endParaRPr lang="en-US" dirty="0"/>
          </a:p>
        </p:txBody>
      </p:sp>
    </p:spTree>
    <p:extLst>
      <p:ext uri="{BB962C8B-B14F-4D97-AF65-F5344CB8AC3E}">
        <p14:creationId xmlns:p14="http://schemas.microsoft.com/office/powerpoint/2010/main" val="152109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gredients in jar">
            <a:extLst>
              <a:ext uri="{FF2B5EF4-FFF2-40B4-BE49-F238E27FC236}">
                <a16:creationId xmlns:a16="http://schemas.microsoft.com/office/drawing/2014/main" id="{0E058D2A-A78B-3D88-302A-CDB959999867}"/>
              </a:ext>
            </a:extLst>
          </p:cNvPr>
          <p:cNvPicPr>
            <a:picLocks noChangeAspect="1"/>
          </p:cNvPicPr>
          <p:nvPr/>
        </p:nvPicPr>
        <p:blipFill rotWithShape="1">
          <a:blip r:embed="rId2"/>
          <a:srcRect r="37870" b="-3"/>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BA213-04D4-6B36-1D49-32006E4EEF0E}"/>
              </a:ext>
            </a:extLst>
          </p:cNvPr>
          <p:cNvSpPr>
            <a:spLocks noGrp="1"/>
          </p:cNvSpPr>
          <p:nvPr>
            <p:ph type="title"/>
          </p:nvPr>
        </p:nvSpPr>
        <p:spPr>
          <a:xfrm>
            <a:off x="7064081" y="642594"/>
            <a:ext cx="4723229" cy="1371600"/>
          </a:xfrm>
        </p:spPr>
        <p:txBody>
          <a:bodyPr>
            <a:noAutofit/>
          </a:bodyPr>
          <a:lstStyle/>
          <a:p>
            <a:r>
              <a:rPr lang="en-US" sz="3200" dirty="0"/>
              <a:t>Functional Medicine: Why do patients choose it? </a:t>
            </a:r>
          </a:p>
        </p:txBody>
      </p:sp>
      <p:sp>
        <p:nvSpPr>
          <p:cNvPr id="3" name="Content Placeholder 2">
            <a:extLst>
              <a:ext uri="{FF2B5EF4-FFF2-40B4-BE49-F238E27FC236}">
                <a16:creationId xmlns:a16="http://schemas.microsoft.com/office/drawing/2014/main" id="{719B2820-FEBB-B4ED-0199-7CB4B055C851}"/>
              </a:ext>
            </a:extLst>
          </p:cNvPr>
          <p:cNvSpPr>
            <a:spLocks noGrp="1"/>
          </p:cNvSpPr>
          <p:nvPr>
            <p:ph idx="1"/>
          </p:nvPr>
        </p:nvSpPr>
        <p:spPr>
          <a:xfrm>
            <a:off x="7064082" y="2103120"/>
            <a:ext cx="4472922" cy="3931920"/>
          </a:xfrm>
        </p:spPr>
        <p:txBody>
          <a:bodyPr vert="horz" lIns="91440" tIns="45720" rIns="91440" bIns="45720" rtlCol="0" anchor="t">
            <a:normAutofit/>
          </a:bodyPr>
          <a:lstStyle/>
          <a:p>
            <a:r>
              <a:rPr lang="en-US" dirty="0">
                <a:ea typeface="+mn-lt"/>
                <a:cs typeface="+mn-lt"/>
              </a:rPr>
              <a:t>Has taken the medication and have no relief or they don’t want to take medication to manage their bowels</a:t>
            </a:r>
            <a:endParaRPr lang="en-US" dirty="0"/>
          </a:p>
          <a:p>
            <a:pPr>
              <a:buClr>
                <a:srgbClr val="262626"/>
              </a:buClr>
            </a:pPr>
            <a:r>
              <a:rPr lang="en-US" dirty="0">
                <a:ea typeface="+mn-lt"/>
                <a:cs typeface="+mn-lt"/>
              </a:rPr>
              <a:t>They want to understand why they are feeling this way if the tests are negative </a:t>
            </a:r>
          </a:p>
          <a:p>
            <a:pPr>
              <a:buClr>
                <a:srgbClr val="262626"/>
              </a:buClr>
            </a:pPr>
            <a:r>
              <a:rPr lang="en-US" dirty="0"/>
              <a:t>Consider functional medicine testing</a:t>
            </a:r>
          </a:p>
          <a:p>
            <a:pPr>
              <a:buClr>
                <a:srgbClr val="262626"/>
              </a:buClr>
            </a:pPr>
            <a:r>
              <a:rPr lang="en-US" dirty="0">
                <a:ea typeface="+mn-lt"/>
                <a:cs typeface="+mn-lt"/>
              </a:rPr>
              <a:t>Exploring their diet at home</a:t>
            </a:r>
          </a:p>
          <a:p>
            <a:pPr>
              <a:buClr>
                <a:srgbClr val="262626"/>
              </a:buClr>
            </a:pPr>
            <a:r>
              <a:rPr lang="en-US" dirty="0">
                <a:ea typeface="+mn-lt"/>
                <a:cs typeface="+mn-lt"/>
              </a:rPr>
              <a:t>What is their lifestyle</a:t>
            </a:r>
          </a:p>
          <a:p>
            <a:pPr>
              <a:buClr>
                <a:srgbClr val="262626"/>
              </a:buClr>
            </a:pPr>
            <a:r>
              <a:rPr lang="en-US" dirty="0">
                <a:ea typeface="+mn-lt"/>
                <a:cs typeface="+mn-lt"/>
              </a:rPr>
              <a:t>Stress, sleep, exposures.</a:t>
            </a:r>
          </a:p>
          <a:p>
            <a:pPr>
              <a:buClr>
                <a:srgbClr val="262626"/>
              </a:buClr>
            </a:pPr>
            <a:endParaRPr lang="en-US" dirty="0"/>
          </a:p>
          <a:p>
            <a:pPr>
              <a:buClr>
                <a:srgbClr val="262626"/>
              </a:buClr>
            </a:pPr>
            <a:endParaRPr lang="en-US" dirty="0"/>
          </a:p>
          <a:p>
            <a:pPr>
              <a:buClr>
                <a:srgbClr val="262626"/>
              </a:buClr>
            </a:pPr>
            <a:endParaRPr lang="en-US" dirty="0"/>
          </a:p>
        </p:txBody>
      </p:sp>
    </p:spTree>
    <p:extLst>
      <p:ext uri="{BB962C8B-B14F-4D97-AF65-F5344CB8AC3E}">
        <p14:creationId xmlns:p14="http://schemas.microsoft.com/office/powerpoint/2010/main" val="288281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6E8753E6-9C9A-4730-AA85-702A71112E94}"/>
              </a:ext>
            </a:extLst>
          </p:cNvPr>
          <p:cNvSpPr>
            <a:spLocks noGrp="1"/>
          </p:cNvSpPr>
          <p:nvPr>
            <p:ph type="title"/>
          </p:nvPr>
        </p:nvSpPr>
        <p:spPr>
          <a:xfrm>
            <a:off x="1175512" y="870132"/>
            <a:ext cx="9792208" cy="1527078"/>
          </a:xfrm>
        </p:spPr>
        <p:txBody>
          <a:bodyPr>
            <a:normAutofit/>
          </a:bodyPr>
          <a:lstStyle/>
          <a:p>
            <a:r>
              <a:rPr lang="en-US"/>
              <a:t>Objectives</a:t>
            </a:r>
          </a:p>
        </p:txBody>
      </p:sp>
      <p:sp>
        <p:nvSpPr>
          <p:cNvPr id="3" name="Content Placeholder 2">
            <a:extLst>
              <a:ext uri="{FF2B5EF4-FFF2-40B4-BE49-F238E27FC236}">
                <a16:creationId xmlns:a16="http://schemas.microsoft.com/office/drawing/2014/main" id="{00EFB664-5983-4A0A-8BA0-9CDA56E1D5DE}"/>
              </a:ext>
            </a:extLst>
          </p:cNvPr>
          <p:cNvSpPr>
            <a:spLocks noGrp="1"/>
          </p:cNvSpPr>
          <p:nvPr>
            <p:ph idx="1"/>
          </p:nvPr>
        </p:nvSpPr>
        <p:spPr>
          <a:xfrm>
            <a:off x="1175512" y="2557849"/>
            <a:ext cx="9792208" cy="3407862"/>
          </a:xfrm>
        </p:spPr>
        <p:txBody>
          <a:bodyPr vert="horz" lIns="91440" tIns="45720" rIns="91440" bIns="45720" rtlCol="0" anchor="t">
            <a:normAutofit/>
          </a:bodyPr>
          <a:lstStyle/>
          <a:p>
            <a:pPr marL="0" indent="0">
              <a:buNone/>
            </a:pPr>
            <a:r>
              <a:rPr lang="en-US" dirty="0"/>
              <a:t>1. Understanding  functional medicine and why we need functional medicine</a:t>
            </a:r>
          </a:p>
          <a:p>
            <a:pPr marL="0" indent="0">
              <a:buNone/>
            </a:pPr>
            <a:r>
              <a:rPr lang="en-US" dirty="0"/>
              <a:t>2. Understanding elements of functional medicine </a:t>
            </a:r>
          </a:p>
          <a:p>
            <a:pPr marL="0" indent="0">
              <a:buNone/>
            </a:pPr>
            <a:r>
              <a:rPr lang="en-US" dirty="0"/>
              <a:t>3. Application of functional medicine in clinical practice</a:t>
            </a:r>
          </a:p>
          <a:p>
            <a:pPr marL="0" indent="0">
              <a:buNone/>
            </a:pPr>
            <a:r>
              <a:rPr lang="en-US" dirty="0"/>
              <a:t>4. Understanding how treating the microbiome improves health</a:t>
            </a:r>
          </a:p>
          <a:p>
            <a:pPr marL="0" indent="0">
              <a:buNone/>
            </a:pPr>
            <a:r>
              <a:rPr lang="en-US" dirty="0"/>
              <a:t>5. Understanding conventional and functional medicine approaches to management of microbiome </a:t>
            </a:r>
          </a:p>
          <a:p>
            <a:pPr marL="0" indent="0">
              <a:buNone/>
            </a:pPr>
            <a:endParaRPr lang="en-US" dirty="0"/>
          </a:p>
        </p:txBody>
      </p:sp>
    </p:spTree>
    <p:extLst>
      <p:ext uri="{BB962C8B-B14F-4D97-AF65-F5344CB8AC3E}">
        <p14:creationId xmlns:p14="http://schemas.microsoft.com/office/powerpoint/2010/main" val="300611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descr="A picture containing plant, dish, dishware, fresh&#10;&#10;Description automatically generated">
            <a:extLst>
              <a:ext uri="{FF2B5EF4-FFF2-40B4-BE49-F238E27FC236}">
                <a16:creationId xmlns:a16="http://schemas.microsoft.com/office/drawing/2014/main" id="{214B06C2-7FC8-4BD2-B49B-AC7ECD9FFB5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615" r="16055" b="-3"/>
          <a:stretch/>
        </p:blipFill>
        <p:spPr>
          <a:xfrm>
            <a:off x="641276" y="643467"/>
            <a:ext cx="4013020" cy="2702558"/>
          </a:xfrm>
          <a:prstGeom prst="rect">
            <a:avLst/>
          </a:prstGeom>
        </p:spPr>
      </p:pic>
      <p:pic>
        <p:nvPicPr>
          <p:cNvPr id="14" name="Picture 15" descr="A picture containing plate, banana, food, fruit&#10;&#10;Description automatically generated">
            <a:extLst>
              <a:ext uri="{FF2B5EF4-FFF2-40B4-BE49-F238E27FC236}">
                <a16:creationId xmlns:a16="http://schemas.microsoft.com/office/drawing/2014/main" id="{C31B0CFE-796D-4C17-9884-D61D247C796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305" r="-1" b="-1"/>
          <a:stretch/>
        </p:blipFill>
        <p:spPr>
          <a:xfrm>
            <a:off x="643467" y="3509433"/>
            <a:ext cx="4010830" cy="2705099"/>
          </a:xfrm>
          <a:prstGeom prst="rect">
            <a:avLst/>
          </a:prstGeom>
        </p:spPr>
      </p:pic>
      <p:pic>
        <p:nvPicPr>
          <p:cNvPr id="20" name="Picture 20" descr="Free Images : caucasian, coat, doctor, employees, female ...">
            <a:extLst>
              <a:ext uri="{FF2B5EF4-FFF2-40B4-BE49-F238E27FC236}">
                <a16:creationId xmlns:a16="http://schemas.microsoft.com/office/drawing/2014/main" id="{6C06ED34-2217-4490-A94F-390F6941D814}"/>
              </a:ext>
            </a:extLst>
          </p:cNvPr>
          <p:cNvPicPr>
            <a:picLocks noChangeAspect="1"/>
          </p:cNvPicPr>
          <p:nvPr/>
        </p:nvPicPr>
        <p:blipFill rotWithShape="1">
          <a:blip r:embed="rId6"/>
          <a:srcRect r="19292" b="-2"/>
          <a:stretch/>
        </p:blipFill>
        <p:spPr>
          <a:xfrm>
            <a:off x="4812633" y="643467"/>
            <a:ext cx="6735900" cy="5571066"/>
          </a:xfrm>
          <a:prstGeom prst="rect">
            <a:avLst/>
          </a:prstGeom>
        </p:spPr>
      </p:pic>
      <p:sp>
        <p:nvSpPr>
          <p:cNvPr id="12" name="TextBox 11">
            <a:extLst>
              <a:ext uri="{FF2B5EF4-FFF2-40B4-BE49-F238E27FC236}">
                <a16:creationId xmlns:a16="http://schemas.microsoft.com/office/drawing/2014/main" id="{04339CC8-A635-47E3-BD90-751105F38FBA}"/>
              </a:ext>
            </a:extLst>
          </p:cNvPr>
          <p:cNvSpPr txBox="1"/>
          <p:nvPr/>
        </p:nvSpPr>
        <p:spPr>
          <a:xfrm>
            <a:off x="2454656" y="3145970"/>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6" name="TextBox 15">
            <a:extLst>
              <a:ext uri="{FF2B5EF4-FFF2-40B4-BE49-F238E27FC236}">
                <a16:creationId xmlns:a16="http://schemas.microsoft.com/office/drawing/2014/main" id="{975048D2-E401-4A92-8754-B3801457A85E}"/>
              </a:ext>
            </a:extLst>
          </p:cNvPr>
          <p:cNvSpPr txBox="1"/>
          <p:nvPr/>
        </p:nvSpPr>
        <p:spPr>
          <a:xfrm>
            <a:off x="2454657" y="6014477"/>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1236964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0EA2-8BBA-4189-96B8-9D3810FE53C0}"/>
              </a:ext>
            </a:extLst>
          </p:cNvPr>
          <p:cNvSpPr>
            <a:spLocks noGrp="1"/>
          </p:cNvSpPr>
          <p:nvPr>
            <p:ph type="title"/>
          </p:nvPr>
        </p:nvSpPr>
        <p:spPr/>
        <p:txBody>
          <a:bodyPr/>
          <a:lstStyle/>
          <a:p>
            <a:r>
              <a:rPr lang="en-US"/>
              <a:t>References</a:t>
            </a:r>
          </a:p>
        </p:txBody>
      </p:sp>
      <p:sp>
        <p:nvSpPr>
          <p:cNvPr id="8" name="Content Placeholder 7">
            <a:extLst>
              <a:ext uri="{FF2B5EF4-FFF2-40B4-BE49-F238E27FC236}">
                <a16:creationId xmlns:a16="http://schemas.microsoft.com/office/drawing/2014/main" id="{2ED150E2-0313-447A-847D-F267B234858B}"/>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Beidelschies M, Alejandro-Rodriguez M, Guo N, et al. Patient outcomes and costs associated with functional medicine-based care in a shared versus individual setting for patients with chronic conditions: a retrospective cohort study. </a:t>
            </a:r>
            <a:r>
              <a:rPr lang="en-US" i="1" dirty="0">
                <a:ea typeface="+mn-lt"/>
                <a:cs typeface="+mn-lt"/>
              </a:rPr>
              <a:t>BMJ Open.</a:t>
            </a:r>
            <a:r>
              <a:rPr lang="en-US" dirty="0">
                <a:ea typeface="+mn-lt"/>
                <a:cs typeface="+mn-lt"/>
              </a:rPr>
              <a:t> 2021;11:e048294. </a:t>
            </a:r>
            <a:r>
              <a:rPr lang="en-US" dirty="0" err="1">
                <a:ea typeface="+mn-lt"/>
                <a:cs typeface="+mn-lt"/>
              </a:rPr>
              <a:t>doi</a:t>
            </a:r>
            <a:r>
              <a:rPr lang="en-US" dirty="0">
                <a:ea typeface="+mn-lt"/>
                <a:cs typeface="+mn-lt"/>
              </a:rPr>
              <a:t>:</a:t>
            </a:r>
            <a:r>
              <a:rPr lang="en-US" dirty="0">
                <a:ea typeface="+mn-lt"/>
                <a:cs typeface="+mn-lt"/>
                <a:hlinkClick r:id="rId2"/>
              </a:rPr>
              <a:t>1136/bmjopen-2020-048294</a:t>
            </a:r>
            <a:endParaRPr lang="en-US" dirty="0">
              <a:ea typeface="+mn-lt"/>
              <a:cs typeface="+mn-lt"/>
            </a:endParaRPr>
          </a:p>
          <a:p>
            <a:pPr>
              <a:buClr>
                <a:srgbClr val="262626"/>
              </a:buClr>
            </a:pPr>
            <a:r>
              <a:rPr lang="en-US" dirty="0">
                <a:ea typeface="+mn-lt"/>
                <a:cs typeface="+mn-lt"/>
              </a:rPr>
              <a:t>Healthy People 2030, U.S. Department of Health and Human Services, Office of Disease Prevention and Health Promotion. Retrieved [date graphic was accessed], from https://health.gov/healthypeople/objectives-and-data/social-determinants-health</a:t>
            </a:r>
          </a:p>
          <a:p>
            <a:pPr>
              <a:buClr>
                <a:srgbClr val="262626"/>
              </a:buClr>
            </a:pPr>
            <a:r>
              <a:rPr lang="en-US" dirty="0">
                <a:ea typeface="+mn-lt"/>
                <a:cs typeface="+mn-lt"/>
              </a:rPr>
              <a:t>Huang, P. L. (2009). </a:t>
            </a:r>
            <a:r>
              <a:rPr lang="en-US" i="1" dirty="0">
                <a:ea typeface="+mn-lt"/>
                <a:cs typeface="+mn-lt"/>
              </a:rPr>
              <a:t>A comprehensive definition for metabolic syndrome</a:t>
            </a:r>
            <a:r>
              <a:rPr lang="en-US" dirty="0">
                <a:ea typeface="+mn-lt"/>
                <a:cs typeface="+mn-lt"/>
              </a:rPr>
              <a:t>. Disease models &amp; mechanisms. Retrieved January 31, 2022, from </a:t>
            </a:r>
            <a:r>
              <a:rPr lang="en-US" dirty="0">
                <a:ea typeface="+mn-lt"/>
                <a:cs typeface="+mn-lt"/>
                <a:hlinkClick r:id="rId3"/>
              </a:rPr>
              <a:t>https://www.ncbi.nlm.nih.gov/pmc/articles/PMC2675814/#:~:text=According%20to%20the%20NCEP%20ATP,high%2Ddensity%20lipoprotein%20(HDL</a:t>
            </a:r>
            <a:r>
              <a:rPr lang="en-US" dirty="0">
                <a:ea typeface="+mn-lt"/>
                <a:cs typeface="+mn-lt"/>
              </a:rPr>
              <a:t>) </a:t>
            </a:r>
            <a:endParaRPr lang="en-US" dirty="0"/>
          </a:p>
          <a:p>
            <a:pPr>
              <a:buClr>
                <a:srgbClr val="262626"/>
              </a:buClr>
            </a:pPr>
            <a:r>
              <a:rPr lang="en-US" dirty="0">
                <a:ea typeface="+mn-lt"/>
                <a:cs typeface="+mn-lt"/>
              </a:rPr>
              <a:t>IFM Website, Cardiovascular lectures with Shilpa Saxena, Michael Stone</a:t>
            </a:r>
          </a:p>
          <a:p>
            <a:pPr>
              <a:buClr>
                <a:srgbClr val="262626"/>
              </a:buClr>
            </a:pPr>
            <a:r>
              <a:rPr lang="en-US" dirty="0">
                <a:ea typeface="+mn-lt"/>
                <a:cs typeface="+mn-lt"/>
              </a:rPr>
              <a:t>N;, J. F. K. M. R. M. S. (2016). </a:t>
            </a:r>
            <a:r>
              <a:rPr lang="en-US" i="1" dirty="0">
                <a:ea typeface="+mn-lt"/>
                <a:cs typeface="+mn-lt"/>
              </a:rPr>
              <a:t>A comparison between the effects of metformin and N-acetyl cysteine (NAC) on some metabolic and endocrine characteristics of women with polycystic ovary syndrome</a:t>
            </a:r>
            <a:r>
              <a:rPr lang="en-US" dirty="0">
                <a:ea typeface="+mn-lt"/>
                <a:cs typeface="+mn-lt"/>
              </a:rPr>
              <a:t>. Gynecological endocrinology : the official journal of the International Society of Gynecological Endocrinology. Retrieved January 31, 2022, from</a:t>
            </a:r>
          </a:p>
          <a:p>
            <a:pPr>
              <a:buClr>
                <a:srgbClr val="262626"/>
              </a:buClr>
            </a:pPr>
            <a:r>
              <a:rPr lang="en-US" dirty="0">
                <a:ea typeface="+mn-lt"/>
                <a:cs typeface="+mn-lt"/>
              </a:rPr>
              <a:t> </a:t>
            </a:r>
            <a:r>
              <a:rPr lang="en-US" dirty="0">
                <a:ea typeface="+mn-lt"/>
                <a:cs typeface="+mn-lt"/>
                <a:hlinkClick r:id="rId4"/>
              </a:rPr>
              <a:t>https://pubmed.ncbi.nlm.nih.gov/26654154/</a:t>
            </a:r>
            <a:r>
              <a:rPr lang="en-US" dirty="0">
                <a:ea typeface="+mn-lt"/>
                <a:cs typeface="+mn-lt"/>
              </a:rPr>
              <a:t> </a:t>
            </a:r>
            <a:endParaRPr lang="en-US" dirty="0"/>
          </a:p>
          <a:p>
            <a:pPr>
              <a:buClr>
                <a:srgbClr val="262626"/>
              </a:buClr>
            </a:pPr>
            <a:r>
              <a:rPr lang="en-US" dirty="0">
                <a:ea typeface="+mn-lt"/>
                <a:cs typeface="+mn-lt"/>
              </a:rPr>
              <a:t>https://www.designsforhealth.com/api/library-assets/journal-article---bacterial-triggers-of-autoimmunity-the-how-and-why-white-paper-brady-d-2019</a:t>
            </a:r>
            <a:endParaRPr lang="en-US" dirty="0"/>
          </a:p>
          <a:p>
            <a:pPr>
              <a:buClr>
                <a:srgbClr val="262626"/>
              </a:buClr>
            </a:pPr>
            <a:endParaRPr lang="en-US"/>
          </a:p>
          <a:p>
            <a:pPr marL="0" indent="0">
              <a:buClr>
                <a:srgbClr val="262626"/>
              </a:buClr>
              <a:buNone/>
            </a:pPr>
            <a:endParaRPr lang="en-US"/>
          </a:p>
          <a:p>
            <a:pPr>
              <a:buClr>
                <a:srgbClr val="262626"/>
              </a:buClr>
            </a:pPr>
            <a:endParaRPr lang="en-US"/>
          </a:p>
          <a:p>
            <a:pPr>
              <a:buClr>
                <a:srgbClr val="262626"/>
              </a:buClr>
            </a:pPr>
            <a:endParaRPr lang="en-US"/>
          </a:p>
        </p:txBody>
      </p:sp>
    </p:spTree>
    <p:extLst>
      <p:ext uri="{BB962C8B-B14F-4D97-AF65-F5344CB8AC3E}">
        <p14:creationId xmlns:p14="http://schemas.microsoft.com/office/powerpoint/2010/main" val="371936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8" name="Rectangle 22">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8A00FF6-0DAB-4E82-9753-9CF0551123A5}"/>
              </a:ext>
            </a:extLst>
          </p:cNvPr>
          <p:cNvSpPr>
            <a:spLocks noGrp="1"/>
          </p:cNvSpPr>
          <p:nvPr>
            <p:ph type="title"/>
          </p:nvPr>
        </p:nvSpPr>
        <p:spPr>
          <a:xfrm>
            <a:off x="983887" y="1185059"/>
            <a:ext cx="3491832" cy="4487882"/>
          </a:xfrm>
        </p:spPr>
        <p:txBody>
          <a:bodyPr>
            <a:normAutofit/>
          </a:bodyPr>
          <a:lstStyle/>
          <a:p>
            <a:pPr algn="ctr"/>
            <a:r>
              <a:rPr lang="en-US" sz="4400"/>
              <a:t>What is Functional Medicine?</a:t>
            </a:r>
          </a:p>
        </p:txBody>
      </p:sp>
      <p:sp>
        <p:nvSpPr>
          <p:cNvPr id="25" name="Rectangle 24">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Content Placeholder 2">
            <a:extLst>
              <a:ext uri="{FF2B5EF4-FFF2-40B4-BE49-F238E27FC236}">
                <a16:creationId xmlns:a16="http://schemas.microsoft.com/office/drawing/2014/main" id="{18E6E1E5-89C1-434A-B54D-A21F5A73E809}"/>
              </a:ext>
            </a:extLst>
          </p:cNvPr>
          <p:cNvSpPr>
            <a:spLocks noGrp="1"/>
          </p:cNvSpPr>
          <p:nvPr>
            <p:ph idx="1"/>
          </p:nvPr>
        </p:nvSpPr>
        <p:spPr>
          <a:xfrm>
            <a:off x="6403656" y="936416"/>
            <a:ext cx="4443020" cy="5015347"/>
          </a:xfrm>
        </p:spPr>
        <p:txBody>
          <a:bodyPr vert="horz" lIns="91440" tIns="45720" rIns="91440" bIns="45720" rtlCol="0" anchor="ctr">
            <a:normAutofit/>
          </a:bodyPr>
          <a:lstStyle/>
          <a:p>
            <a:pPr marL="1017270" lvl="2" indent="-285750">
              <a:lnSpc>
                <a:spcPct val="90000"/>
              </a:lnSpc>
              <a:buClr>
                <a:srgbClr val="262626"/>
              </a:buClr>
              <a:buFont typeface="Garamond"/>
              <a:buChar char="◦"/>
            </a:pPr>
            <a:r>
              <a:rPr lang="en-US" sz="2400" dirty="0">
                <a:ea typeface="+mn-lt"/>
                <a:cs typeface="+mn-lt"/>
              </a:rPr>
              <a:t>Shifting the traditional disease-centered focus of medical practice to a more patient-centered approach</a:t>
            </a:r>
          </a:p>
          <a:p>
            <a:pPr marL="1017270" lvl="2" indent="-285750">
              <a:lnSpc>
                <a:spcPct val="90000"/>
              </a:lnSpc>
              <a:buClr>
                <a:srgbClr val="262626"/>
              </a:buClr>
              <a:buFont typeface="Garamond"/>
              <a:buChar char="◦"/>
            </a:pPr>
            <a:r>
              <a:rPr lang="en-US" sz="2400" dirty="0">
                <a:ea typeface="+mn-lt"/>
                <a:cs typeface="+mn-lt"/>
              </a:rPr>
              <a:t>Addresses the whole person, not just an </a:t>
            </a:r>
            <a:br>
              <a:rPr lang="en-US" sz="2400" dirty="0">
                <a:ea typeface="+mn-lt"/>
                <a:cs typeface="+mn-lt"/>
              </a:rPr>
            </a:br>
            <a:r>
              <a:rPr lang="en-US" sz="2400" dirty="0">
                <a:ea typeface="+mn-lt"/>
                <a:cs typeface="+mn-lt"/>
              </a:rPr>
              <a:t>isolated set of symptoms.</a:t>
            </a:r>
          </a:p>
          <a:p>
            <a:pPr marL="1017270" lvl="2" indent="-285750">
              <a:lnSpc>
                <a:spcPct val="90000"/>
              </a:lnSpc>
              <a:buClr>
                <a:srgbClr val="262626"/>
              </a:buClr>
              <a:buFont typeface="Garamond"/>
              <a:buChar char="◦"/>
            </a:pPr>
            <a:r>
              <a:rPr lang="en-US" sz="2400" dirty="0">
                <a:ea typeface="+mn-lt"/>
                <a:cs typeface="+mn-lt"/>
              </a:rPr>
              <a:t>Looking at the interactions among </a:t>
            </a:r>
            <a:br>
              <a:rPr lang="en-US" sz="2400" dirty="0">
                <a:ea typeface="+mn-lt"/>
                <a:cs typeface="+mn-lt"/>
              </a:rPr>
            </a:br>
            <a:r>
              <a:rPr lang="en-US" sz="2400" dirty="0">
                <a:ea typeface="+mn-lt"/>
                <a:cs typeface="+mn-lt"/>
              </a:rPr>
              <a:t>genetic, environmental, </a:t>
            </a:r>
            <a:br>
              <a:rPr lang="en-US" sz="2400" dirty="0">
                <a:ea typeface="+mn-lt"/>
                <a:cs typeface="+mn-lt"/>
              </a:rPr>
            </a:br>
            <a:r>
              <a:rPr lang="en-US" sz="2400" dirty="0">
                <a:ea typeface="+mn-lt"/>
                <a:cs typeface="+mn-lt"/>
              </a:rPr>
              <a:t>and lifestyle factors that can influence long-term health and complex, chronic disease. </a:t>
            </a:r>
            <a:endParaRPr lang="en-US" dirty="0"/>
          </a:p>
          <a:p>
            <a:pPr lvl="2">
              <a:lnSpc>
                <a:spcPct val="90000"/>
              </a:lnSpc>
              <a:buClr>
                <a:srgbClr val="262626"/>
              </a:buClr>
            </a:pPr>
            <a:endParaRPr lang="en-US" sz="2400" dirty="0"/>
          </a:p>
        </p:txBody>
      </p:sp>
    </p:spTree>
    <p:extLst>
      <p:ext uri="{BB962C8B-B14F-4D97-AF65-F5344CB8AC3E}">
        <p14:creationId xmlns:p14="http://schemas.microsoft.com/office/powerpoint/2010/main" val="210911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7203729A-66E4-4139-B3DB-CECEF6DA5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9">
            <a:extLst>
              <a:ext uri="{FF2B5EF4-FFF2-40B4-BE49-F238E27FC236}">
                <a16:creationId xmlns:a16="http://schemas.microsoft.com/office/drawing/2014/main" id="{448B0185-BF60-40FC-A3B6-BF883AD4E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11">
            <a:extLst>
              <a:ext uri="{FF2B5EF4-FFF2-40B4-BE49-F238E27FC236}">
                <a16:creationId xmlns:a16="http://schemas.microsoft.com/office/drawing/2014/main" id="{75FF99E5-A26E-4AC8-AA09-A9F829E3A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C564385-DC5E-435E-8085-278E17819533}"/>
              </a:ext>
            </a:extLst>
          </p:cNvPr>
          <p:cNvSpPr>
            <a:spLocks noGrp="1"/>
          </p:cNvSpPr>
          <p:nvPr>
            <p:ph type="title"/>
          </p:nvPr>
        </p:nvSpPr>
        <p:spPr>
          <a:xfrm>
            <a:off x="723619" y="891241"/>
            <a:ext cx="3939084" cy="5075519"/>
          </a:xfrm>
        </p:spPr>
        <p:txBody>
          <a:bodyPr>
            <a:normAutofit/>
          </a:bodyPr>
          <a:lstStyle/>
          <a:p>
            <a:pPr algn="r"/>
            <a:br>
              <a:rPr lang="en-US" sz="4000"/>
            </a:br>
            <a:r>
              <a:rPr lang="en-US" sz="4000"/>
              <a:t>Why we need Functional Medicine</a:t>
            </a:r>
          </a:p>
        </p:txBody>
      </p:sp>
      <p:cxnSp>
        <p:nvCxnSpPr>
          <p:cNvPr id="33" name="Straight Connector 13">
            <a:extLst>
              <a:ext uri="{FF2B5EF4-FFF2-40B4-BE49-F238E27FC236}">
                <a16:creationId xmlns:a16="http://schemas.microsoft.com/office/drawing/2014/main" id="{8A5AEE14-4971-4A17-9134-2678A90F29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C13945-E93F-4530-954B-D7BE2455BF7C}"/>
              </a:ext>
            </a:extLst>
          </p:cNvPr>
          <p:cNvSpPr>
            <a:spLocks noGrp="1"/>
          </p:cNvSpPr>
          <p:nvPr>
            <p:ph idx="1"/>
          </p:nvPr>
        </p:nvSpPr>
        <p:spPr>
          <a:xfrm>
            <a:off x="5300812" y="891241"/>
            <a:ext cx="5978834" cy="5075519"/>
          </a:xfrm>
        </p:spPr>
        <p:txBody>
          <a:bodyPr vert="horz" lIns="91440" tIns="45720" rIns="91440" bIns="45720" rtlCol="0" anchor="ctr">
            <a:normAutofit/>
          </a:bodyPr>
          <a:lstStyle/>
          <a:p>
            <a:r>
              <a:rPr lang="en-US" dirty="0">
                <a:ea typeface="+mn-lt"/>
                <a:cs typeface="+mn-lt"/>
              </a:rPr>
              <a:t>Our society is experiencing a sharp increase in the number of people who suffer from complex, chronic diseases.</a:t>
            </a:r>
          </a:p>
          <a:p>
            <a:pPr>
              <a:buClr>
                <a:srgbClr val="262626"/>
              </a:buClr>
            </a:pPr>
            <a:r>
              <a:rPr lang="en-US" dirty="0">
                <a:ea typeface="+mn-lt"/>
                <a:cs typeface="+mn-lt"/>
              </a:rPr>
              <a:t>The system of medicine practiced by most providers is oriented toward acute care.</a:t>
            </a:r>
          </a:p>
          <a:p>
            <a:pPr>
              <a:buClr>
                <a:srgbClr val="262626"/>
              </a:buClr>
            </a:pPr>
            <a:r>
              <a:rPr lang="en-US" dirty="0">
                <a:ea typeface="+mn-lt"/>
                <a:cs typeface="+mn-lt"/>
              </a:rPr>
              <a:t>The acute-care approach to medicine lacks the proper methodology and tools for preventing and treating complex, chronic disease.</a:t>
            </a:r>
          </a:p>
          <a:p>
            <a:pPr>
              <a:buClr>
                <a:srgbClr val="262626"/>
              </a:buClr>
            </a:pPr>
            <a:r>
              <a:rPr lang="en-US" dirty="0">
                <a:ea typeface="+mn-lt"/>
                <a:cs typeface="+mn-lt"/>
              </a:rPr>
              <a:t>There’s a huge gap between research and the way we practice. The gap between emerging research in basic sciences and integration into medical practice is enormous—as long as 50 years—particularly in the area of complex, chronic illness.</a:t>
            </a:r>
          </a:p>
          <a:p>
            <a:pPr>
              <a:buClr>
                <a:srgbClr val="262626"/>
              </a:buClr>
            </a:pPr>
            <a:r>
              <a:rPr lang="en-US" dirty="0">
                <a:ea typeface="+mn-lt"/>
                <a:cs typeface="+mn-lt"/>
              </a:rPr>
              <a:t>Most physicians are not adequately trained to assess the underlying causes of complex, chronic disease and to apply strategies such as nutrition, diet, and exercise to both treat and prevent these illnesses in their patients.</a:t>
            </a:r>
            <a:endParaRPr lang="en-US" dirty="0"/>
          </a:p>
        </p:txBody>
      </p:sp>
    </p:spTree>
    <p:extLst>
      <p:ext uri="{BB962C8B-B14F-4D97-AF65-F5344CB8AC3E}">
        <p14:creationId xmlns:p14="http://schemas.microsoft.com/office/powerpoint/2010/main" val="116241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7" name="Rectangle 76">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79" name="Rectangle 78">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81" name="Group 8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2" name="Straight Connector 81">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56F7F177-4AE8-4934-A7F6-B3910259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90" name="Rectangle 89">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DA784A1B-41AE-40CA-8E73-2B493194DA14}"/>
              </a:ext>
            </a:extLst>
          </p:cNvPr>
          <p:cNvSpPr>
            <a:spLocks noGrp="1"/>
          </p:cNvSpPr>
          <p:nvPr>
            <p:ph type="title"/>
          </p:nvPr>
        </p:nvSpPr>
        <p:spPr>
          <a:xfrm>
            <a:off x="1241170" y="3755360"/>
            <a:ext cx="9732773" cy="1465112"/>
          </a:xfrm>
        </p:spPr>
        <p:txBody>
          <a:bodyPr vert="horz" lIns="91440" tIns="45720" rIns="91440" bIns="45720" rtlCol="0" anchor="ctr">
            <a:normAutofit/>
          </a:bodyPr>
          <a:lstStyle/>
          <a:p>
            <a:pPr algn="ctr">
              <a:lnSpc>
                <a:spcPct val="83000"/>
              </a:lnSpc>
            </a:pPr>
            <a:r>
              <a:rPr lang="en-US" sz="6000" cap="all" spc="-100"/>
              <a:t>Human Body Systems</a:t>
            </a:r>
          </a:p>
        </p:txBody>
      </p:sp>
      <p:sp>
        <p:nvSpPr>
          <p:cNvPr id="9" name="Content Placeholder 8">
            <a:extLst>
              <a:ext uri="{FF2B5EF4-FFF2-40B4-BE49-F238E27FC236}">
                <a16:creationId xmlns:a16="http://schemas.microsoft.com/office/drawing/2014/main" id="{7C950A7C-0218-4F9F-AF6F-63128DC65CE7}"/>
              </a:ext>
            </a:extLst>
          </p:cNvPr>
          <p:cNvSpPr>
            <a:spLocks noGrp="1"/>
          </p:cNvSpPr>
          <p:nvPr>
            <p:ph idx="1"/>
          </p:nvPr>
        </p:nvSpPr>
        <p:spPr>
          <a:xfrm>
            <a:off x="1371600" y="5220472"/>
            <a:ext cx="9517450" cy="638904"/>
          </a:xfrm>
        </p:spPr>
        <p:txBody>
          <a:bodyPr vert="horz" lIns="91440" tIns="45720" rIns="91440" bIns="45720" rtlCol="0">
            <a:normAutofit/>
          </a:bodyPr>
          <a:lstStyle/>
          <a:p>
            <a:pPr marL="0" indent="0" algn="ctr">
              <a:lnSpc>
                <a:spcPct val="90000"/>
              </a:lnSpc>
              <a:spcBef>
                <a:spcPts val="0"/>
              </a:spcBef>
              <a:spcAft>
                <a:spcPts val="600"/>
              </a:spcAft>
              <a:buNone/>
            </a:pPr>
            <a:r>
              <a:rPr lang="en-US" spc="80" dirty="0">
                <a:solidFill>
                  <a:schemeClr val="tx1">
                    <a:lumMod val="95000"/>
                    <a:lumOff val="5000"/>
                  </a:schemeClr>
                </a:solidFill>
              </a:rPr>
              <a:t>In a conventional model, we focus on the body systems and not necessarily how they are connected.</a:t>
            </a:r>
          </a:p>
        </p:txBody>
      </p:sp>
      <p:sp>
        <p:nvSpPr>
          <p:cNvPr id="92" name="Rectangle 91">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4" name="Straight Connector 93">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BF93BE71-BBC1-4EE0-BE6A-558399877E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55073" y="1395172"/>
            <a:ext cx="5092437" cy="2216708"/>
          </a:xfrm>
          <a:prstGeom prst="rect">
            <a:avLst/>
          </a:prstGeom>
        </p:spPr>
      </p:pic>
      <p:sp>
        <p:nvSpPr>
          <p:cNvPr id="5" name="TextBox 4">
            <a:extLst>
              <a:ext uri="{FF2B5EF4-FFF2-40B4-BE49-F238E27FC236}">
                <a16:creationId xmlns:a16="http://schemas.microsoft.com/office/drawing/2014/main" id="{A4DF6CCC-647C-466F-92C8-52BEC926E3B3}"/>
              </a:ext>
            </a:extLst>
          </p:cNvPr>
          <p:cNvSpPr txBox="1"/>
          <p:nvPr/>
        </p:nvSpPr>
        <p:spPr>
          <a:xfrm>
            <a:off x="6125666" y="3411825"/>
            <a:ext cx="25218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5272557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6" name="Rectangle 2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8" name="Rectangle 2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0" name="Group 2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1" name="Straight Connector 3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3" name="Rectangle 4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1EE9F2D-AAC9-4FF0-9240-50BF01024DC7}"/>
              </a:ext>
            </a:extLst>
          </p:cNvPr>
          <p:cNvSpPr>
            <a:spLocks noGrp="1"/>
          </p:cNvSpPr>
          <p:nvPr>
            <p:ph type="title"/>
          </p:nvPr>
        </p:nvSpPr>
        <p:spPr>
          <a:xfrm>
            <a:off x="1256493" y="1565370"/>
            <a:ext cx="2978281" cy="4015041"/>
          </a:xfrm>
        </p:spPr>
        <p:txBody>
          <a:bodyPr vert="horz" lIns="91440" tIns="45720" rIns="91440" bIns="45720" rtlCol="0" anchor="ctr">
            <a:normAutofit/>
          </a:bodyPr>
          <a:lstStyle/>
          <a:p>
            <a:pPr algn="ctr">
              <a:lnSpc>
                <a:spcPct val="83000"/>
              </a:lnSpc>
            </a:pPr>
            <a:r>
              <a:rPr lang="en-US" sz="2300" cap="all" spc="-100">
                <a:solidFill>
                  <a:schemeClr val="bg1"/>
                </a:solidFill>
              </a:rPr>
              <a:t>THE CONVENTIONAL FOCUS </a:t>
            </a:r>
            <a:br>
              <a:rPr lang="en-US" sz="2300" cap="all" spc="-100">
                <a:solidFill>
                  <a:schemeClr val="bg1"/>
                </a:solidFill>
              </a:rPr>
            </a:br>
            <a:r>
              <a:rPr lang="en-US" sz="1200" cap="all" spc="-100">
                <a:solidFill>
                  <a:schemeClr val="bg1"/>
                </a:solidFill>
              </a:rPr>
              <a:t>RISK FACTORS AND DX</a:t>
            </a:r>
            <a:br>
              <a:rPr lang="en-US" sz="1200" cap="all" spc="-100">
                <a:solidFill>
                  <a:schemeClr val="bg1"/>
                </a:solidFill>
              </a:rPr>
            </a:br>
            <a:br>
              <a:rPr lang="en-US" sz="1200" cap="all" spc="-100"/>
            </a:br>
            <a:r>
              <a:rPr lang="en-US" sz="2400" cap="all" spc="-100">
                <a:solidFill>
                  <a:srgbClr val="0070C0"/>
                </a:solidFill>
              </a:rPr>
              <a:t>VS</a:t>
            </a:r>
            <a:br>
              <a:rPr lang="en-US" sz="1200" cap="all" spc="-100">
                <a:solidFill>
                  <a:schemeClr val="bg1"/>
                </a:solidFill>
              </a:rPr>
            </a:br>
            <a:br>
              <a:rPr lang="en-US" sz="1200" cap="all" spc="-100"/>
            </a:br>
            <a:r>
              <a:rPr lang="en-US" sz="2000" cap="all" spc="-100">
                <a:solidFill>
                  <a:schemeClr val="bg1"/>
                </a:solidFill>
              </a:rPr>
              <a:t>THE FUNCTIONAL FOCUS</a:t>
            </a:r>
            <a:br>
              <a:rPr lang="en-US" sz="2000" cap="all" spc="-100">
                <a:solidFill>
                  <a:schemeClr val="bg1"/>
                </a:solidFill>
              </a:rPr>
            </a:br>
            <a:r>
              <a:rPr lang="en-US" sz="1200" cap="all" spc="-100">
                <a:solidFill>
                  <a:schemeClr val="bg1"/>
                </a:solidFill>
              </a:rPr>
              <a:t>IDENTIFY AND ADDRESS UNDERLYING ETIOLOGIES</a:t>
            </a:r>
          </a:p>
        </p:txBody>
      </p:sp>
      <p:sp>
        <p:nvSpPr>
          <p:cNvPr id="45" name="Rectangle 44">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7" name="Straight Connector 46">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E6694DD4-8023-4AA7-95D0-F67B963AF71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7615" r="8492"/>
          <a:stretch/>
        </p:blipFill>
        <p:spPr>
          <a:xfrm>
            <a:off x="5854154" y="645106"/>
            <a:ext cx="5187069" cy="5564663"/>
          </a:xfrm>
          <a:prstGeom prst="rect">
            <a:avLst/>
          </a:prstGeom>
        </p:spPr>
      </p:pic>
      <p:sp>
        <p:nvSpPr>
          <p:cNvPr id="4" name="TextBox 3">
            <a:extLst>
              <a:ext uri="{FF2B5EF4-FFF2-40B4-BE49-F238E27FC236}">
                <a16:creationId xmlns:a16="http://schemas.microsoft.com/office/drawing/2014/main" id="{3F49B3C8-A7F7-4347-B76D-B4723A8EB1CF}"/>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1A8CA0A1-C84A-4CBF-A3D0-4F93CF7F3079}"/>
              </a:ext>
            </a:extLst>
          </p:cNvPr>
          <p:cNvSpPr txBox="1"/>
          <p:nvPr/>
        </p:nvSpPr>
        <p:spPr>
          <a:xfrm>
            <a:off x="8519379" y="6009714"/>
            <a:ext cx="25218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3" name="Arrow: Up 2">
            <a:extLst>
              <a:ext uri="{FF2B5EF4-FFF2-40B4-BE49-F238E27FC236}">
                <a16:creationId xmlns:a16="http://schemas.microsoft.com/office/drawing/2014/main" id="{1951B151-6C8B-46FE-95F9-148F729488F4}"/>
              </a:ext>
            </a:extLst>
          </p:cNvPr>
          <p:cNvSpPr/>
          <p:nvPr/>
        </p:nvSpPr>
        <p:spPr>
          <a:xfrm>
            <a:off x="5853684" y="690082"/>
            <a:ext cx="486228" cy="20174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EFFECTS</a:t>
            </a:r>
          </a:p>
        </p:txBody>
      </p:sp>
      <p:sp>
        <p:nvSpPr>
          <p:cNvPr id="7" name="Arrow: Down 6">
            <a:extLst>
              <a:ext uri="{FF2B5EF4-FFF2-40B4-BE49-F238E27FC236}">
                <a16:creationId xmlns:a16="http://schemas.microsoft.com/office/drawing/2014/main" id="{4C7F9B46-6431-48C1-952F-579A6E41FA3B}"/>
              </a:ext>
            </a:extLst>
          </p:cNvPr>
          <p:cNvSpPr/>
          <p:nvPr/>
        </p:nvSpPr>
        <p:spPr>
          <a:xfrm>
            <a:off x="6337644" y="2066671"/>
            <a:ext cx="486228" cy="3127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CAUSES</a:t>
            </a:r>
          </a:p>
        </p:txBody>
      </p:sp>
      <p:sp>
        <p:nvSpPr>
          <p:cNvPr id="8" name="Rectangle: Rounded Corners 7">
            <a:extLst>
              <a:ext uri="{FF2B5EF4-FFF2-40B4-BE49-F238E27FC236}">
                <a16:creationId xmlns:a16="http://schemas.microsoft.com/office/drawing/2014/main" id="{3F362227-E358-4609-8355-91363F56EAED}"/>
              </a:ext>
            </a:extLst>
          </p:cNvPr>
          <p:cNvSpPr/>
          <p:nvPr/>
        </p:nvSpPr>
        <p:spPr>
          <a:xfrm>
            <a:off x="9334874" y="454693"/>
            <a:ext cx="2163375" cy="1103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CONVENTIONAL FOCUS</a:t>
            </a:r>
          </a:p>
        </p:txBody>
      </p:sp>
      <p:sp>
        <p:nvSpPr>
          <p:cNvPr id="9" name="Rectangle: Rounded Corners 8">
            <a:extLst>
              <a:ext uri="{FF2B5EF4-FFF2-40B4-BE49-F238E27FC236}">
                <a16:creationId xmlns:a16="http://schemas.microsoft.com/office/drawing/2014/main" id="{E4B689C8-21FA-40AC-92DC-14D8EAC69D80}"/>
              </a:ext>
            </a:extLst>
          </p:cNvPr>
          <p:cNvSpPr/>
          <p:nvPr/>
        </p:nvSpPr>
        <p:spPr>
          <a:xfrm>
            <a:off x="7468053" y="4772023"/>
            <a:ext cx="3345543" cy="841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FUNCTIONAL FOCUS</a:t>
            </a:r>
          </a:p>
        </p:txBody>
      </p:sp>
    </p:spTree>
    <p:extLst>
      <p:ext uri="{BB962C8B-B14F-4D97-AF65-F5344CB8AC3E}">
        <p14:creationId xmlns:p14="http://schemas.microsoft.com/office/powerpoint/2010/main" val="34794476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using microscope">
            <a:extLst>
              <a:ext uri="{FF2B5EF4-FFF2-40B4-BE49-F238E27FC236}">
                <a16:creationId xmlns:a16="http://schemas.microsoft.com/office/drawing/2014/main" id="{5F0BE56D-5320-A29E-7C46-DD337D330DDD}"/>
              </a:ext>
            </a:extLst>
          </p:cNvPr>
          <p:cNvPicPr>
            <a:picLocks noChangeAspect="1"/>
          </p:cNvPicPr>
          <p:nvPr/>
        </p:nvPicPr>
        <p:blipFill rotWithShape="1">
          <a:blip r:embed="rId2"/>
          <a:srcRect l="18361" r="35944" b="5"/>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4DAE7-E3EF-22C5-0F37-FA51E98B6199}"/>
              </a:ext>
            </a:extLst>
          </p:cNvPr>
          <p:cNvSpPr>
            <a:spLocks noGrp="1"/>
          </p:cNvSpPr>
          <p:nvPr>
            <p:ph type="title"/>
          </p:nvPr>
        </p:nvSpPr>
        <p:spPr>
          <a:xfrm>
            <a:off x="7064082" y="642594"/>
            <a:ext cx="4472921" cy="1371600"/>
          </a:xfrm>
        </p:spPr>
        <p:txBody>
          <a:bodyPr>
            <a:normAutofit/>
          </a:bodyPr>
          <a:lstStyle/>
          <a:p>
            <a:r>
              <a:rPr lang="en-US" sz="4000"/>
              <a:t>NIH Human Microbiome Project</a:t>
            </a:r>
          </a:p>
        </p:txBody>
      </p:sp>
      <p:sp>
        <p:nvSpPr>
          <p:cNvPr id="3" name="Content Placeholder 2">
            <a:extLst>
              <a:ext uri="{FF2B5EF4-FFF2-40B4-BE49-F238E27FC236}">
                <a16:creationId xmlns:a16="http://schemas.microsoft.com/office/drawing/2014/main" id="{C90D493A-C533-CD57-12A5-46D82432A05E}"/>
              </a:ext>
            </a:extLst>
          </p:cNvPr>
          <p:cNvSpPr>
            <a:spLocks noGrp="1"/>
          </p:cNvSpPr>
          <p:nvPr>
            <p:ph idx="1"/>
          </p:nvPr>
        </p:nvSpPr>
        <p:spPr>
          <a:xfrm>
            <a:off x="7064082" y="2103120"/>
            <a:ext cx="4472922" cy="3931920"/>
          </a:xfrm>
        </p:spPr>
        <p:txBody>
          <a:bodyPr vert="horz" lIns="91440" tIns="45720" rIns="91440" bIns="45720" rtlCol="0">
            <a:normAutofit/>
          </a:bodyPr>
          <a:lstStyle/>
          <a:p>
            <a:r>
              <a:rPr lang="en-US" dirty="0">
                <a:ea typeface="+mn-lt"/>
                <a:cs typeface="+mn-lt"/>
              </a:rPr>
              <a:t>Project's initiation in 2007.</a:t>
            </a:r>
          </a:p>
          <a:p>
            <a:pPr>
              <a:buClr>
                <a:srgbClr val="262626"/>
              </a:buClr>
            </a:pPr>
            <a:r>
              <a:rPr lang="en-US" dirty="0">
                <a:ea typeface="+mn-lt"/>
                <a:cs typeface="+mn-lt"/>
              </a:rPr>
              <a:t>National Institutes of Health (NIH) primary funding agency.</a:t>
            </a:r>
            <a:endParaRPr lang="en-US" dirty="0"/>
          </a:p>
          <a:p>
            <a:pPr>
              <a:buClr>
                <a:srgbClr val="262626"/>
              </a:buClr>
            </a:pPr>
            <a:r>
              <a:rPr lang="en-US" dirty="0">
                <a:ea typeface="+mn-lt"/>
                <a:cs typeface="+mn-lt"/>
              </a:rPr>
              <a:t>The Human Microbiome Project (HMP) holds significant importance in advancing our understanding of the microbial communities that inhabit the human body and their impact on health and disease. </a:t>
            </a:r>
          </a:p>
          <a:p>
            <a:pPr>
              <a:buClr>
                <a:srgbClr val="262626"/>
              </a:buClr>
            </a:pPr>
            <a:r>
              <a:rPr lang="en-US" dirty="0"/>
              <a:t>Scientific understanding of the gut microbiome has grown exponentially.</a:t>
            </a:r>
          </a:p>
          <a:p>
            <a:pPr>
              <a:buClr>
                <a:srgbClr val="262626"/>
              </a:buClr>
            </a:pPr>
            <a:endParaRPr lang="en-US" dirty="0"/>
          </a:p>
        </p:txBody>
      </p:sp>
    </p:spTree>
    <p:extLst>
      <p:ext uri="{BB962C8B-B14F-4D97-AF65-F5344CB8AC3E}">
        <p14:creationId xmlns:p14="http://schemas.microsoft.com/office/powerpoint/2010/main" val="30535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human stomach&#10;&#10;Description automatically generated">
            <a:extLst>
              <a:ext uri="{FF2B5EF4-FFF2-40B4-BE49-F238E27FC236}">
                <a16:creationId xmlns:a16="http://schemas.microsoft.com/office/drawing/2014/main" id="{28D57F35-31D0-870C-85EB-F13251E71C5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3754" r="9091" b="6673"/>
          <a:stretch/>
        </p:blipFill>
        <p:spPr>
          <a:xfrm>
            <a:off x="20" y="-1"/>
            <a:ext cx="12191980" cy="6857999"/>
          </a:xfrm>
          <a:prstGeom prst="rect">
            <a:avLst/>
          </a:prstGeom>
        </p:spPr>
      </p:pic>
      <p:sp>
        <p:nvSpPr>
          <p:cNvPr id="59" name="Rectangle 58">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14704-5CC6-3B27-7FF5-A41A9EC1E669}"/>
              </a:ext>
            </a:extLst>
          </p:cNvPr>
          <p:cNvSpPr>
            <a:spLocks noGrp="1"/>
          </p:cNvSpPr>
          <p:nvPr>
            <p:ph type="title"/>
          </p:nvPr>
        </p:nvSpPr>
        <p:spPr>
          <a:xfrm>
            <a:off x="774043" y="727626"/>
            <a:ext cx="4602152" cy="1718225"/>
          </a:xfrm>
        </p:spPr>
        <p:txBody>
          <a:bodyPr>
            <a:normAutofit/>
          </a:bodyPr>
          <a:lstStyle/>
          <a:p>
            <a:r>
              <a:rPr lang="en-US" sz="4400"/>
              <a:t>Research in the Microbiome</a:t>
            </a:r>
          </a:p>
        </p:txBody>
      </p:sp>
      <p:sp>
        <p:nvSpPr>
          <p:cNvPr id="3" name="Content Placeholder 2">
            <a:extLst>
              <a:ext uri="{FF2B5EF4-FFF2-40B4-BE49-F238E27FC236}">
                <a16:creationId xmlns:a16="http://schemas.microsoft.com/office/drawing/2014/main" id="{93FB1EF1-16CA-2133-0D0C-C5CFAF85508F}"/>
              </a:ext>
            </a:extLst>
          </p:cNvPr>
          <p:cNvSpPr>
            <a:spLocks noGrp="1"/>
          </p:cNvSpPr>
          <p:nvPr>
            <p:ph idx="1"/>
          </p:nvPr>
        </p:nvSpPr>
        <p:spPr>
          <a:xfrm>
            <a:off x="774043" y="2538920"/>
            <a:ext cx="4602152" cy="3480066"/>
          </a:xfrm>
        </p:spPr>
        <p:txBody>
          <a:bodyPr vert="horz" lIns="91440" tIns="45720" rIns="91440" bIns="45720" rtlCol="0">
            <a:normAutofit/>
          </a:bodyPr>
          <a:lstStyle/>
          <a:p>
            <a:r>
              <a:rPr lang="en-US" dirty="0">
                <a:ea typeface="+mn-lt"/>
                <a:cs typeface="+mn-lt"/>
              </a:rPr>
              <a:t>Explosion of research into gastrointestinal microbiota</a:t>
            </a:r>
            <a:endParaRPr lang="en-US" dirty="0"/>
          </a:p>
          <a:p>
            <a:pPr>
              <a:buClr>
                <a:srgbClr val="262626"/>
              </a:buClr>
            </a:pPr>
            <a:r>
              <a:rPr lang="en-US" dirty="0">
                <a:ea typeface="+mn-lt"/>
                <a:cs typeface="+mn-lt"/>
              </a:rPr>
              <a:t>Showing linkages between specific patterns of dysbiosis and greater prevalence of specific chronic complex metabolic diseases, including:</a:t>
            </a:r>
          </a:p>
          <a:p>
            <a:pPr lvl="1">
              <a:buClr>
                <a:srgbClr val="262626"/>
              </a:buClr>
              <a:buFont typeface="Courier New" pitchFamily="18" charset="0"/>
              <a:buChar char="o"/>
            </a:pPr>
            <a:r>
              <a:rPr lang="en-US" dirty="0">
                <a:ea typeface="+mn-lt"/>
                <a:cs typeface="+mn-lt"/>
              </a:rPr>
              <a:t>Autoimmune conditions</a:t>
            </a:r>
          </a:p>
          <a:p>
            <a:pPr lvl="1">
              <a:buClr>
                <a:srgbClr val="262626"/>
              </a:buClr>
              <a:buFont typeface="Courier New" pitchFamily="18" charset="0"/>
              <a:buChar char="o"/>
            </a:pPr>
            <a:r>
              <a:rPr lang="en-US" dirty="0"/>
              <a:t>Metabolic disease</a:t>
            </a:r>
          </a:p>
          <a:p>
            <a:pPr lvl="1">
              <a:buClr>
                <a:srgbClr val="262626"/>
              </a:buClr>
              <a:buFont typeface="Courier New" pitchFamily="18" charset="0"/>
              <a:buChar char="o"/>
            </a:pPr>
            <a:r>
              <a:rPr lang="en-US" dirty="0"/>
              <a:t>Neurodegenerative </a:t>
            </a:r>
          </a:p>
          <a:p>
            <a:pPr>
              <a:buClr>
                <a:srgbClr val="262626"/>
              </a:buClr>
            </a:pPr>
            <a:endParaRPr lang="en-US" dirty="0"/>
          </a:p>
        </p:txBody>
      </p:sp>
      <p:sp>
        <p:nvSpPr>
          <p:cNvPr id="5" name="TextBox 4">
            <a:extLst>
              <a:ext uri="{FF2B5EF4-FFF2-40B4-BE49-F238E27FC236}">
                <a16:creationId xmlns:a16="http://schemas.microsoft.com/office/drawing/2014/main" id="{7FF2E2F9-456F-F9BC-8F8D-291AD6880D85}"/>
              </a:ext>
            </a:extLst>
          </p:cNvPr>
          <p:cNvSpPr txBox="1"/>
          <p:nvPr/>
        </p:nvSpPr>
        <p:spPr>
          <a:xfrm>
            <a:off x="9992360" y="6657943"/>
            <a:ext cx="219964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331205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37371F"/>
      </a:dk2>
      <a:lt2>
        <a:srgbClr val="E8E2E5"/>
      </a:lt2>
      <a:accent1>
        <a:srgbClr val="46B384"/>
      </a:accent1>
      <a:accent2>
        <a:srgbClr val="3BB14C"/>
      </a:accent2>
      <a:accent3>
        <a:srgbClr val="64B447"/>
      </a:accent3>
      <a:accent4>
        <a:srgbClr val="89AE3A"/>
      </a:accent4>
      <a:accent5>
        <a:srgbClr val="ADA244"/>
      </a:accent5>
      <a:accent6>
        <a:srgbClr val="B1743B"/>
      </a:accent6>
      <a:hlink>
        <a:srgbClr val="81872D"/>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TF10001119</Template>
  <TotalTime>0</TotalTime>
  <Words>1909</Words>
  <Application>Microsoft Macintosh PowerPoint</Application>
  <PresentationFormat>Widescreen</PresentationFormat>
  <Paragraphs>174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Courier New</vt:lpstr>
      <vt:lpstr>Garamond</vt:lpstr>
      <vt:lpstr>SavonVTI</vt:lpstr>
      <vt:lpstr>A functional Medicine Approach to the Microbiome</vt:lpstr>
      <vt:lpstr>Disclosures </vt:lpstr>
      <vt:lpstr>Objectives</vt:lpstr>
      <vt:lpstr>What is Functional Medicine?</vt:lpstr>
      <vt:lpstr> Why we need Functional Medicine</vt:lpstr>
      <vt:lpstr>Human Body Systems</vt:lpstr>
      <vt:lpstr>THE CONVENTIONAL FOCUS  RISK FACTORS AND DX  VS  THE FUNCTIONAL FOCUS IDENTIFY AND ADDRESS UNDERLYING ETIOLOGIES</vt:lpstr>
      <vt:lpstr>NIH Human Microbiome Project</vt:lpstr>
      <vt:lpstr>Research in the Microbiome</vt:lpstr>
      <vt:lpstr>What effects the microbiome? </vt:lpstr>
      <vt:lpstr>Healthy Gut Microbiome</vt:lpstr>
      <vt:lpstr>Depleted Microbiome</vt:lpstr>
      <vt:lpstr>Barrier Function</vt:lpstr>
      <vt:lpstr>Dysbiosis and metabolic syndrome</vt:lpstr>
      <vt:lpstr>Case Study </vt:lpstr>
      <vt:lpstr>A look into the Microbiome</vt:lpstr>
      <vt:lpstr>PowerPoint Presentation</vt:lpstr>
      <vt:lpstr>PowerPoint Presentation</vt:lpstr>
      <vt:lpstr>Integrating best medical practices</vt:lpstr>
      <vt:lpstr>5-R Protocol  to treating the Microbiome</vt:lpstr>
      <vt:lpstr>Treatment: </vt:lpstr>
      <vt:lpstr>Digestive MSQ Before and After</vt:lpstr>
      <vt:lpstr>Follow up: </vt:lpstr>
      <vt:lpstr>Butyrate &amp; other SCFA</vt:lpstr>
      <vt:lpstr>NAC</vt:lpstr>
      <vt:lpstr>A comparison between the effects of metformin and N-acetyl cysteine (NAC)  </vt:lpstr>
      <vt:lpstr>Food As Medicine</vt:lpstr>
      <vt:lpstr>Case Study Conclusion</vt:lpstr>
      <vt:lpstr>Functional Medicine: Why do patients choose it?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Olivia Burns</cp:lastModifiedBy>
  <cp:revision>701</cp:revision>
  <dcterms:created xsi:type="dcterms:W3CDTF">2022-01-14T17:24:58Z</dcterms:created>
  <dcterms:modified xsi:type="dcterms:W3CDTF">2024-04-08T17:33:40Z</dcterms:modified>
</cp:coreProperties>
</file>