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424" r:id="rId2"/>
    <p:sldId id="380" r:id="rId3"/>
    <p:sldId id="381" r:id="rId4"/>
    <p:sldId id="382" r:id="rId5"/>
    <p:sldId id="383" r:id="rId6"/>
    <p:sldId id="384" r:id="rId7"/>
    <p:sldId id="385" r:id="rId8"/>
    <p:sldId id="386" r:id="rId9"/>
    <p:sldId id="387" r:id="rId10"/>
    <p:sldId id="388" r:id="rId11"/>
    <p:sldId id="389" r:id="rId12"/>
    <p:sldId id="390" r:id="rId13"/>
    <p:sldId id="391" r:id="rId14"/>
    <p:sldId id="392" r:id="rId15"/>
    <p:sldId id="393" r:id="rId16"/>
    <p:sldId id="394" r:id="rId17"/>
    <p:sldId id="395" r:id="rId18"/>
    <p:sldId id="396" r:id="rId19"/>
    <p:sldId id="397" r:id="rId20"/>
    <p:sldId id="398" r:id="rId21"/>
    <p:sldId id="399" r:id="rId22"/>
    <p:sldId id="400" r:id="rId23"/>
    <p:sldId id="401" r:id="rId24"/>
    <p:sldId id="402" r:id="rId25"/>
    <p:sldId id="403" r:id="rId26"/>
    <p:sldId id="404" r:id="rId27"/>
    <p:sldId id="405" r:id="rId28"/>
    <p:sldId id="406" r:id="rId29"/>
    <p:sldId id="312" r:id="rId30"/>
    <p:sldId id="407" r:id="rId31"/>
    <p:sldId id="408" r:id="rId32"/>
    <p:sldId id="409" r:id="rId33"/>
    <p:sldId id="410" r:id="rId34"/>
    <p:sldId id="293" r:id="rId35"/>
    <p:sldId id="411" r:id="rId36"/>
    <p:sldId id="412" r:id="rId37"/>
    <p:sldId id="413" r:id="rId38"/>
    <p:sldId id="414" r:id="rId39"/>
    <p:sldId id="415" r:id="rId40"/>
    <p:sldId id="416" r:id="rId41"/>
    <p:sldId id="417" r:id="rId42"/>
    <p:sldId id="418" r:id="rId43"/>
    <p:sldId id="419" r:id="rId44"/>
    <p:sldId id="420" r:id="rId45"/>
    <p:sldId id="421" r:id="rId46"/>
    <p:sldId id="313" r:id="rId47"/>
    <p:sldId id="314" r:id="rId48"/>
    <p:sldId id="422" r:id="rId49"/>
    <p:sldId id="315" r:id="rId50"/>
    <p:sldId id="308" r:id="rId51"/>
    <p:sldId id="423"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3"/>
    <p:restoredTop sz="94679"/>
  </p:normalViewPr>
  <p:slideViewPr>
    <p:cSldViewPr snapToGrid="0" snapToObjects="1">
      <p:cViewPr varScale="1">
        <p:scale>
          <a:sx n="128" d="100"/>
          <a:sy n="128" d="100"/>
        </p:scale>
        <p:origin x="472"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B8A7F-F01F-684B-971A-78AF04B65C3D}" type="datetimeFigureOut">
              <a:rPr lang="en-US" smtClean="0"/>
              <a:t>4/11/24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38D90-0EB1-5542-9CB2-97E92E16349A}" type="slidenum">
              <a:rPr lang="en-US" smtClean="0"/>
              <a:t>‹#›</a:t>
            </a:fld>
            <a:endParaRPr lang="en-US"/>
          </a:p>
        </p:txBody>
      </p:sp>
    </p:spTree>
    <p:extLst>
      <p:ext uri="{BB962C8B-B14F-4D97-AF65-F5344CB8AC3E}">
        <p14:creationId xmlns:p14="http://schemas.microsoft.com/office/powerpoint/2010/main" val="1407798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uptodate.com/contents/aspirin-drug-information?search=thrombocytopenia+workup&amp;topicRef=6680&amp;source=see_link"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s://www.uptodate.com/contents/quinine-drug-information?search=thrombocytopenia+workup&amp;topicRef=6680&amp;source=see_link"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Drugs such as chemotherapy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4561-9B0C-45DA-BC34-47F533912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6550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For example: RBC of 3=</a:t>
            </a:r>
            <a:r>
              <a:rPr lang="en-US" baseline="0" dirty="0"/>
              <a:t> </a:t>
            </a:r>
            <a:r>
              <a:rPr lang="en-US" baseline="0" dirty="0" err="1"/>
              <a:t>Hgb</a:t>
            </a:r>
            <a:r>
              <a:rPr lang="en-US" baseline="0" dirty="0"/>
              <a:t> of 15 and </a:t>
            </a:r>
            <a:r>
              <a:rPr lang="en-US" baseline="0" dirty="0" err="1"/>
              <a:t>Hct</a:t>
            </a:r>
            <a:r>
              <a:rPr lang="en-US" baseline="0" dirty="0"/>
              <a:t> of 45</a:t>
            </a:r>
          </a:p>
          <a:p>
            <a:r>
              <a:rPr lang="en-US" baseline="0" dirty="0"/>
              <a:t>This only applies when the RBC’s are normal**</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4561-9B0C-45DA-BC34-47F533912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338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Megaloblastic</a:t>
            </a:r>
            <a:r>
              <a:rPr lang="en-US" baseline="0" dirty="0"/>
              <a:t> anemia (B12, folate deficiency)</a:t>
            </a:r>
          </a:p>
          <a:p>
            <a:r>
              <a:rPr lang="en-US" baseline="0" dirty="0"/>
              <a:t>Heavy alcohol consumption (decreased intake of B12 and folic acid)</a:t>
            </a:r>
          </a:p>
          <a:p>
            <a:r>
              <a:rPr lang="en-US" baseline="0" dirty="0"/>
              <a:t>Hemolysis (RBC destruction results in increased numbers of reticulocytes which are incompletely developed RBC released early from the bone marrow in order to deal with hemolysis and chronic hemorrhage)</a:t>
            </a:r>
          </a:p>
          <a:p>
            <a:r>
              <a:rPr lang="en-US" baseline="0" dirty="0"/>
              <a:t>Myelodysplasia (pre-leukemic disorder in which the bone marrow releases larger, immature cells)</a:t>
            </a:r>
          </a:p>
          <a:p>
            <a:r>
              <a:rPr lang="en-US" baseline="0" dirty="0"/>
              <a:t>Drugs (drugs that interfere with DNA metabolism and suppress normal maturation of the red blood cell sin the marrow such as MTX and azathioprine)</a:t>
            </a:r>
          </a:p>
          <a:p>
            <a:r>
              <a:rPr lang="en-US" baseline="0" dirty="0"/>
              <a:t>Lab artifact (cold </a:t>
            </a:r>
            <a:r>
              <a:rPr lang="en-US" baseline="0" dirty="0" err="1"/>
              <a:t>agglutins</a:t>
            </a:r>
            <a:r>
              <a:rPr lang="en-US" baseline="0" dirty="0"/>
              <a:t> where RBC clump and are mistakenly counted as larger cells)</a:t>
            </a:r>
          </a:p>
          <a:p>
            <a:endParaRPr lang="en-US" baseline="0" dirty="0"/>
          </a:p>
          <a:p>
            <a:r>
              <a:rPr lang="en-US" baseline="0" dirty="0"/>
              <a:t>IDA: microcytic </a:t>
            </a:r>
            <a:r>
              <a:rPr lang="en-US" baseline="0" dirty="0" err="1"/>
              <a:t>hypchromic</a:t>
            </a:r>
            <a:endParaRPr lang="en-US" baseline="0" dirty="0"/>
          </a:p>
          <a:p>
            <a:r>
              <a:rPr lang="en-US" sz="1200" kern="1200" dirty="0">
                <a:solidFill>
                  <a:schemeClr val="tx1"/>
                </a:solidFill>
                <a:effectLst/>
                <a:latin typeface="+mn-lt"/>
                <a:ea typeface="+mn-ea"/>
                <a:cs typeface="+mn-cs"/>
              </a:rPr>
              <a:t>MCV:</a:t>
            </a:r>
          </a:p>
          <a:p>
            <a:r>
              <a:rPr lang="en-US" sz="1200" kern="1200" dirty="0">
                <a:solidFill>
                  <a:schemeClr val="tx1"/>
                </a:solidFill>
                <a:effectLst/>
                <a:latin typeface="+mn-lt"/>
                <a:ea typeface="+mn-ea"/>
                <a:cs typeface="+mn-cs"/>
              </a:rPr>
              <a:t>	Increased: abnormal red cell production in the bone marrow</a:t>
            </a:r>
          </a:p>
          <a:p>
            <a:pPr lvl="0"/>
            <a:r>
              <a:rPr lang="en-US" sz="1200" kern="1200" dirty="0">
                <a:solidFill>
                  <a:schemeClr val="tx1"/>
                </a:solidFill>
                <a:effectLst/>
                <a:latin typeface="+mn-lt"/>
                <a:ea typeface="+mn-ea"/>
                <a:cs typeface="+mn-cs"/>
              </a:rPr>
              <a:t>Megalobastic anemia (B12 deficiency, folic acid deficiency)</a:t>
            </a:r>
          </a:p>
          <a:p>
            <a:pPr lvl="0"/>
            <a:r>
              <a:rPr lang="en-US" sz="1200" kern="1200" dirty="0">
                <a:solidFill>
                  <a:schemeClr val="tx1"/>
                </a:solidFill>
                <a:effectLst/>
                <a:latin typeface="+mn-lt"/>
                <a:ea typeface="+mn-ea"/>
                <a:cs typeface="+mn-cs"/>
              </a:rPr>
              <a:t>Heavy alcohol consumption (decreased intake of B12 and folic acid)</a:t>
            </a:r>
          </a:p>
          <a:p>
            <a:pPr lvl="0"/>
            <a:r>
              <a:rPr lang="en-US" sz="1200" kern="1200" dirty="0">
                <a:solidFill>
                  <a:schemeClr val="tx1"/>
                </a:solidFill>
                <a:effectLst/>
                <a:latin typeface="+mn-lt"/>
                <a:ea typeface="+mn-ea"/>
                <a:cs typeface="+mn-cs"/>
              </a:rPr>
              <a:t>Hemolysis (RBC destruction results in increased numbers of reticulocytes which are incompletely developed RBC released early from the bone marrow in order to deal with hemolysis and chronic hemorrhage</a:t>
            </a:r>
          </a:p>
          <a:p>
            <a:pPr lvl="0"/>
            <a:r>
              <a:rPr lang="en-US" sz="1200" kern="1200" dirty="0">
                <a:solidFill>
                  <a:schemeClr val="tx1"/>
                </a:solidFill>
                <a:effectLst/>
                <a:latin typeface="+mn-lt"/>
                <a:ea typeface="+mn-ea"/>
                <a:cs typeface="+mn-cs"/>
              </a:rPr>
              <a:t>Myelodysplasia (pre-leukemic disorder in which marrow releases larger, immature cells)</a:t>
            </a:r>
          </a:p>
          <a:p>
            <a:pPr lvl="0"/>
            <a:r>
              <a:rPr lang="en-US" sz="1200" kern="1200" dirty="0">
                <a:solidFill>
                  <a:schemeClr val="tx1"/>
                </a:solidFill>
                <a:effectLst/>
                <a:latin typeface="+mn-lt"/>
                <a:ea typeface="+mn-ea"/>
                <a:cs typeface="+mn-cs"/>
              </a:rPr>
              <a:t>Drugs (drugs that interfere with DNA metabolism and suppress normal maturation of red blood cells in the marrow) such as methotrexate, azathioprine</a:t>
            </a:r>
          </a:p>
          <a:p>
            <a:pPr lvl="0"/>
            <a:r>
              <a:rPr lang="en-US" sz="1200" kern="1200" dirty="0">
                <a:solidFill>
                  <a:schemeClr val="tx1"/>
                </a:solidFill>
                <a:effectLst/>
                <a:latin typeface="+mn-lt"/>
                <a:ea typeface="+mn-ea"/>
                <a:cs typeface="+mn-cs"/>
              </a:rPr>
              <a:t>Lab artifact: col </a:t>
            </a:r>
            <a:r>
              <a:rPr lang="en-US" sz="1200" kern="1200" dirty="0" err="1">
                <a:solidFill>
                  <a:schemeClr val="tx1"/>
                </a:solidFill>
                <a:effectLst/>
                <a:latin typeface="+mn-lt"/>
                <a:ea typeface="+mn-ea"/>
                <a:cs typeface="+mn-cs"/>
              </a:rPr>
              <a:t>agglutins</a:t>
            </a:r>
            <a:r>
              <a:rPr lang="en-US" sz="1200" kern="1200" dirty="0">
                <a:solidFill>
                  <a:schemeClr val="tx1"/>
                </a:solidFill>
                <a:effectLst/>
                <a:latin typeface="+mn-lt"/>
                <a:ea typeface="+mn-ea"/>
                <a:cs typeface="+mn-cs"/>
              </a:rPr>
              <a:t> where red cells clump and are mistakenly counted as larger cells</a:t>
            </a:r>
          </a:p>
          <a:p>
            <a:r>
              <a:rPr lang="en-US" sz="1200" kern="1200" dirty="0">
                <a:solidFill>
                  <a:schemeClr val="tx1"/>
                </a:solidFill>
                <a:effectLst/>
                <a:latin typeface="+mn-lt"/>
                <a:ea typeface="+mn-ea"/>
                <a:cs typeface="+mn-cs"/>
              </a:rPr>
              <a:t>Decreased: </a:t>
            </a:r>
          </a:p>
          <a:p>
            <a:r>
              <a:rPr lang="en-US" sz="1200" kern="1200" dirty="0">
                <a:solidFill>
                  <a:schemeClr val="tx1"/>
                </a:solidFill>
                <a:effectLst/>
                <a:latin typeface="+mn-lt"/>
                <a:ea typeface="+mn-ea"/>
                <a:cs typeface="+mn-cs"/>
              </a:rPr>
              <a:t>	-Iron deficiency anemia (microcytic hypochromic)</a:t>
            </a:r>
          </a:p>
          <a:p>
            <a:r>
              <a:rPr lang="en-US" sz="1200" kern="1200" dirty="0">
                <a:solidFill>
                  <a:schemeClr val="tx1"/>
                </a:solidFill>
                <a:effectLst/>
                <a:latin typeface="+mn-lt"/>
                <a:ea typeface="+mn-ea"/>
                <a:cs typeface="+mn-cs"/>
              </a:rPr>
              <a:t>	-Beta thalassemia trait (RBC poorly developed and missing part of the hemoglobin protein</a:t>
            </a:r>
          </a:p>
          <a:p>
            <a:r>
              <a:rPr lang="en-US" sz="1200" kern="1200" dirty="0">
                <a:solidFill>
                  <a:schemeClr val="tx1"/>
                </a:solidFill>
                <a:effectLst/>
                <a:latin typeface="+mn-lt"/>
                <a:ea typeface="+mn-ea"/>
                <a:cs typeface="+mn-cs"/>
              </a:rPr>
              <a:t>	-Lead poisoning (lead may compete with iron for absorption)</a:t>
            </a:r>
          </a:p>
          <a:p>
            <a:r>
              <a:rPr lang="en-US" sz="1200" kern="1200" dirty="0">
                <a:solidFill>
                  <a:schemeClr val="tx1"/>
                </a:solidFill>
                <a:effectLst/>
                <a:latin typeface="+mn-lt"/>
                <a:ea typeface="+mn-ea"/>
                <a:cs typeface="+mn-cs"/>
              </a:rPr>
              <a:t>	-Anemia of chronic disease </a:t>
            </a:r>
          </a:p>
          <a:p>
            <a:r>
              <a:rPr lang="en-US" sz="1200" kern="1200" dirty="0">
                <a:solidFill>
                  <a:schemeClr val="tx1"/>
                </a:solidFill>
                <a:effectLst/>
                <a:latin typeface="+mn-lt"/>
                <a:ea typeface="+mn-ea"/>
                <a:cs typeface="+mn-cs"/>
              </a:rPr>
              <a:t>	-Congenital </a:t>
            </a:r>
            <a:r>
              <a:rPr lang="en-US" sz="1200" kern="1200" dirty="0" err="1">
                <a:solidFill>
                  <a:schemeClr val="tx1"/>
                </a:solidFill>
                <a:effectLst/>
                <a:latin typeface="+mn-lt"/>
                <a:ea typeface="+mn-ea"/>
                <a:cs typeface="+mn-cs"/>
              </a:rPr>
              <a:t>sideroblastic</a:t>
            </a:r>
            <a:r>
              <a:rPr lang="en-US" sz="1200" kern="1200" dirty="0">
                <a:solidFill>
                  <a:schemeClr val="tx1"/>
                </a:solidFill>
                <a:effectLst/>
                <a:latin typeface="+mn-lt"/>
                <a:ea typeface="+mn-ea"/>
                <a:cs typeface="+mn-cs"/>
              </a:rPr>
              <a:t> anemia (defective RBC formation through failure of iron to incorporate into </a:t>
            </a:r>
            <a:r>
              <a:rPr lang="en-US" sz="1200" kern="1200" dirty="0" err="1">
                <a:solidFill>
                  <a:schemeClr val="tx1"/>
                </a:solidFill>
                <a:effectLst/>
                <a:latin typeface="+mn-lt"/>
                <a:ea typeface="+mn-ea"/>
                <a:cs typeface="+mn-cs"/>
              </a:rPr>
              <a:t>heme</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4561-9B0C-45DA-BC34-47F533912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239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r>
              <a:rPr lang="en-US" dirty="0"/>
              <a:t>Increased:</a:t>
            </a:r>
          </a:p>
          <a:p>
            <a:pPr lvl="0"/>
            <a:r>
              <a:rPr lang="en-US" dirty="0"/>
              <a:t>Iron deficiency anemia</a:t>
            </a:r>
          </a:p>
          <a:p>
            <a:pPr lvl="0"/>
            <a:r>
              <a:rPr lang="en-US" dirty="0"/>
              <a:t>B12 and folate deficiency (high RDW can provide a tipoff to B12 or folate deficiency even before those anemias are detected. High RDW and high MCV suggest megaloblastic anemia, high RDW and low MCV occur in iron deficiency anemia</a:t>
            </a:r>
          </a:p>
          <a:p>
            <a:pPr lvl="0"/>
            <a:r>
              <a:rPr lang="en-US" dirty="0"/>
              <a:t>Sickle cell anemia</a:t>
            </a:r>
          </a:p>
          <a:p>
            <a:pPr lvl="0"/>
            <a:r>
              <a:rPr lang="en-US" dirty="0"/>
              <a:t>Myelofibrosis (bone marrow cancer with extensive bone marrow scarring, it disrupts normal RBC productions and is associated with severe anemia)</a:t>
            </a:r>
          </a:p>
          <a:p>
            <a:pPr lvl="0"/>
            <a:r>
              <a:rPr lang="en-US" dirty="0"/>
              <a:t>Hemolytic anemias (reticulocytes released by the bone marrow are larger than normal RBC</a:t>
            </a:r>
          </a:p>
          <a:p>
            <a:endParaRPr lang="en-US" dirty="0"/>
          </a:p>
          <a:p>
            <a:r>
              <a:rPr lang="en-US" dirty="0"/>
              <a:t>Normal:</a:t>
            </a:r>
          </a:p>
          <a:p>
            <a:pPr lvl="0"/>
            <a:r>
              <a:rPr lang="en-US" dirty="0"/>
              <a:t>Anemia of chronic disease</a:t>
            </a:r>
          </a:p>
          <a:p>
            <a:pPr lvl="0"/>
            <a:r>
              <a:rPr lang="en-US" dirty="0"/>
              <a:t>Hereditary spherocytosis</a:t>
            </a:r>
          </a:p>
          <a:p>
            <a:pPr lvl="0"/>
            <a:r>
              <a:rPr lang="en-US" dirty="0"/>
              <a:t>Acute blood loss (no time for reticulocyte release)</a:t>
            </a:r>
          </a:p>
          <a:p>
            <a:pPr lvl="0"/>
            <a:r>
              <a:rPr lang="en-US" dirty="0"/>
              <a:t>Aplastic anemia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4561-9B0C-45DA-BC34-47F533912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380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Iron is an essential</a:t>
            </a:r>
            <a:r>
              <a:rPr lang="en-US" baseline="0" dirty="0"/>
              <a:t> ingredient of the </a:t>
            </a:r>
            <a:r>
              <a:rPr lang="en-US" baseline="0" dirty="0" err="1"/>
              <a:t>heme</a:t>
            </a:r>
            <a:r>
              <a:rPr lang="en-US" baseline="0" dirty="0"/>
              <a:t> in hemoglobin</a:t>
            </a:r>
            <a:endParaRPr lang="en-US" dirty="0"/>
          </a:p>
          <a:p>
            <a:endParaRPr lang="en-US" dirty="0"/>
          </a:p>
          <a:p>
            <a:r>
              <a:rPr lang="en-US" dirty="0"/>
              <a:t>Increased:</a:t>
            </a:r>
          </a:p>
          <a:p>
            <a:pPr lvl="0"/>
            <a:r>
              <a:rPr lang="en-US" dirty="0"/>
              <a:t>Hemochromatosis (condition of excess iron absorption)</a:t>
            </a:r>
          </a:p>
          <a:p>
            <a:pPr lvl="0"/>
            <a:r>
              <a:rPr lang="en-US" dirty="0"/>
              <a:t>Excess release of iron from cells (Hemolytic anemia, blood transfusions, lead toxicity, and liver disease)</a:t>
            </a:r>
          </a:p>
          <a:p>
            <a:endParaRPr lang="en-US" dirty="0"/>
          </a:p>
          <a:p>
            <a:r>
              <a:rPr lang="en-US" dirty="0"/>
              <a:t>Decreased:</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Malabsorption (spruce/celiac disease, short bowel syndrome, gastric bypass surgery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4561-9B0C-45DA-BC34-47F533912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6581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-iron is mostly stored in ferritin, a protein complex mainly stored in the liver but also in macrophages in the bone marrow, spleen, duodenum, skeletal muscle, and</a:t>
            </a:r>
            <a:r>
              <a:rPr lang="en-US" baseline="0" dirty="0"/>
              <a:t> other areas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-Ferritin when low is almost always indicative of iron deficiency (ferritin is a storage form of iron and depletes first before anemia is manifested)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 note it is an acute phase reactant and</a:t>
            </a:r>
            <a:r>
              <a:rPr lang="en-US" baseline="0" dirty="0"/>
              <a:t> can be falsely elevated inflammatory states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-inflammation can increase serum ferritin approximately a threefold</a:t>
            </a:r>
            <a:endParaRPr lang="en-US" dirty="0"/>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Increased:</a:t>
            </a:r>
          </a:p>
          <a:p>
            <a:pPr lvl="0"/>
            <a:r>
              <a:rPr lang="en-US" sz="1200" kern="1200" dirty="0">
                <a:solidFill>
                  <a:schemeClr val="tx1"/>
                </a:solidFill>
                <a:effectLst/>
                <a:latin typeface="+mn-lt"/>
                <a:ea typeface="+mn-ea"/>
                <a:cs typeface="+mn-cs"/>
              </a:rPr>
              <a:t>Hemochromatosis (storage is needed for excess absorbed iron)</a:t>
            </a:r>
          </a:p>
          <a:p>
            <a:pPr lvl="0"/>
            <a:r>
              <a:rPr lang="en-US" sz="1200" kern="1200" dirty="0">
                <a:solidFill>
                  <a:schemeClr val="tx1"/>
                </a:solidFill>
                <a:effectLst/>
                <a:latin typeface="+mn-lt"/>
                <a:ea typeface="+mn-ea"/>
                <a:cs typeface="+mn-cs"/>
              </a:rPr>
              <a:t>Hemolysis (RBC destruction releases more iron to store)</a:t>
            </a:r>
          </a:p>
          <a:p>
            <a:pPr lvl="0"/>
            <a:r>
              <a:rPr lang="en-US" sz="1200" kern="1200" dirty="0">
                <a:solidFill>
                  <a:schemeClr val="tx1"/>
                </a:solidFill>
                <a:effectLst/>
                <a:latin typeface="+mn-lt"/>
                <a:ea typeface="+mn-ea"/>
                <a:cs typeface="+mn-cs"/>
              </a:rPr>
              <a:t>Megaloblastic anemia (iron is not being incorporated into the blood cells and needs to be stored)</a:t>
            </a:r>
          </a:p>
          <a:p>
            <a:pPr lvl="0"/>
            <a:r>
              <a:rPr lang="en-US" sz="1200" kern="1200" dirty="0">
                <a:solidFill>
                  <a:schemeClr val="tx1"/>
                </a:solidFill>
                <a:effectLst/>
                <a:latin typeface="+mn-lt"/>
                <a:ea typeface="+mn-ea"/>
                <a:cs typeface="+mn-cs"/>
              </a:rPr>
              <a:t>Iron poisoning</a:t>
            </a:r>
          </a:p>
          <a:p>
            <a:pPr lvl="0"/>
            <a:r>
              <a:rPr lang="en-US" sz="1200" kern="1200" dirty="0">
                <a:solidFill>
                  <a:schemeClr val="tx1"/>
                </a:solidFill>
                <a:effectLst/>
                <a:latin typeface="+mn-lt"/>
                <a:ea typeface="+mn-ea"/>
                <a:cs typeface="+mn-cs"/>
              </a:rPr>
              <a:t>Hyperthyroidism (may increase ferritin synthesis)</a:t>
            </a:r>
          </a:p>
          <a:p>
            <a:pPr lvl="0"/>
            <a:r>
              <a:rPr lang="en-US" sz="1200" kern="1200" dirty="0">
                <a:solidFill>
                  <a:schemeClr val="tx1"/>
                </a:solidFill>
                <a:effectLst/>
                <a:latin typeface="+mn-lt"/>
                <a:ea typeface="+mn-ea"/>
                <a:cs typeface="+mn-cs"/>
              </a:rPr>
              <a:t>Inflammation (Inflammation generates an immune response that prevents iron from being utilized and it is stored instead so more ferritin is needed to store the available iron</a:t>
            </a:r>
          </a:p>
          <a:p>
            <a:pPr lvl="1"/>
            <a:r>
              <a:rPr lang="en-US" sz="1200" kern="1200" dirty="0">
                <a:solidFill>
                  <a:schemeClr val="tx1"/>
                </a:solidFill>
                <a:effectLst/>
                <a:latin typeface="+mn-lt"/>
                <a:ea typeface="+mn-ea"/>
                <a:cs typeface="+mn-cs"/>
              </a:rPr>
              <a:t>Chronic infection</a:t>
            </a:r>
          </a:p>
          <a:p>
            <a:pPr lvl="1"/>
            <a:r>
              <a:rPr lang="en-US" sz="1200" kern="1200" dirty="0">
                <a:solidFill>
                  <a:schemeClr val="tx1"/>
                </a:solidFill>
                <a:effectLst/>
                <a:latin typeface="+mn-lt"/>
                <a:ea typeface="+mn-ea"/>
                <a:cs typeface="+mn-cs"/>
              </a:rPr>
              <a:t>Certain cancers</a:t>
            </a:r>
          </a:p>
          <a:p>
            <a:pPr lvl="1"/>
            <a:r>
              <a:rPr lang="en-US" sz="1200" kern="1200" dirty="0">
                <a:solidFill>
                  <a:schemeClr val="tx1"/>
                </a:solidFill>
                <a:effectLst/>
                <a:latin typeface="+mn-lt"/>
                <a:ea typeface="+mn-ea"/>
                <a:cs typeface="+mn-cs"/>
              </a:rPr>
              <a:t>Autoimmune diseases</a:t>
            </a:r>
          </a:p>
          <a:p>
            <a:pPr lvl="1"/>
            <a:r>
              <a:rPr lang="en-US" sz="1200" kern="1200" dirty="0">
                <a:solidFill>
                  <a:schemeClr val="tx1"/>
                </a:solidFill>
                <a:effectLst/>
                <a:latin typeface="+mn-lt"/>
                <a:ea typeface="+mn-ea"/>
                <a:cs typeface="+mn-cs"/>
              </a:rPr>
              <a:t>Kidney and liver disease</a:t>
            </a:r>
          </a:p>
          <a:p>
            <a:r>
              <a:rPr lang="en-US" sz="1200" kern="1200" dirty="0">
                <a:solidFill>
                  <a:schemeClr val="tx1"/>
                </a:solidFill>
                <a:effectLst/>
                <a:latin typeface="+mn-lt"/>
                <a:ea typeface="+mn-ea"/>
                <a:cs typeface="+mn-cs"/>
              </a:rPr>
              <a:t>Decreased:</a:t>
            </a:r>
          </a:p>
          <a:p>
            <a:pPr lvl="0"/>
            <a:r>
              <a:rPr lang="en-US" sz="1200" kern="1200" dirty="0">
                <a:solidFill>
                  <a:schemeClr val="tx1"/>
                </a:solidFill>
                <a:effectLst/>
                <a:latin typeface="+mn-lt"/>
                <a:ea typeface="+mn-ea"/>
                <a:cs typeface="+mn-cs"/>
              </a:rPr>
              <a:t>Iron deficiency anemia</a:t>
            </a:r>
          </a:p>
          <a:p>
            <a:pPr lvl="0"/>
            <a:r>
              <a:rPr lang="en-US" sz="1200" kern="1200" dirty="0">
                <a:solidFill>
                  <a:schemeClr val="tx1"/>
                </a:solidFill>
                <a:effectLst/>
                <a:latin typeface="+mn-lt"/>
                <a:ea typeface="+mn-ea"/>
                <a:cs typeface="+mn-cs"/>
              </a:rPr>
              <a:t>Dialysis</a:t>
            </a:r>
          </a:p>
          <a:p>
            <a:pPr lvl="0"/>
            <a:r>
              <a:rPr lang="en-US" sz="1200" kern="1200" dirty="0">
                <a:solidFill>
                  <a:schemeClr val="tx1"/>
                </a:solidFill>
                <a:effectLst/>
                <a:latin typeface="+mn-lt"/>
                <a:ea typeface="+mn-ea"/>
                <a:cs typeface="+mn-cs"/>
              </a:rPr>
              <a:t>Decreased serum protein (ferritin is a protein and decreases with protein deficiency)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4561-9B0C-45DA-BC34-47F533912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94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dirty="0"/>
              <a:t>-Transferrin is the main protein that transports iron from one place to another in the blood. TIBC is sometimes called transferrin iron-binding capacity measures the maximum amount of iron that can be carried by the transferrin in a blood sample</a:t>
            </a:r>
          </a:p>
          <a:p>
            <a:pPr lvl="0"/>
            <a:r>
              <a:rPr lang="en-US" dirty="0"/>
              <a:t>-TIBC is indirect measure of the amount of blood transferrin and is less expensive test than directly measuring transferrin</a:t>
            </a:r>
          </a:p>
          <a:p>
            <a:pPr lvl="0"/>
            <a:r>
              <a:rPr lang="en-US" dirty="0"/>
              <a:t>-IDA</a:t>
            </a:r>
            <a:r>
              <a:rPr lang="en-US" baseline="0" dirty="0"/>
              <a:t> increases transferrin synthesis resulting in an elevated TIBC</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4561-9B0C-45DA-BC34-47F533912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767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r>
              <a:rPr lang="en-US" dirty="0"/>
              <a:t>-reticulocyte count measures immature RBCs in the blood as a percentage of whole and reflects bone marrow’s response to anemia) (normal BM response is to increase production of RBC resulting in increased </a:t>
            </a:r>
            <a:r>
              <a:rPr lang="en-US" dirty="0" err="1"/>
              <a:t>retic</a:t>
            </a:r>
            <a:r>
              <a:rPr lang="en-US" dirty="0"/>
              <a:t> count)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-Increased</a:t>
            </a:r>
            <a:r>
              <a:rPr lang="en-US" baseline="0" dirty="0"/>
              <a:t> numbers appear when the bone marrow rapidly produces many new RBC due to erythropoietin action and releases immature RBC reticulocytes into the bloodstream (results in an increased </a:t>
            </a:r>
            <a:r>
              <a:rPr lang="en-US" baseline="0" dirty="0" err="1"/>
              <a:t>Retic</a:t>
            </a:r>
            <a:r>
              <a:rPr lang="en-US" baseline="0" dirty="0"/>
              <a:t> count)</a:t>
            </a:r>
          </a:p>
          <a:p>
            <a:pPr marL="0" indent="0">
              <a:buNone/>
            </a:pPr>
            <a:endParaRPr lang="en-US" dirty="0"/>
          </a:p>
          <a:p>
            <a:pPr marL="0" indent="0">
              <a:buNone/>
            </a:pPr>
            <a:r>
              <a:rPr lang="en-US" dirty="0"/>
              <a:t>Increased: </a:t>
            </a:r>
          </a:p>
          <a:p>
            <a:pPr lvl="0"/>
            <a:r>
              <a:rPr lang="en-US" dirty="0"/>
              <a:t>Hemorrhage</a:t>
            </a:r>
          </a:p>
          <a:p>
            <a:pPr lvl="0"/>
            <a:r>
              <a:rPr lang="en-US" dirty="0"/>
              <a:t>Response to hemolysis</a:t>
            </a:r>
          </a:p>
          <a:p>
            <a:pPr lvl="0"/>
            <a:r>
              <a:rPr lang="en-US" dirty="0"/>
              <a:t>Anoxia (high altitude)</a:t>
            </a:r>
          </a:p>
          <a:p>
            <a:pPr lvl="0"/>
            <a:r>
              <a:rPr lang="en-US" dirty="0"/>
              <a:t>Reponses to treatment of anemias (corrected with iron, B12, or folate)</a:t>
            </a:r>
          </a:p>
          <a:p>
            <a:pPr lvl="0"/>
            <a:r>
              <a:rPr lang="en-US" dirty="0"/>
              <a:t>Erythropoietin secreting tumors (adrenal cell carcinoma, HCC, </a:t>
            </a:r>
            <a:r>
              <a:rPr lang="en-US" dirty="0" err="1"/>
              <a:t>hemangioblastoma</a:t>
            </a:r>
            <a:r>
              <a:rPr lang="en-US" dirty="0"/>
              <a:t>)</a:t>
            </a:r>
          </a:p>
          <a:p>
            <a:pPr marL="0" lvl="0" indent="0">
              <a:buNone/>
            </a:pPr>
            <a:r>
              <a:rPr lang="en-US" dirty="0"/>
              <a:t>Decreased:</a:t>
            </a:r>
          </a:p>
          <a:p>
            <a:pPr lvl="0"/>
            <a:r>
              <a:rPr lang="en-US" dirty="0"/>
              <a:t>Deficiency of b12, folic acid, or iron (lacking ingredients to form new RBC including reticulocytes)</a:t>
            </a:r>
          </a:p>
          <a:p>
            <a:pPr lvl="0"/>
            <a:r>
              <a:rPr lang="en-US" dirty="0"/>
              <a:t>Anemia of chronic disease (decreased production of RBC and reticulocytes)</a:t>
            </a:r>
          </a:p>
          <a:p>
            <a:pPr lvl="0"/>
            <a:r>
              <a:rPr lang="en-US" dirty="0"/>
              <a:t>Bone marrow failure (aplastic anemia, tumor, certain drugs, radiation, infection)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4561-9B0C-45DA-BC34-47F533912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8552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blood loss (acute or chronic)</a:t>
            </a:r>
          </a:p>
          <a:p>
            <a:r>
              <a:rPr lang="en-US" sz="1200" kern="1200" dirty="0">
                <a:solidFill>
                  <a:schemeClr val="tx1"/>
                </a:solidFill>
                <a:effectLst/>
                <a:latin typeface="+mn-lt"/>
                <a:ea typeface="+mn-ea"/>
                <a:cs typeface="+mn-cs"/>
              </a:rPr>
              <a:t>increased destruction of RBCS (hemolysis) </a:t>
            </a:r>
          </a:p>
          <a:p>
            <a:r>
              <a:rPr lang="en-US" sz="1200" kern="1200" dirty="0">
                <a:solidFill>
                  <a:schemeClr val="tx1"/>
                </a:solidFill>
                <a:effectLst/>
                <a:latin typeface="+mn-lt"/>
                <a:ea typeface="+mn-ea"/>
                <a:cs typeface="+mn-cs"/>
              </a:rPr>
              <a:t>decreased production of RBCs. There can be overlapping issues</a:t>
            </a:r>
          </a:p>
          <a:p>
            <a:pPr lvl="0"/>
            <a:endParaRPr lang="en-US" sz="1200" kern="1200" dirty="0">
              <a:solidFill>
                <a:schemeClr val="tx1"/>
              </a:solidFill>
              <a:effectLst/>
              <a:latin typeface="+mn-lt"/>
              <a:ea typeface="+mn-ea"/>
              <a:cs typeface="+mn-cs"/>
            </a:endParaRPr>
          </a:p>
          <a:p>
            <a:endParaRPr lang="en-US" dirty="0"/>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4561-9B0C-45DA-BC34-47F533912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4444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Sideroblastic anemia: ineffective erythropoiesis and the presence of ringed </a:t>
            </a:r>
            <a:r>
              <a:rPr lang="en-US" dirty="0" err="1"/>
              <a:t>sideroblasts</a:t>
            </a:r>
            <a:r>
              <a:rPr lang="en-US" dirty="0"/>
              <a:t> in the bone marrow. </a:t>
            </a:r>
          </a:p>
          <a:p>
            <a:pPr lvl="1"/>
            <a:r>
              <a:rPr lang="en-US" dirty="0"/>
              <a:t>Hereditary and idiopathic forms, as well as associated with drugs or toxins such as alcohol, lead, zinc. Also can be a result of copper deficiency</a:t>
            </a:r>
          </a:p>
          <a:p>
            <a:pPr lvl="1"/>
            <a:r>
              <a:rPr lang="en-US" dirty="0"/>
              <a:t>Lead poisoning- tested in kids, in adults can happen due to work or environmental exposure. Can be diagnosed based off of basophilic stippling on peripheral smear</a:t>
            </a:r>
          </a:p>
          <a:p>
            <a:pPr lvl="1"/>
            <a:r>
              <a:rPr lang="en-US" dirty="0" err="1"/>
              <a:t>Thalassemias</a:t>
            </a:r>
            <a:r>
              <a:rPr lang="en-US" dirty="0"/>
              <a:t>: microcytic hypochromic anemia with normal iron </a:t>
            </a:r>
            <a:r>
              <a:rPr lang="en-US" dirty="0" err="1"/>
              <a:t>indicues</a:t>
            </a:r>
            <a:endParaRPr lang="en-US" dirty="0"/>
          </a:p>
          <a:p>
            <a:pPr lvl="2"/>
            <a:r>
              <a:rPr lang="en-US" dirty="0"/>
              <a:t>Beta thalassemia more common in Mediterranean, African, southeast Asian populations</a:t>
            </a:r>
          </a:p>
          <a:p>
            <a:pPr lvl="2"/>
            <a:r>
              <a:rPr lang="en-US" dirty="0"/>
              <a:t>Beta thalassemia major: results from lack of B-globin chain</a:t>
            </a:r>
          </a:p>
          <a:p>
            <a:pPr lvl="2"/>
            <a:r>
              <a:rPr lang="en-US" dirty="0"/>
              <a:t>Beta thalassemia minor: loss of only one of the two alleles coding for the B-globulin gene. Usually an asymptomatic condition manifested by </a:t>
            </a:r>
            <a:r>
              <a:rPr lang="en-US" dirty="0" err="1"/>
              <a:t>microcytosis</a:t>
            </a:r>
            <a:r>
              <a:rPr lang="en-US" dirty="0"/>
              <a:t> with normal RDW and accompanied by a mild anemia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4561-9B0C-45DA-BC34-47F533912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0165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Decreased intake-</a:t>
            </a:r>
            <a:r>
              <a:rPr lang="en-US" baseline="0" dirty="0"/>
              <a:t> </a:t>
            </a:r>
            <a:r>
              <a:rPr lang="en-US" dirty="0"/>
              <a:t>Dietary deficiency usually seen in infants who</a:t>
            </a:r>
            <a:r>
              <a:rPr lang="en-US" baseline="0" dirty="0"/>
              <a:t> are milk-fed, In early child hood can be see in meat deficient diets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Malabsorption- setting of partial gastrectomy, atrophic gastritis, h. pylori gastritis, celiac disease. Iron is most actively absorbed in the duodenum, decreased transit time through the duodenum (chronic diarrhea)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Chronic blood loss- most common cause of IDA in adults*, usually lose via the GI tract in conditions such as UC, gastritis, cancer, hemorrhoids, and arteriovenous malformation, hematuria (GU cancer), frequent blood donations/phlebotomy. Also late pregnancy (fetus depletes mother’s supply)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early IDA, serum iron levels may be normal since there is enough iron in the blood even though the bone marrow stores have been depleted.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-Ferritin a better indicator of IDA that is because iron is mostly stored until it is needed in ferritin and with iron depletion there is less need for ferritin and blood ferritin levels decline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(IDA in an adult warrants a GI workup to rule out gastric malignancy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4561-9B0C-45DA-BC34-47F533912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7799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Infections( bacterial,</a:t>
            </a:r>
            <a:r>
              <a:rPr lang="en-US" baseline="0" dirty="0"/>
              <a:t> fungi, viruses, parasites</a:t>
            </a:r>
          </a:p>
          <a:p>
            <a:r>
              <a:rPr lang="en-US" baseline="0" dirty="0"/>
              <a:t>Inflammation (MI, gout, thyroiditis, postoperative period, hypersensitivity reactions, myeloproliferative disorders (AML, CML, myelofibrosis)</a:t>
            </a:r>
          </a:p>
          <a:p>
            <a:r>
              <a:rPr lang="en-US" baseline="0" dirty="0"/>
              <a:t>Metabolic Disorders (DKA, uremia, preeclampsia, gout)</a:t>
            </a:r>
          </a:p>
          <a:p>
            <a:r>
              <a:rPr lang="en-US" baseline="0" dirty="0"/>
              <a:t>Toxic chemicals and drugs (lead, </a:t>
            </a:r>
            <a:r>
              <a:rPr lang="en-US" baseline="0" dirty="0" err="1"/>
              <a:t>mercuy</a:t>
            </a:r>
            <a:r>
              <a:rPr lang="en-US" baseline="0" dirty="0"/>
              <a:t>, digitalis, quinidine, insect venom)</a:t>
            </a:r>
          </a:p>
          <a:p>
            <a:endParaRPr lang="en-US" baseline="0" dirty="0"/>
          </a:p>
          <a:p>
            <a:r>
              <a:rPr lang="en-US" baseline="0" dirty="0"/>
              <a:t>Bone marrow failure (</a:t>
            </a:r>
            <a:r>
              <a:rPr lang="en-US" baseline="0" dirty="0" err="1"/>
              <a:t>aplatic</a:t>
            </a:r>
            <a:r>
              <a:rPr lang="en-US" baseline="0" dirty="0"/>
              <a:t> anemia, hematologic malignancy, radiation ,metastatic tumor to the bone, myelofibrosis, granulomatous infection)</a:t>
            </a:r>
          </a:p>
          <a:p>
            <a:r>
              <a:rPr lang="en-US" baseline="0" dirty="0"/>
              <a:t>Immune mediated (drug origin, autoimmune origin, RA, lupus, </a:t>
            </a:r>
            <a:r>
              <a:rPr lang="en-US" baseline="0" dirty="0" err="1"/>
              <a:t>Sjogren’s</a:t>
            </a:r>
            <a:r>
              <a:rPr lang="en-US" baseline="0" dirty="0"/>
              <a:t> syndrome, Hodgkin lymphoma, autoimmune </a:t>
            </a:r>
            <a:r>
              <a:rPr lang="en-US" baseline="0" dirty="0" err="1"/>
              <a:t>hepatisis</a:t>
            </a:r>
            <a:r>
              <a:rPr lang="en-US" baseline="0" dirty="0"/>
              <a:t>, </a:t>
            </a:r>
            <a:r>
              <a:rPr lang="en-US" baseline="0" dirty="0" err="1"/>
              <a:t>thymoms</a:t>
            </a:r>
            <a:r>
              <a:rPr lang="en-US" baseline="0" dirty="0"/>
              <a:t>, </a:t>
            </a:r>
            <a:r>
              <a:rPr lang="en-US" baseline="0" dirty="0" err="1"/>
              <a:t>goodpasture</a:t>
            </a:r>
            <a:r>
              <a:rPr lang="en-US" baseline="0" dirty="0"/>
              <a:t> syndrome, Wegener granulomatosis</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4561-9B0C-45DA-BC34-47F533912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782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Normocytic</a:t>
            </a:r>
            <a:r>
              <a:rPr lang="en-US" baseline="0" dirty="0"/>
              <a:t> anemias associated with elevated RETIC count (hemolytic anemia) OR decreased RETIC count (</a:t>
            </a:r>
            <a:r>
              <a:rPr lang="en-US" baseline="0" dirty="0" err="1"/>
              <a:t>hypoproliferative</a:t>
            </a:r>
            <a:r>
              <a:rPr lang="en-US" baseline="0" dirty="0"/>
              <a:t> disorder)</a:t>
            </a:r>
          </a:p>
          <a:p>
            <a:r>
              <a:rPr lang="en-US" baseline="0" dirty="0"/>
              <a:t>-may be an early finding in bone marrow failure</a:t>
            </a:r>
          </a:p>
          <a:p>
            <a:endParaRPr lang="en-US" baseline="0" dirty="0"/>
          </a:p>
          <a:p>
            <a:r>
              <a:rPr lang="en-US" baseline="0" dirty="0"/>
              <a:t>Anemia of chronic disease</a:t>
            </a:r>
          </a:p>
          <a:p>
            <a:pPr marL="171450" indent="-171450">
              <a:buFontTx/>
              <a:buChar char="-"/>
            </a:pPr>
            <a:r>
              <a:rPr lang="en-US" baseline="0" dirty="0"/>
              <a:t>May occur in patients with chronic infection (osteomyelitis), HIV, inflammatory diseases (RA, lupus), malignancy (leukemia, lymphoma, plasma cell disorders, myelofibrosis, aplastic anemia, MDS)</a:t>
            </a:r>
          </a:p>
          <a:p>
            <a:pPr marL="171450" indent="-171450">
              <a:buFontTx/>
              <a:buChar char="-"/>
            </a:pPr>
            <a:r>
              <a:rPr lang="en-US" baseline="0" dirty="0"/>
              <a:t>Due to inhibition of normal RBC synthesis and act by inadequate release of erythropoietin</a:t>
            </a:r>
          </a:p>
          <a:p>
            <a:pPr marL="171450" indent="-171450">
              <a:buFontTx/>
              <a:buChar char="-"/>
            </a:pPr>
            <a:endParaRPr lang="en-US" baseline="0" dirty="0"/>
          </a:p>
          <a:p>
            <a:pPr marL="0" indent="0">
              <a:buFontTx/>
              <a:buNone/>
            </a:pPr>
            <a:r>
              <a:rPr lang="en-US" baseline="0" dirty="0"/>
              <a:t>Can sometimes present as a microcytic anemia, in this case the iron and the TIBC are BOTH low and serum ferritin is elevated </a:t>
            </a:r>
          </a:p>
          <a:p>
            <a:endParaRPr lang="en-US" baseline="0" dirty="0"/>
          </a:p>
          <a:p>
            <a:r>
              <a:rPr lang="en-US" baseline="0" dirty="0"/>
              <a:t>Erythropoietin can be given if </a:t>
            </a:r>
            <a:r>
              <a:rPr lang="en-US" baseline="0" dirty="0" err="1"/>
              <a:t>hgb</a:t>
            </a:r>
            <a:r>
              <a:rPr lang="en-US" baseline="0" dirty="0"/>
              <a:t> &lt;11.5 g/</a:t>
            </a:r>
            <a:r>
              <a:rPr lang="en-US" baseline="0" dirty="0" err="1"/>
              <a:t>dL</a:t>
            </a:r>
            <a:r>
              <a:rPr lang="en-US" baseline="0" dirty="0"/>
              <a:t>, response usually is seen at 8-12 weeks of treatment</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4561-9B0C-45DA-BC34-47F533912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3985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Normocytic</a:t>
            </a:r>
            <a:r>
              <a:rPr lang="en-US" baseline="0" dirty="0"/>
              <a:t> anemias associated with elevated RETIC count (hemolytic anemia) OR decreased RETIC count (</a:t>
            </a:r>
            <a:r>
              <a:rPr lang="en-US" baseline="0" dirty="0" err="1"/>
              <a:t>hypoproliferative</a:t>
            </a:r>
            <a:r>
              <a:rPr lang="en-US" baseline="0" dirty="0"/>
              <a:t> disorder)</a:t>
            </a:r>
          </a:p>
          <a:p>
            <a:r>
              <a:rPr lang="en-US" baseline="0" dirty="0"/>
              <a:t>-may be an early finding in bone marrow failure</a:t>
            </a:r>
          </a:p>
          <a:p>
            <a:endParaRPr lang="en-US" baseline="0" dirty="0"/>
          </a:p>
          <a:p>
            <a:r>
              <a:rPr lang="en-US" baseline="0" dirty="0"/>
              <a:t>Anemia of chronic disease</a:t>
            </a:r>
          </a:p>
          <a:p>
            <a:pPr marL="171450" indent="-171450">
              <a:buFontTx/>
              <a:buChar char="-"/>
            </a:pPr>
            <a:r>
              <a:rPr lang="en-US" baseline="0" dirty="0"/>
              <a:t>May occur in patients with chronic infection (osteomyelitis), HIV, inflammatory diseases (RA, lupus), malignancy (leukemia, lymphoma, plasma cell disorders, myelofibrosis, aplastic anemia, MDS)</a:t>
            </a:r>
          </a:p>
          <a:p>
            <a:pPr marL="171450" indent="-171450">
              <a:buFontTx/>
              <a:buChar char="-"/>
            </a:pPr>
            <a:r>
              <a:rPr lang="en-US" baseline="0" dirty="0"/>
              <a:t>Due to inhibition of normal RBC synthesis and act by inadequate release of erythropoietin</a:t>
            </a:r>
          </a:p>
          <a:p>
            <a:pPr marL="171450" indent="-171450">
              <a:buFontTx/>
              <a:buChar char="-"/>
            </a:pPr>
            <a:endParaRPr lang="en-US" baseline="0" dirty="0"/>
          </a:p>
          <a:p>
            <a:pPr marL="0" indent="0">
              <a:buFontTx/>
              <a:buNone/>
            </a:pPr>
            <a:r>
              <a:rPr lang="en-US" baseline="0" dirty="0"/>
              <a:t>Can sometimes present as a microcytic anemia, in this case the iron and the TIBC are BOTH low and serum ferritin is elevated </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4561-9B0C-45DA-BC34-47F533912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684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MCV &gt;100fL</a:t>
            </a:r>
          </a:p>
          <a:p>
            <a:endParaRPr lang="en-US" dirty="0"/>
          </a:p>
          <a:p>
            <a:r>
              <a:rPr lang="en-US" dirty="0"/>
              <a:t>Due to impaired DNA synthesis which inhibits nuclear</a:t>
            </a:r>
            <a:r>
              <a:rPr lang="en-US" baseline="0" dirty="0"/>
              <a:t> division</a:t>
            </a:r>
            <a:endParaRPr lang="en-US" dirty="0"/>
          </a:p>
          <a:p>
            <a:r>
              <a:rPr lang="en-US" dirty="0"/>
              <a:t>Megaloblastic= vitamin B12, folate deficiency , copper</a:t>
            </a:r>
            <a:r>
              <a:rPr lang="en-US" baseline="0" dirty="0"/>
              <a:t> deficiency, </a:t>
            </a:r>
            <a:r>
              <a:rPr lang="en-US" dirty="0"/>
              <a:t>or drug induced (</a:t>
            </a:r>
            <a:r>
              <a:rPr lang="en-US" dirty="0" err="1"/>
              <a:t>hydroxyurea</a:t>
            </a:r>
            <a:r>
              <a:rPr lang="en-US" dirty="0"/>
              <a:t>,</a:t>
            </a:r>
            <a:r>
              <a:rPr lang="en-US" baseline="0" dirty="0"/>
              <a:t> chemotherapeutic agents, anticonvulsants, antimalarial)</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4561-9B0C-45DA-BC34-47F533912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615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Megaloblastic anemia</a:t>
            </a:r>
          </a:p>
          <a:p>
            <a:endParaRPr lang="en-US" dirty="0"/>
          </a:p>
          <a:p>
            <a:r>
              <a:rPr lang="en-US" dirty="0" err="1"/>
              <a:t>Ileal</a:t>
            </a:r>
            <a:r>
              <a:rPr lang="en-US" dirty="0"/>
              <a:t> disorders (IBS, spruce/celiac</a:t>
            </a:r>
            <a:r>
              <a:rPr lang="en-US" baseline="0" dirty="0"/>
              <a:t> disease, lymphoma)</a:t>
            </a:r>
          </a:p>
          <a:p>
            <a:r>
              <a:rPr lang="en-US" baseline="0" dirty="0"/>
              <a:t>Inadequate intake (rare and usually only occur in strict vegetarians)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4561-9B0C-45DA-BC34-47F533912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548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1"/>
            <a:r>
              <a:rPr lang="en-US" dirty="0"/>
              <a:t>Patients can present with neurological symptoms without an overt anemia</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4561-9B0C-45DA-BC34-47F533912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1163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2"/>
            <a:r>
              <a:rPr lang="en-US" sz="1200" kern="1200" dirty="0" err="1">
                <a:solidFill>
                  <a:schemeClr val="tx1"/>
                </a:solidFill>
                <a:effectLst/>
                <a:latin typeface="+mn-lt"/>
                <a:ea typeface="+mn-ea"/>
                <a:cs typeface="+mn-cs"/>
              </a:rPr>
              <a:t>Methylmalonic</a:t>
            </a:r>
            <a:r>
              <a:rPr lang="en-US" sz="1200" kern="1200" dirty="0">
                <a:solidFill>
                  <a:schemeClr val="tx1"/>
                </a:solidFill>
                <a:effectLst/>
                <a:latin typeface="+mn-lt"/>
                <a:ea typeface="+mn-ea"/>
                <a:cs typeface="+mn-cs"/>
              </a:rPr>
              <a:t> acid and homocysteine levels elevated in B</a:t>
            </a:r>
            <a:r>
              <a:rPr lang="en-US" sz="1200" kern="1200" baseline="-25000" dirty="0">
                <a:solidFill>
                  <a:schemeClr val="tx1"/>
                </a:solidFill>
                <a:effectLst/>
                <a:latin typeface="+mn-lt"/>
                <a:ea typeface="+mn-ea"/>
                <a:cs typeface="+mn-cs"/>
              </a:rPr>
              <a:t>12  </a:t>
            </a:r>
            <a:r>
              <a:rPr lang="en-US" sz="1200" kern="1200" dirty="0">
                <a:solidFill>
                  <a:schemeClr val="tx1"/>
                </a:solidFill>
                <a:effectLst/>
                <a:latin typeface="+mn-lt"/>
                <a:ea typeface="+mn-ea"/>
                <a:cs typeface="+mn-cs"/>
              </a:rPr>
              <a:t>deficiency</a:t>
            </a:r>
          </a:p>
          <a:p>
            <a:pPr lvl="3"/>
            <a:r>
              <a:rPr lang="en-US" sz="1200" kern="1200" dirty="0">
                <a:solidFill>
                  <a:schemeClr val="tx1"/>
                </a:solidFill>
                <a:effectLst/>
                <a:latin typeface="+mn-lt"/>
                <a:ea typeface="+mn-ea"/>
                <a:cs typeface="+mn-cs"/>
              </a:rPr>
              <a:t>In pernicious anemia presence of anti-intrinsic factor antibodies or </a:t>
            </a:r>
            <a:r>
              <a:rPr lang="en-US" sz="1200" kern="1200" dirty="0" err="1">
                <a:solidFill>
                  <a:schemeClr val="tx1"/>
                </a:solidFill>
                <a:effectLst/>
                <a:latin typeface="+mn-lt"/>
                <a:ea typeface="+mn-ea"/>
                <a:cs typeface="+mn-cs"/>
              </a:rPr>
              <a:t>antiparietal</a:t>
            </a:r>
            <a:r>
              <a:rPr lang="en-US" sz="1200" kern="1200" dirty="0">
                <a:solidFill>
                  <a:schemeClr val="tx1"/>
                </a:solidFill>
                <a:effectLst/>
                <a:latin typeface="+mn-lt"/>
                <a:ea typeface="+mn-ea"/>
                <a:cs typeface="+mn-cs"/>
              </a:rPr>
              <a:t> cell antibodies</a:t>
            </a:r>
          </a:p>
          <a:p>
            <a:pPr lvl="3"/>
            <a:endParaRPr lang="en-US" sz="12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MMA &gt;300</a:t>
            </a:r>
            <a:r>
              <a:rPr lang="en-US" sz="1200" kern="1200" baseline="0" dirty="0">
                <a:solidFill>
                  <a:schemeClr val="tx1"/>
                </a:solidFill>
                <a:effectLst/>
                <a:latin typeface="+mn-lt"/>
                <a:ea typeface="+mn-ea"/>
                <a:cs typeface="+mn-cs"/>
              </a:rPr>
              <a:t> usually indicates B12 </a:t>
            </a:r>
            <a:r>
              <a:rPr lang="en-US" sz="1200" kern="1200" baseline="0" dirty="0" err="1">
                <a:solidFill>
                  <a:schemeClr val="tx1"/>
                </a:solidFill>
                <a:effectLst/>
                <a:latin typeface="+mn-lt"/>
                <a:ea typeface="+mn-ea"/>
                <a:cs typeface="+mn-cs"/>
              </a:rPr>
              <a:t>deficiencyh</a:t>
            </a:r>
            <a:endParaRPr lang="en-US" sz="1200" kern="1200" dirty="0">
              <a:solidFill>
                <a:schemeClr val="tx1"/>
              </a:solidFill>
              <a:effectLst/>
              <a:latin typeface="+mn-lt"/>
              <a:ea typeface="+mn-ea"/>
              <a:cs typeface="+mn-cs"/>
            </a:endParaRPr>
          </a:p>
          <a:p>
            <a:pPr lvl="3"/>
            <a:endParaRPr lang="en-US" sz="1200" kern="1200" dirty="0">
              <a:solidFill>
                <a:schemeClr val="tx1"/>
              </a:solidFill>
              <a:effectLst/>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Typically resolution of hematologic abnormalities in 2 months, can take up to 18 months if</a:t>
            </a:r>
            <a:r>
              <a:rPr lang="en-US" sz="1200" baseline="0" dirty="0">
                <a:solidFill>
                  <a:prstClr val="black"/>
                </a:solidFill>
              </a:rPr>
              <a:t> neurological symptoms present at diagnosis, and neurological </a:t>
            </a:r>
            <a:r>
              <a:rPr lang="en-US" sz="1200" baseline="0" dirty="0" err="1">
                <a:solidFill>
                  <a:prstClr val="black"/>
                </a:solidFill>
              </a:rPr>
              <a:t>defecits</a:t>
            </a:r>
            <a:r>
              <a:rPr lang="en-US" sz="1200" baseline="0" dirty="0">
                <a:solidFill>
                  <a:prstClr val="black"/>
                </a:solidFill>
              </a:rPr>
              <a:t> can be permanent</a:t>
            </a:r>
            <a:endParaRPr lang="en-US" sz="1200" dirty="0">
              <a:solidFill>
                <a:prstClr val="black"/>
              </a:solidFill>
            </a:endParaRPr>
          </a:p>
          <a:p>
            <a:pPr lvl="3"/>
            <a:endParaRPr lang="en-US" sz="1200" kern="1200" dirty="0">
              <a:solidFill>
                <a:schemeClr val="tx1"/>
              </a:solidFill>
              <a:effectLst/>
              <a:latin typeface="+mn-lt"/>
              <a:ea typeface="+mn-ea"/>
              <a:cs typeface="+mn-cs"/>
            </a:endParaRPr>
          </a:p>
          <a:p>
            <a:pPr lvl="3"/>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4561-9B0C-45DA-BC34-47F533912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57057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Megalobastic anemia</a:t>
            </a:r>
          </a:p>
          <a:p>
            <a:endParaRPr lang="en-US" dirty="0"/>
          </a:p>
          <a:p>
            <a:r>
              <a:rPr lang="en-US" dirty="0"/>
              <a:t>Alcoholism</a:t>
            </a:r>
          </a:p>
          <a:p>
            <a:r>
              <a:rPr lang="en-US" dirty="0"/>
              <a:t>Decrease absorption (spruce/celiac,</a:t>
            </a:r>
            <a:r>
              <a:rPr lang="en-US" baseline="0" dirty="0"/>
              <a:t> bacterial overgrowth, certain drugs such as phenytoin and oral contraceptives)</a:t>
            </a:r>
          </a:p>
          <a:p>
            <a:r>
              <a:rPr lang="en-US" baseline="0" dirty="0"/>
              <a:t>Increased (pregnancy, chronic dialysis)</a:t>
            </a:r>
          </a:p>
          <a:p>
            <a:r>
              <a:rPr lang="en-US" baseline="0" dirty="0"/>
              <a:t>Antagonists (MTX, </a:t>
            </a:r>
            <a:r>
              <a:rPr lang="en-US" baseline="0" dirty="0" err="1"/>
              <a:t>trimethroprim</a:t>
            </a:r>
            <a:r>
              <a:rPr lang="en-US" baseline="0" dirty="0"/>
              <a:t>, </a:t>
            </a:r>
            <a:r>
              <a:rPr lang="en-US" baseline="0" dirty="0" err="1"/>
              <a:t>pemetrexed</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4561-9B0C-45DA-BC34-47F533912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2356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Non megaloblastic anemia</a:t>
            </a:r>
          </a:p>
          <a:p>
            <a:endParaRPr lang="en-US" dirty="0"/>
          </a:p>
          <a:p>
            <a:r>
              <a:rPr lang="en-US" dirty="0"/>
              <a:t>Accounts for about 5% of anemias</a:t>
            </a:r>
          </a:p>
          <a:p>
            <a:r>
              <a:rPr lang="en-US" dirty="0"/>
              <a:t>Causes</a:t>
            </a:r>
            <a:r>
              <a:rPr lang="en-US" baseline="0" dirty="0"/>
              <a:t> can include </a:t>
            </a:r>
            <a:r>
              <a:rPr lang="en-US" baseline="0" dirty="0" err="1"/>
              <a:t>hypersplenism</a:t>
            </a:r>
            <a:r>
              <a:rPr lang="en-US" baseline="0" dirty="0"/>
              <a:t>, trauma, poisons (lead, arsenic, copper, snake bite), autoimmunity, sickle cell disease, thalassemia, G6PD deficiency or PK deficiency (defect in enzyme pathway), autoimmune diseases (RA, SLE, </a:t>
            </a:r>
            <a:r>
              <a:rPr lang="en-US" baseline="0" dirty="0" err="1"/>
              <a:t>Sjogren</a:t>
            </a:r>
            <a:r>
              <a:rPr lang="en-US" baseline="0" dirty="0"/>
              <a:t>, IC, </a:t>
            </a:r>
            <a:r>
              <a:rPr lang="en-US" baseline="0" dirty="0" err="1"/>
              <a:t>thyoroid</a:t>
            </a:r>
            <a:r>
              <a:rPr lang="en-US" baseline="0" dirty="0"/>
              <a:t> disease, CLL), viral (mycoplasma pneumonia, EBV, CMV, MMR, varicella, HIV), bacterial (e coli, legionella, </a:t>
            </a:r>
            <a:r>
              <a:rPr lang="en-US" baseline="0" dirty="0" err="1"/>
              <a:t>shigella</a:t>
            </a:r>
            <a:r>
              <a:rPr lang="en-US" baseline="0" dirty="0"/>
              <a:t>, H influenza), fungal (aspergillus, candida, Cryptococcus), parasites (malaria)</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iron increased, TIBC decreased, MCV increased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reticulocyte is elevated this is more indicative of non </a:t>
            </a:r>
            <a:r>
              <a:rPr lang="en-US" sz="1200" kern="1200" dirty="0" err="1">
                <a:solidFill>
                  <a:schemeClr val="tx1"/>
                </a:solidFill>
                <a:effectLst/>
                <a:latin typeface="+mn-lt"/>
                <a:ea typeface="+mn-ea"/>
                <a:cs typeface="+mn-cs"/>
              </a:rPr>
              <a:t>megalobastic</a:t>
            </a:r>
            <a:r>
              <a:rPr lang="en-US" sz="1200" kern="1200" dirty="0">
                <a:solidFill>
                  <a:schemeClr val="tx1"/>
                </a:solidFill>
                <a:effectLst/>
                <a:latin typeface="+mn-lt"/>
                <a:ea typeface="+mn-ea"/>
                <a:cs typeface="+mn-cs"/>
              </a:rPr>
              <a:t> anemia which suggests an etiology such as alcohol, hypothyroidism, or liver disease</a:t>
            </a:r>
          </a:p>
          <a:p>
            <a:endParaRPr lang="en-US" dirty="0"/>
          </a:p>
          <a:p>
            <a:r>
              <a:rPr lang="en-US" dirty="0"/>
              <a:t>Also presents of</a:t>
            </a:r>
            <a:r>
              <a:rPr lang="en-US" baseline="0" dirty="0"/>
              <a:t> </a:t>
            </a:r>
            <a:r>
              <a:rPr lang="en-US" baseline="0" dirty="0" err="1"/>
              <a:t>schistocytes</a:t>
            </a:r>
            <a:r>
              <a:rPr lang="en-US" baseline="0" dirty="0"/>
              <a:t> and </a:t>
            </a:r>
            <a:r>
              <a:rPr lang="en-US" baseline="0" dirty="0" err="1"/>
              <a:t>spherocytes</a:t>
            </a:r>
            <a:r>
              <a:rPr lang="en-US" baseline="0" dirty="0"/>
              <a:t> on peripheral smear</a:t>
            </a:r>
            <a:endParaRPr lang="en-US" dirty="0"/>
          </a:p>
          <a:p>
            <a:r>
              <a:rPr lang="en-US" dirty="0"/>
              <a:t>Direct Coombs- </a:t>
            </a:r>
            <a:r>
              <a:rPr lang="en-US" dirty="0" err="1"/>
              <a:t>antiglobulin</a:t>
            </a:r>
            <a:r>
              <a:rPr lang="en-US" dirty="0"/>
              <a:t> that detects</a:t>
            </a:r>
            <a:r>
              <a:rPr lang="en-US" baseline="0" dirty="0"/>
              <a:t> antibodies or complement bound </a:t>
            </a:r>
            <a:r>
              <a:rPr lang="en-US" baseline="0" dirty="0" err="1"/>
              <a:t>ot</a:t>
            </a:r>
            <a:r>
              <a:rPr lang="en-US" baseline="0" dirty="0"/>
              <a:t> he surface of </a:t>
            </a:r>
            <a:r>
              <a:rPr lang="en-US" baseline="0" dirty="0" err="1"/>
              <a:t>circuling</a:t>
            </a:r>
            <a:r>
              <a:rPr lang="en-US" baseline="0" dirty="0"/>
              <a:t> RBCs, positive result occur when antibodies are present</a:t>
            </a:r>
          </a:p>
          <a:p>
            <a:endParaRPr lang="en-US" baseline="0" dirty="0"/>
          </a:p>
          <a:p>
            <a:r>
              <a:rPr lang="en-US" baseline="0" dirty="0"/>
              <a:t>Treatment: treat underlying cause, usually involves </a:t>
            </a:r>
            <a:r>
              <a:rPr lang="en-US" baseline="0" dirty="0" err="1"/>
              <a:t>immunosuppressives</a:t>
            </a:r>
            <a:r>
              <a:rPr lang="en-US" baseline="0" dirty="0"/>
              <a:t> (corticosteroids, Rituximab, azathioprine, or high dose IV immunoglobulins)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4561-9B0C-45DA-BC34-47F533912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4410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Erythropoietin-</a:t>
            </a:r>
            <a:r>
              <a:rPr lang="en-US" baseline="0" dirty="0"/>
              <a:t> is primary driver of proliferation and differentiation of RBC</a:t>
            </a:r>
          </a:p>
          <a:p>
            <a:r>
              <a:rPr lang="en-US" baseline="0" dirty="0"/>
              <a:t>	- 90% of circulating EPO is produced in the kidneys as a response to hypoxia (high </a:t>
            </a:r>
            <a:r>
              <a:rPr lang="en-US" baseline="0" dirty="0" err="1"/>
              <a:t>altittude</a:t>
            </a:r>
            <a:r>
              <a:rPr lang="en-US" baseline="0" dirty="0"/>
              <a:t>, chronic hypoxic states, pulmonary disease, sleep apnea, cyanotic heart disease)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4561-9B0C-45DA-BC34-47F533912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695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EPO level low because</a:t>
            </a:r>
            <a:r>
              <a:rPr lang="en-US" baseline="0" dirty="0"/>
              <a:t> problem does not originate in anoxia but independent cancer proliferation of erythrocytes</a:t>
            </a:r>
          </a:p>
          <a:p>
            <a:endParaRPr lang="en-US" baseline="0" dirty="0"/>
          </a:p>
          <a:p>
            <a:r>
              <a:rPr lang="en-US" baseline="0" dirty="0"/>
              <a:t>LUQ pain due to enlarged spleen</a:t>
            </a:r>
          </a:p>
          <a:p>
            <a:r>
              <a:rPr lang="en-US" baseline="0" dirty="0"/>
              <a:t>Itching due to histamine release from mast cells</a:t>
            </a:r>
          </a:p>
          <a:p>
            <a:r>
              <a:rPr lang="en-US" baseline="0" dirty="0"/>
              <a:t>Gum bleeding- while platelets may be elevated they do not function as normal</a:t>
            </a:r>
          </a:p>
          <a:p>
            <a:endParaRPr lang="en-US" baseline="0" dirty="0"/>
          </a:p>
          <a:p>
            <a:r>
              <a:rPr lang="en-US" baseline="0" dirty="0"/>
              <a:t>PV may progress to leukemia or myelofibrosis</a:t>
            </a:r>
          </a:p>
          <a:p>
            <a:endParaRPr lang="en-US" baseline="0" dirty="0"/>
          </a:p>
          <a:p>
            <a:r>
              <a:rPr lang="en-US" baseline="0" dirty="0"/>
              <a:t>There is genetic test called JAK V61F mutation to point specific gene associated with disease</a:t>
            </a:r>
          </a:p>
          <a:p>
            <a:r>
              <a:rPr lang="en-US" baseline="0" dirty="0"/>
              <a:t>Treatment usually starts with Hydroxyurea with interferes with DNA synthesis to suppress the bone marrow’s ability to produce RBC’s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4561-9B0C-45DA-BC34-47F533912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6144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Viral (mono, HIV, viral hepatitis, mumps,</a:t>
            </a:r>
            <a:r>
              <a:rPr lang="en-US" baseline="0" dirty="0"/>
              <a:t> chicken pox, influenza, rubella, measles, infectious lymphocytosis, </a:t>
            </a:r>
            <a:r>
              <a:rPr lang="en-US" baseline="0" dirty="0" err="1"/>
              <a:t>coxsacki</a:t>
            </a:r>
            <a:r>
              <a:rPr lang="en-US" baseline="0" dirty="0"/>
              <a:t> virus (hand foot mouth)</a:t>
            </a:r>
          </a:p>
          <a:p>
            <a:r>
              <a:rPr lang="en-US" baseline="0" dirty="0"/>
              <a:t>Bacterial (pertussis, cat scratch fever, brucellosis, TB</a:t>
            </a:r>
          </a:p>
          <a:p>
            <a:endParaRPr lang="en-US" baseline="0" dirty="0"/>
          </a:p>
          <a:p>
            <a:r>
              <a:rPr lang="en-US" baseline="0" dirty="0"/>
              <a:t>Viral (HIV, </a:t>
            </a:r>
            <a:r>
              <a:rPr lang="en-US" baseline="0" dirty="0" err="1"/>
              <a:t>ebola</a:t>
            </a:r>
            <a:r>
              <a:rPr lang="en-US" baseline="0" dirty="0"/>
              <a:t>, SARS, hepatitis, influenza, and HSV)</a:t>
            </a:r>
          </a:p>
          <a:p>
            <a:r>
              <a:rPr lang="en-US" baseline="0" dirty="0"/>
              <a:t>Bacterial (TB, pneumonia, rickettsiosis)</a:t>
            </a:r>
          </a:p>
          <a:p>
            <a:r>
              <a:rPr lang="en-US" baseline="0" dirty="0"/>
              <a:t>Fungal (histoplasmosis, malaria)</a:t>
            </a:r>
          </a:p>
          <a:p>
            <a:r>
              <a:rPr lang="en-US" baseline="0" dirty="0"/>
              <a:t>Drugs (chemotherapy, radiation, renal transplant, SCT, hemodialysis)</a:t>
            </a:r>
          </a:p>
          <a:p>
            <a:r>
              <a:rPr lang="en-US" baseline="0" dirty="0"/>
              <a:t>Autoimmune (RA, SLE)</a:t>
            </a:r>
          </a:p>
          <a:p>
            <a:r>
              <a:rPr lang="en-US" baseline="0" dirty="0" err="1"/>
              <a:t>Leukemias</a:t>
            </a:r>
            <a:r>
              <a:rPr lang="en-US" baseline="0" dirty="0"/>
              <a:t> and metastatic tumors (Hodgkin Lymphoma, sarcoidosis, aplastic anemia</a:t>
            </a:r>
          </a:p>
          <a:p>
            <a:r>
              <a:rPr lang="en-US" baseline="0" dirty="0"/>
              <a:t>Congenital (ataxia-telangiectasia, common variable immune deficiency)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4561-9B0C-45DA-BC34-47F533912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966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CP disease= chronic pulmonary disease, cyanotic heart disease,</a:t>
            </a:r>
            <a:r>
              <a:rPr lang="en-US" baseline="0" dirty="0"/>
              <a:t> OSA</a:t>
            </a:r>
          </a:p>
          <a:p>
            <a:endParaRPr lang="en-US" baseline="0" dirty="0"/>
          </a:p>
          <a:p>
            <a:r>
              <a:rPr lang="en-US" baseline="0" dirty="0"/>
              <a:t>In Smokers erythrocytosis is often multifactorial, including hypoxia, CO exposure, smoking related disease, and volume contraction</a:t>
            </a:r>
          </a:p>
          <a:p>
            <a:r>
              <a:rPr lang="en-US" baseline="0" dirty="0"/>
              <a:t>Can occur in renal transplant patients also</a:t>
            </a:r>
          </a:p>
          <a:p>
            <a:endParaRPr lang="en-US" baseline="0" dirty="0"/>
          </a:p>
          <a:p>
            <a:r>
              <a:rPr lang="en-US" baseline="0" dirty="0"/>
              <a:t>Tumors- HCC, RCC, hemagioblastoma, pheochromocytoma which cause overproduction of EPO</a:t>
            </a:r>
          </a:p>
          <a:p>
            <a:endParaRPr lang="en-US" baseline="0" dirty="0"/>
          </a:p>
          <a:p>
            <a:r>
              <a:rPr lang="en-US" baseline="0" dirty="0"/>
              <a:t>Self injection of recombinant EPO, use of androgens or anabolic steroids aka “blood doping”</a:t>
            </a:r>
          </a:p>
          <a:p>
            <a:r>
              <a:rPr lang="en-US" baseline="0" dirty="0"/>
              <a:t>Testosterone increases erythropoiesis by increasing iron utilization</a:t>
            </a:r>
          </a:p>
          <a:p>
            <a:endParaRPr lang="en-US" baseline="0" dirty="0"/>
          </a:p>
          <a:p>
            <a:r>
              <a:rPr lang="en-US" baseline="0" dirty="0"/>
              <a:t>Utilize phlebotomy in symptomatic patients, but no real </a:t>
            </a:r>
            <a:r>
              <a:rPr lang="en-US" baseline="0" dirty="0" err="1"/>
              <a:t>Hct</a:t>
            </a:r>
            <a:r>
              <a:rPr lang="en-US" baseline="0" dirty="0"/>
              <a:t> target. Often with patients with hypoxia states causing erthrycytosis they do not tolerate phlebotomy well and reduction in </a:t>
            </a:r>
            <a:r>
              <a:rPr lang="en-US" baseline="0" dirty="0" err="1"/>
              <a:t>Hct</a:t>
            </a:r>
            <a:r>
              <a:rPr lang="en-US" baseline="0" dirty="0"/>
              <a:t> &lt;55% will likely exacerbate dyspnea or other hypoxic symptoms</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4561-9B0C-45DA-BC34-47F533912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228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(sickle cell anemia, thalassemia, </a:t>
            </a:r>
            <a:r>
              <a:rPr lang="en-US" dirty="0" err="1"/>
              <a:t>sideroblastic</a:t>
            </a:r>
            <a:r>
              <a:rPr lang="en-US" dirty="0"/>
              <a:t> anemia, MDS)= increase the amount of iron being absorbed</a:t>
            </a:r>
          </a:p>
          <a:p>
            <a:endParaRPr lang="en-US" dirty="0"/>
          </a:p>
          <a:p>
            <a:r>
              <a:rPr lang="en-US" dirty="0"/>
              <a:t>Ferritin= acute phase</a:t>
            </a:r>
            <a:r>
              <a:rPr lang="en-US" baseline="0" dirty="0"/>
              <a:t> reactant</a:t>
            </a:r>
          </a:p>
          <a:p>
            <a:r>
              <a:rPr lang="en-US" baseline="0" dirty="0"/>
              <a:t>Inflammation, malignancies, SLE, CKD, metabolic syndrome</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4561-9B0C-45DA-BC34-47F533912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861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HH- autosomal recessive disorder with increased iron absorption which sometimes causes excessive iron stores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Patients in</a:t>
            </a:r>
            <a:r>
              <a:rPr lang="en-US" baseline="0" dirty="0"/>
              <a:t> their 30-40’s can develop joint and abdominal pain and weakness, usually affects men more than women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severe causes evidence of organ overload can be present- hepatomegaly, cardiomyopathy, new onset diabetes, hypopituitarism, hypogonadism, and hypothyroidism (iron deposits can reduce production of trophic hormones), CNS such as cognitive impairment, </a:t>
            </a:r>
            <a:r>
              <a:rPr lang="en-US" baseline="0" dirty="0" err="1"/>
              <a:t>arthropathy</a:t>
            </a:r>
            <a:r>
              <a:rPr lang="en-US" baseline="0" dirty="0"/>
              <a:t>, bronze skin (triad of cirrhosis, DM, and skin pigmentation reflect combination of iron deposition and melanin)</a:t>
            </a:r>
            <a:endParaRPr lang="en-US" dirty="0"/>
          </a:p>
          <a:p>
            <a:endParaRPr lang="en-US" dirty="0"/>
          </a:p>
          <a:p>
            <a:r>
              <a:rPr lang="en-US" dirty="0"/>
              <a:t>Therapeutic phlebotomy in individuals with evidence of iron organ deposition</a:t>
            </a:r>
            <a:r>
              <a:rPr lang="en-US" baseline="0" dirty="0"/>
              <a:t>, serum ferritin &gt;300ng/mL, or evidence of tissue injury (elevated transaminase levels, reduce hormone levels, reduced EF)</a:t>
            </a:r>
          </a:p>
          <a:p>
            <a:endParaRPr lang="en-US" baseline="0" dirty="0"/>
          </a:p>
          <a:p>
            <a:r>
              <a:rPr lang="en-US" baseline="0" dirty="0"/>
              <a:t>In contrast: not used in individuals who are asymptomatic no tissue iron MRI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4561-9B0C-45DA-BC34-47F533912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9113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err="1"/>
              <a:t>Pseudothromboctyopenia</a:t>
            </a:r>
            <a:r>
              <a:rPr lang="en-US" dirty="0"/>
              <a:t>-</a:t>
            </a:r>
            <a:r>
              <a:rPr lang="en-US" baseline="0" dirty="0"/>
              <a:t> platelet aggregation. Checking for platelet clumping on CBC</a:t>
            </a:r>
          </a:p>
          <a:p>
            <a:r>
              <a:rPr lang="en-US" baseline="0" dirty="0" err="1"/>
              <a:t>Imparired</a:t>
            </a:r>
            <a:r>
              <a:rPr lang="en-US" baseline="0" dirty="0"/>
              <a:t> platelet production- infectious diseases such as HIV, HEP C, varicella, rubella, mumps, radiation/chemotherapy, MDS, marrow infiltration (leukemia, lymphoma, solid tumors), alcohol, nutritional (folate, B12, copper)</a:t>
            </a:r>
          </a:p>
          <a:p>
            <a:r>
              <a:rPr lang="en-US" baseline="0" dirty="0"/>
              <a:t>Platelet destruction= immune related, autoimmune thrombocytopenia purpura, secondary to infections, pregnancy, lymphoproliferative disorder</a:t>
            </a:r>
          </a:p>
          <a:p>
            <a:r>
              <a:rPr lang="en-US" baseline="0" dirty="0"/>
              <a:t>Non immune= thrombotic thrombocytopenic purpura (TTP), hemolytic uremic syndrome (HUS), Eclampsia/HELLP, DIC</a:t>
            </a:r>
          </a:p>
          <a:p>
            <a:r>
              <a:rPr lang="en-US" baseline="0" dirty="0" err="1"/>
              <a:t>Abnromal</a:t>
            </a:r>
            <a:r>
              <a:rPr lang="en-US" baseline="0" dirty="0"/>
              <a:t> distribution= splenomegaly, massive transfusion, hypothermia</a:t>
            </a:r>
          </a:p>
          <a:p>
            <a:r>
              <a:rPr lang="en-US" baseline="0" dirty="0"/>
              <a:t>Drug induced=ASA, acetaminophen, amiodarone, </a:t>
            </a:r>
            <a:r>
              <a:rPr lang="en-US" baseline="0" dirty="0" err="1"/>
              <a:t>bisoprolol</a:t>
            </a:r>
            <a:r>
              <a:rPr lang="en-US" baseline="0" dirty="0"/>
              <a:t>, beta-lactam ATB (PCN, </a:t>
            </a:r>
            <a:r>
              <a:rPr lang="en-US" baseline="0" dirty="0" err="1"/>
              <a:t>cepharlosporins</a:t>
            </a:r>
            <a:r>
              <a:rPr lang="en-US" baseline="0" dirty="0"/>
              <a:t>), Ceftriaxone, dexamethasone, Diclofenac, Diltiazem, Furosemide, Heparin, Ibuprofen, Levofloxacin, Naproxen, Simvastatin, Bactrim) just to name a few. Up to date has an extensive list of medication that can cause thrombocytopenia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4561-9B0C-45DA-BC34-47F533912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2399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Platelets can vary over time that</a:t>
            </a:r>
            <a:r>
              <a:rPr lang="en-US" baseline="0" dirty="0"/>
              <a:t> is because total platelet mass rather than platelet count is regulated. There can be a wide range between individuals</a:t>
            </a:r>
          </a:p>
          <a:p>
            <a:r>
              <a:rPr lang="en-US" sz="1200" b="0" i="0" kern="1200" dirty="0">
                <a:solidFill>
                  <a:schemeClr val="tx1"/>
                </a:solidFill>
                <a:effectLst/>
                <a:latin typeface="+mn-lt"/>
                <a:ea typeface="+mn-ea"/>
                <a:cs typeface="+mn-cs"/>
              </a:rPr>
              <a:t> Includes history of bleeding, petechiae, ecchymosis, epistaxis, gingival bleeding, hematemesis, melena, or heavy menstrual bleeding.</a:t>
            </a:r>
          </a:p>
          <a:p>
            <a:r>
              <a:rPr lang="en-US" sz="1200" b="0" i="0" kern="1200" dirty="0">
                <a:solidFill>
                  <a:schemeClr val="tx1"/>
                </a:solidFill>
                <a:effectLst/>
                <a:latin typeface="+mn-lt"/>
                <a:ea typeface="+mn-ea"/>
                <a:cs typeface="+mn-cs"/>
              </a:rPr>
              <a:t>Includes new prescriptions, medications taken intermittently, over-the-counter medicines (</a:t>
            </a:r>
            <a:r>
              <a:rPr lang="en-US" sz="1200" b="0" i="0" u="none" strike="noStrike" kern="1200" dirty="0">
                <a:solidFill>
                  <a:schemeClr val="tx1"/>
                </a:solidFill>
                <a:effectLst/>
                <a:latin typeface="+mn-lt"/>
                <a:ea typeface="+mn-ea"/>
                <a:cs typeface="+mn-cs"/>
                <a:hlinkClick r:id="rId3"/>
              </a:rPr>
              <a:t>aspirin</a:t>
            </a:r>
            <a:r>
              <a:rPr lang="en-US" sz="1200" b="0" i="0" kern="1200" dirty="0">
                <a:solidFill>
                  <a:schemeClr val="tx1"/>
                </a:solidFill>
                <a:effectLst/>
                <a:latin typeface="+mn-lt"/>
                <a:ea typeface="+mn-ea"/>
                <a:cs typeface="+mn-cs"/>
              </a:rPr>
              <a:t>, nonsteroidal anti-inflammatory drugs), herbal remedies, vaccines, foods and beverages including </a:t>
            </a:r>
            <a:r>
              <a:rPr lang="en-US" sz="1200" b="0" i="0" u="none" strike="noStrike" kern="1200" dirty="0">
                <a:solidFill>
                  <a:schemeClr val="tx1"/>
                </a:solidFill>
                <a:effectLst/>
                <a:latin typeface="+mn-lt"/>
                <a:ea typeface="+mn-ea"/>
                <a:cs typeface="+mn-cs"/>
                <a:hlinkClick r:id="rId4"/>
              </a:rPr>
              <a:t>quinine</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-Also infectious exposure, dietary practices (veganism)</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Evaluation: signs of bleeding</a:t>
            </a:r>
            <a:r>
              <a:rPr lang="en-US" sz="1200" b="0" i="0" u="none" strike="noStrike" kern="1200" baseline="0" dirty="0">
                <a:solidFill>
                  <a:schemeClr val="tx1"/>
                </a:solidFill>
                <a:effectLst/>
                <a:latin typeface="+mn-lt"/>
                <a:ea typeface="+mn-ea"/>
                <a:cs typeface="+mn-cs"/>
              </a:rPr>
              <a:t> (petechiae, purpura, ecchymosis), enlarged liver/spleen, any lymphadenopathy on exam</a:t>
            </a:r>
          </a:p>
          <a:p>
            <a:r>
              <a:rPr lang="en-US" sz="1200" b="0" i="0" u="none" strike="noStrike" kern="1200" baseline="0" dirty="0">
                <a:solidFill>
                  <a:schemeClr val="tx1"/>
                </a:solidFill>
                <a:effectLst/>
                <a:latin typeface="+mn-lt"/>
                <a:ea typeface="+mn-ea"/>
                <a:cs typeface="+mn-cs"/>
              </a:rPr>
              <a:t>-exclude platelet clumping</a:t>
            </a:r>
          </a:p>
          <a:p>
            <a:r>
              <a:rPr lang="en-US" sz="1200" b="0" i="0" u="none" strike="noStrike" kern="1200" baseline="0" dirty="0">
                <a:solidFill>
                  <a:schemeClr val="tx1"/>
                </a:solidFill>
                <a:effectLst/>
                <a:latin typeface="+mn-lt"/>
                <a:ea typeface="+mn-ea"/>
                <a:cs typeface="+mn-cs"/>
              </a:rPr>
              <a:t>-any RBC or WBC abnormalities?</a:t>
            </a:r>
          </a:p>
          <a:p>
            <a:r>
              <a:rPr lang="en-US" sz="1200" b="0" i="0" u="none" strike="noStrike" kern="1200" baseline="0" dirty="0">
                <a:solidFill>
                  <a:schemeClr val="tx1"/>
                </a:solidFill>
                <a:effectLst/>
                <a:latin typeface="+mn-lt"/>
                <a:ea typeface="+mn-ea"/>
                <a:cs typeface="+mn-cs"/>
              </a:rPr>
              <a:t>-metabolic panel, LFT’s, HIV, and HCV testing</a:t>
            </a: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Patients with PLT &gt;100k (mild) who have negative history for other concerning diagnosis, negative HIV and HCV testing, and otherwise normal peripheral blood smear may be monitored without additional testing</a:t>
            </a: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If clinical suspicion of ITP, TTP, HUS, acute leukemia or bone marrow failure syndromes or unexplained thrombocytopenia refer to HEME</a:t>
            </a:r>
          </a:p>
          <a:p>
            <a:endParaRPr lang="en-US" sz="1200" b="0" i="0" u="none" strike="noStrike" kern="1200" baseline="0" dirty="0">
              <a:solidFill>
                <a:schemeClr val="tx1"/>
              </a:solidFill>
              <a:effectLst/>
              <a:latin typeface="+mn-lt"/>
              <a:ea typeface="+mn-ea"/>
              <a:cs typeface="+mn-cs"/>
            </a:endParaRPr>
          </a:p>
          <a:p>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4561-9B0C-45DA-BC34-47F533912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5805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Infectious- viral, bacterial,</a:t>
            </a:r>
            <a:r>
              <a:rPr lang="en-US" baseline="0" dirty="0"/>
              <a:t> mycobacterial, and fungal causes</a:t>
            </a:r>
            <a:endParaRPr lang="en-US" dirty="0"/>
          </a:p>
          <a:p>
            <a:r>
              <a:rPr lang="en-US" dirty="0" err="1"/>
              <a:t>Asplenia</a:t>
            </a:r>
            <a:r>
              <a:rPr lang="en-US" dirty="0"/>
              <a:t>- sick</a:t>
            </a:r>
            <a:r>
              <a:rPr lang="en-US" baseline="0" dirty="0"/>
              <a:t> cell </a:t>
            </a:r>
            <a:r>
              <a:rPr lang="en-US" baseline="0" dirty="0" err="1"/>
              <a:t>disase</a:t>
            </a:r>
            <a:endParaRPr lang="en-US" baseline="0" dirty="0"/>
          </a:p>
          <a:p>
            <a:r>
              <a:rPr lang="en-US" baseline="0" dirty="0"/>
              <a:t>Non infectious inflammation- malignancy, rheumatologic conditions, trauma, reactions to medications</a:t>
            </a:r>
          </a:p>
          <a:p>
            <a:endParaRPr lang="en-US" baseline="0" dirty="0"/>
          </a:p>
          <a:p>
            <a:r>
              <a:rPr lang="en-US" baseline="0" dirty="0"/>
              <a:t>ET: myeloproliferative neoplasm, often associated with </a:t>
            </a:r>
            <a:r>
              <a:rPr lang="en-US" baseline="0" dirty="0" err="1"/>
              <a:t>vasogenic</a:t>
            </a:r>
            <a:r>
              <a:rPr lang="en-US" baseline="0" dirty="0"/>
              <a:t> symptoms (flushing) </a:t>
            </a:r>
          </a:p>
          <a:p>
            <a:r>
              <a:rPr lang="en-US" baseline="0" dirty="0"/>
              <a:t>-Caused by acquired mutation JAK2, CALR, or MPL</a:t>
            </a:r>
          </a:p>
          <a:p>
            <a:r>
              <a:rPr lang="en-US" baseline="0" dirty="0"/>
              <a:t>PV: associated with the splenomegaly, </a:t>
            </a:r>
            <a:r>
              <a:rPr lang="en-US" baseline="0" dirty="0" err="1"/>
              <a:t>puritis</a:t>
            </a:r>
            <a:r>
              <a:rPr lang="en-US" baseline="0" dirty="0"/>
              <a:t>, flushing, night sweats, weight loss</a:t>
            </a:r>
          </a:p>
          <a:p>
            <a:r>
              <a:rPr lang="en-US" baseline="0" dirty="0"/>
              <a:t>MF:</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4561-9B0C-45DA-BC34-47F533912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60278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Inflammatory</a:t>
            </a:r>
            <a:r>
              <a:rPr lang="en-US" baseline="0" dirty="0"/>
              <a:t> markers (ESA, CRP)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4561-9B0C-45DA-BC34-47F533912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2794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Myeloproliferative disorders (CML</a:t>
            </a:r>
            <a:r>
              <a:rPr lang="en-US" baseline="0" dirty="0"/>
              <a:t>, PV, primary) myelofibrosis, ET, MDS, </a:t>
            </a:r>
            <a:r>
              <a:rPr lang="en-US" baseline="0" dirty="0" err="1"/>
              <a:t>mastocytosis</a:t>
            </a:r>
            <a:r>
              <a:rPr lang="en-US" baseline="0" dirty="0"/>
              <a:t>, </a:t>
            </a:r>
            <a:r>
              <a:rPr lang="en-US" baseline="0" dirty="0" err="1"/>
              <a:t>hypereosinophillic</a:t>
            </a:r>
            <a:r>
              <a:rPr lang="en-US" baseline="0" dirty="0"/>
              <a:t> syndrome</a:t>
            </a:r>
          </a:p>
          <a:p>
            <a:r>
              <a:rPr lang="en-US" baseline="0" dirty="0"/>
              <a:t>Inflammation (inflammatory bowel disease, RA, asthma, chronic sinusitis, chronic dermatitis/psoriasis, </a:t>
            </a:r>
            <a:r>
              <a:rPr lang="en-US" baseline="0" dirty="0" err="1"/>
              <a:t>hashmito</a:t>
            </a:r>
            <a:r>
              <a:rPr lang="en-US" baseline="0" dirty="0"/>
              <a:t> thyroiditis)</a:t>
            </a:r>
          </a:p>
          <a:p>
            <a:r>
              <a:rPr lang="en-US" baseline="0" dirty="0"/>
              <a:t>Allergies (food allergies, drug allergies, hay fever, allergic rhinitis)</a:t>
            </a:r>
          </a:p>
          <a:p>
            <a:r>
              <a:rPr lang="en-US" baseline="0" dirty="0"/>
              <a:t>Infections (chickenpox, TB, parasitic infections)</a:t>
            </a:r>
          </a:p>
          <a:p>
            <a:r>
              <a:rPr lang="en-US" baseline="0" dirty="0"/>
              <a:t>Endocrine (hypothyroidism, decreased estrogen)</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4561-9B0C-45DA-BC34-47F533912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6519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Infections: (bacterial = TB, brucellosis, bacterial endocarditis.</a:t>
            </a:r>
            <a:r>
              <a:rPr lang="en-US" baseline="0" dirty="0"/>
              <a:t> Viral = mono, protozoa, rickettsia</a:t>
            </a:r>
          </a:p>
          <a:p>
            <a:r>
              <a:rPr lang="en-US" baseline="0" dirty="0"/>
              <a:t>Neoplasm (Hodgkin’s lymphoma, </a:t>
            </a:r>
            <a:r>
              <a:rPr lang="en-US" baseline="0" dirty="0" err="1"/>
              <a:t>monocytic</a:t>
            </a:r>
            <a:r>
              <a:rPr lang="en-US" baseline="0" dirty="0"/>
              <a:t> leukemia, myeloproliferative diseases)</a:t>
            </a:r>
          </a:p>
          <a:p>
            <a:r>
              <a:rPr lang="en-US" baseline="0" dirty="0"/>
              <a:t>Autoimmune disease (lupus, RA&lt; UC, and other inflammatory bowel disease)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4561-9B0C-45DA-BC34-47F533912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5585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Eosinophils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infiltrate multiple </a:t>
            </a:r>
            <a:r>
              <a:rPr lang="en-US" sz="1200" b="0" i="0" kern="1200" dirty="0" err="1">
                <a:solidFill>
                  <a:schemeClr val="tx1"/>
                </a:solidFill>
                <a:effectLst/>
                <a:latin typeface="+mn-lt"/>
                <a:ea typeface="+mn-ea"/>
                <a:cs typeface="+mn-cs"/>
              </a:rPr>
              <a:t>tumours</a:t>
            </a:r>
            <a:r>
              <a:rPr lang="en-US" sz="1200" b="0" i="0" kern="1200" dirty="0">
                <a:solidFill>
                  <a:schemeClr val="tx1"/>
                </a:solidFill>
                <a:effectLst/>
                <a:latin typeface="+mn-lt"/>
                <a:ea typeface="+mn-ea"/>
                <a:cs typeface="+mn-cs"/>
              </a:rPr>
              <a:t> and are equipped to regulate </a:t>
            </a:r>
            <a:r>
              <a:rPr lang="en-US" sz="1200" b="0" i="0" kern="1200" dirty="0" err="1">
                <a:solidFill>
                  <a:schemeClr val="tx1"/>
                </a:solidFill>
                <a:effectLst/>
                <a:latin typeface="+mn-lt"/>
                <a:ea typeface="+mn-ea"/>
                <a:cs typeface="+mn-cs"/>
              </a:rPr>
              <a:t>tumour</a:t>
            </a:r>
            <a:r>
              <a:rPr lang="en-US" sz="1200" b="0" i="0" kern="1200" dirty="0">
                <a:solidFill>
                  <a:schemeClr val="tx1"/>
                </a:solidFill>
                <a:effectLst/>
                <a:latin typeface="+mn-lt"/>
                <a:ea typeface="+mn-ea"/>
                <a:cs typeface="+mn-cs"/>
              </a:rPr>
              <a:t> progression either directly by interacting with </a:t>
            </a:r>
            <a:r>
              <a:rPr lang="en-US" sz="1200" b="0" i="0" kern="1200" dirty="0" err="1">
                <a:solidFill>
                  <a:schemeClr val="tx1"/>
                </a:solidFill>
                <a:effectLst/>
                <a:latin typeface="+mn-lt"/>
                <a:ea typeface="+mn-ea"/>
                <a:cs typeface="+mn-cs"/>
              </a:rPr>
              <a:t>tumour</a:t>
            </a:r>
            <a:r>
              <a:rPr lang="en-US" sz="1200" b="0" i="0" kern="1200" dirty="0">
                <a:solidFill>
                  <a:schemeClr val="tx1"/>
                </a:solidFill>
                <a:effectLst/>
                <a:latin typeface="+mn-lt"/>
                <a:ea typeface="+mn-ea"/>
                <a:cs typeface="+mn-cs"/>
              </a:rPr>
              <a:t> cells or indirectly by shaping the </a:t>
            </a:r>
            <a:r>
              <a:rPr lang="en-US" sz="1200" b="0" i="0" kern="1200" dirty="0" err="1">
                <a:solidFill>
                  <a:schemeClr val="tx1"/>
                </a:solidFill>
                <a:effectLst/>
                <a:latin typeface="+mn-lt"/>
                <a:ea typeface="+mn-ea"/>
                <a:cs typeface="+mn-cs"/>
              </a:rPr>
              <a:t>tumour</a:t>
            </a:r>
            <a:r>
              <a:rPr lang="en-US" sz="1200" b="0" i="0" kern="1200" dirty="0">
                <a:solidFill>
                  <a:schemeClr val="tx1"/>
                </a:solidFill>
                <a:effectLst/>
                <a:latin typeface="+mn-lt"/>
                <a:ea typeface="+mn-ea"/>
                <a:cs typeface="+mn-cs"/>
              </a:rPr>
              <a:t> microenvironment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4561-9B0C-45DA-BC34-47F533912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1579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Hematologic (congenital</a:t>
            </a:r>
            <a:r>
              <a:rPr lang="en-US" baseline="0" dirty="0"/>
              <a:t> cyclic neutropenia, familial benign neutropenia, </a:t>
            </a:r>
            <a:r>
              <a:rPr lang="en-US" baseline="0" dirty="0" err="1"/>
              <a:t>Chediak</a:t>
            </a:r>
            <a:r>
              <a:rPr lang="en-US" baseline="0" dirty="0"/>
              <a:t>-Higashi syndrome, acute leukemia, MDS, CLL, Hodgkin lymphoma, Non-Hodgkin lymphoma, aplastic anemia, chronic idiopathic neutropenia</a:t>
            </a:r>
          </a:p>
          <a:p>
            <a:r>
              <a:rPr lang="en-US" baseline="0" dirty="0"/>
              <a:t>Nutritional (copper, B12, folate deficiency)</a:t>
            </a:r>
          </a:p>
          <a:p>
            <a:endParaRPr lang="en-US" dirty="0"/>
          </a:p>
          <a:p>
            <a:r>
              <a:rPr lang="en-US" dirty="0"/>
              <a:t>Viral (EBV, </a:t>
            </a:r>
            <a:r>
              <a:rPr lang="en-US" dirty="0" err="1"/>
              <a:t>paravirus</a:t>
            </a:r>
            <a:r>
              <a:rPr lang="en-US" dirty="0"/>
              <a:t>,</a:t>
            </a:r>
            <a:r>
              <a:rPr lang="en-US" baseline="0" dirty="0"/>
              <a:t> HIV)</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4561-9B0C-45DA-BC34-47F533912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9247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Splenectomy- may experience transient leukocytosis secondary to de-margination of leukocytes typically stored in the spleen (usually around 20,000 to 30,000)</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4561-9B0C-45DA-BC34-47F533912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110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4561-9B0C-45DA-BC34-47F533912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9550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3A7D-82D1-974C-9B43-B866C09342E6}"/>
              </a:ext>
            </a:extLst>
          </p:cNvPr>
          <p:cNvSpPr>
            <a:spLocks noGrp="1"/>
          </p:cNvSpPr>
          <p:nvPr>
            <p:ph type="ctrTitle"/>
          </p:nvPr>
        </p:nvSpPr>
        <p:spPr>
          <a:xfrm>
            <a:off x="4408371" y="3313280"/>
            <a:ext cx="7783629" cy="1450708"/>
          </a:xfrm>
        </p:spPr>
        <p:txBody>
          <a:bodyPr anchor="b">
            <a:normAutofit/>
          </a:bodyPr>
          <a:lstStyle>
            <a:lvl1pPr algn="r">
              <a:defRPr sz="4800" b="1">
                <a:solidFill>
                  <a:schemeClr val="bg1"/>
                </a:solidFill>
                <a:latin typeface="+mn-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C779808-102B-9B42-A5A1-489302533E6B}"/>
              </a:ext>
            </a:extLst>
          </p:cNvPr>
          <p:cNvSpPr>
            <a:spLocks noGrp="1"/>
          </p:cNvSpPr>
          <p:nvPr>
            <p:ph type="subTitle" idx="1"/>
          </p:nvPr>
        </p:nvSpPr>
        <p:spPr>
          <a:xfrm>
            <a:off x="3048000" y="4892458"/>
            <a:ext cx="9144000" cy="1655762"/>
          </a:xfrm>
        </p:spPr>
        <p:txBody>
          <a:bodyPr>
            <a:normAutofit/>
          </a:bodyPr>
          <a:lstStyle>
            <a:lvl1pPr marL="0" indent="0" algn="r">
              <a:buNone/>
              <a:defRPr sz="360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03321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9CC1-5816-E743-8AD7-AA01A063A4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FC0CD0-E84D-4243-9CC0-E3A2A4A6586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9CA10-301E-9E47-B57B-40C1B9FB2242}"/>
              </a:ext>
            </a:extLst>
          </p:cNvPr>
          <p:cNvSpPr>
            <a:spLocks noGrp="1"/>
          </p:cNvSpPr>
          <p:nvPr>
            <p:ph type="dt" sz="half" idx="10"/>
          </p:nvPr>
        </p:nvSpPr>
        <p:spPr/>
        <p:txBody>
          <a:bodyPr/>
          <a:lstStyle/>
          <a:p>
            <a:fld id="{9A892634-78D2-8D44-BFB0-3504DF6524C3}" type="datetimeFigureOut">
              <a:rPr lang="en-US" smtClean="0"/>
              <a:t>4/11/24</a:t>
            </a:fld>
            <a:endParaRPr lang="en-US"/>
          </a:p>
        </p:txBody>
      </p:sp>
      <p:sp>
        <p:nvSpPr>
          <p:cNvPr id="5" name="Footer Placeholder 4">
            <a:extLst>
              <a:ext uri="{FF2B5EF4-FFF2-40B4-BE49-F238E27FC236}">
                <a16:creationId xmlns:a16="http://schemas.microsoft.com/office/drawing/2014/main" id="{D9399C7C-1320-144E-B53E-0E940FDFC6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5E9DB8-2FB3-2F40-B046-BC7DE0BB56E6}"/>
              </a:ext>
            </a:extLst>
          </p:cNvPr>
          <p:cNvSpPr>
            <a:spLocks noGrp="1"/>
          </p:cNvSpPr>
          <p:nvPr>
            <p:ph type="sldNum" sz="quarter" idx="12"/>
          </p:nvPr>
        </p:nvSpPr>
        <p:spPr/>
        <p:txBody>
          <a:bodyPr/>
          <a:lstStyle/>
          <a:p>
            <a:fld id="{709A676B-1912-C44B-802E-1619E965CEBD}" type="slidenum">
              <a:rPr lang="en-US" smtClean="0"/>
              <a:t>‹#›</a:t>
            </a:fld>
            <a:endParaRPr lang="en-US"/>
          </a:p>
        </p:txBody>
      </p:sp>
    </p:spTree>
    <p:extLst>
      <p:ext uri="{BB962C8B-B14F-4D97-AF65-F5344CB8AC3E}">
        <p14:creationId xmlns:p14="http://schemas.microsoft.com/office/powerpoint/2010/main" val="1452370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659863-AE53-414F-8077-5117A8F30A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EC8C5A-3971-0040-85D7-5E6511C3038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F3C245-F1DD-9E42-B47B-285C78B97CBD}"/>
              </a:ext>
            </a:extLst>
          </p:cNvPr>
          <p:cNvSpPr>
            <a:spLocks noGrp="1"/>
          </p:cNvSpPr>
          <p:nvPr>
            <p:ph type="dt" sz="half" idx="10"/>
          </p:nvPr>
        </p:nvSpPr>
        <p:spPr/>
        <p:txBody>
          <a:bodyPr/>
          <a:lstStyle/>
          <a:p>
            <a:fld id="{9A892634-78D2-8D44-BFB0-3504DF6524C3}" type="datetimeFigureOut">
              <a:rPr lang="en-US" smtClean="0"/>
              <a:t>4/11/24</a:t>
            </a:fld>
            <a:endParaRPr lang="en-US"/>
          </a:p>
        </p:txBody>
      </p:sp>
      <p:sp>
        <p:nvSpPr>
          <p:cNvPr id="5" name="Footer Placeholder 4">
            <a:extLst>
              <a:ext uri="{FF2B5EF4-FFF2-40B4-BE49-F238E27FC236}">
                <a16:creationId xmlns:a16="http://schemas.microsoft.com/office/drawing/2014/main" id="{0ACEBA75-AB39-D240-924B-978147645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3E1FE-FB11-3242-881B-4D65341CCC4C}"/>
              </a:ext>
            </a:extLst>
          </p:cNvPr>
          <p:cNvSpPr>
            <a:spLocks noGrp="1"/>
          </p:cNvSpPr>
          <p:nvPr>
            <p:ph type="sldNum" sz="quarter" idx="12"/>
          </p:nvPr>
        </p:nvSpPr>
        <p:spPr/>
        <p:txBody>
          <a:bodyPr/>
          <a:lstStyle/>
          <a:p>
            <a:fld id="{709A676B-1912-C44B-802E-1619E965CEBD}" type="slidenum">
              <a:rPr lang="en-US" smtClean="0"/>
              <a:t>‹#›</a:t>
            </a:fld>
            <a:endParaRPr lang="en-US"/>
          </a:p>
        </p:txBody>
      </p:sp>
    </p:spTree>
    <p:extLst>
      <p:ext uri="{BB962C8B-B14F-4D97-AF65-F5344CB8AC3E}">
        <p14:creationId xmlns:p14="http://schemas.microsoft.com/office/powerpoint/2010/main" val="3761743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FE263AEA-F660-E640-AA65-9971DB940901}"/>
              </a:ext>
            </a:extLst>
          </p:cNvPr>
          <p:cNvSpPr>
            <a:spLocks noGrp="1"/>
          </p:cNvSpPr>
          <p:nvPr>
            <p:ph type="body" sz="quarter" idx="10" hasCustomPrompt="1"/>
          </p:nvPr>
        </p:nvSpPr>
        <p:spPr>
          <a:xfrm>
            <a:off x="3770255" y="4610499"/>
            <a:ext cx="8421745" cy="2140388"/>
          </a:xfrm>
        </p:spPr>
        <p:txBody>
          <a:bodyPr>
            <a:normAutofit/>
          </a:bodyPr>
          <a:lstStyle>
            <a:lvl1pPr marL="0" indent="0" algn="r">
              <a:buNone/>
              <a:defRPr sz="2700" b="1">
                <a:solidFill>
                  <a:srgbClr val="FFFFFF"/>
                </a:solidFill>
              </a:defRPr>
            </a:lvl1pPr>
          </a:lstStyle>
          <a:p>
            <a:r>
              <a:rPr lang="en-US" dirty="0"/>
              <a:t>Thank your audience and/or insert any </a:t>
            </a:r>
          </a:p>
          <a:p>
            <a:r>
              <a:rPr lang="en-US" dirty="0"/>
              <a:t>resources, credentials or contact info.</a:t>
            </a:r>
          </a:p>
        </p:txBody>
      </p:sp>
    </p:spTree>
    <p:extLst>
      <p:ext uri="{BB962C8B-B14F-4D97-AF65-F5344CB8AC3E}">
        <p14:creationId xmlns:p14="http://schemas.microsoft.com/office/powerpoint/2010/main" val="4041555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9EB77-C394-0246-AFA5-B9B41FB753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C00C69-D56B-4240-A91F-D0E4A07310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B53FC8-1B03-1D41-BD45-E2CD4B677638}"/>
              </a:ext>
            </a:extLst>
          </p:cNvPr>
          <p:cNvSpPr>
            <a:spLocks noGrp="1"/>
          </p:cNvSpPr>
          <p:nvPr>
            <p:ph type="dt" sz="half" idx="10"/>
          </p:nvPr>
        </p:nvSpPr>
        <p:spPr/>
        <p:txBody>
          <a:bodyPr/>
          <a:lstStyle/>
          <a:p>
            <a:fld id="{9A892634-78D2-8D44-BFB0-3504DF6524C3}" type="datetimeFigureOut">
              <a:rPr lang="en-US" smtClean="0"/>
              <a:t>4/11/24</a:t>
            </a:fld>
            <a:endParaRPr lang="en-US"/>
          </a:p>
        </p:txBody>
      </p:sp>
      <p:sp>
        <p:nvSpPr>
          <p:cNvPr id="5" name="Footer Placeholder 4">
            <a:extLst>
              <a:ext uri="{FF2B5EF4-FFF2-40B4-BE49-F238E27FC236}">
                <a16:creationId xmlns:a16="http://schemas.microsoft.com/office/drawing/2014/main" id="{7FA9601E-9BB3-B44F-871E-EDBC2D383C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393C46-B4DB-3248-9A37-DCC52E96A4DE}"/>
              </a:ext>
            </a:extLst>
          </p:cNvPr>
          <p:cNvSpPr>
            <a:spLocks noGrp="1"/>
          </p:cNvSpPr>
          <p:nvPr>
            <p:ph type="sldNum" sz="quarter" idx="12"/>
          </p:nvPr>
        </p:nvSpPr>
        <p:spPr/>
        <p:txBody>
          <a:bodyPr/>
          <a:lstStyle/>
          <a:p>
            <a:fld id="{709A676B-1912-C44B-802E-1619E965CEBD}" type="slidenum">
              <a:rPr lang="en-US" smtClean="0"/>
              <a:t>‹#›</a:t>
            </a:fld>
            <a:endParaRPr lang="en-US"/>
          </a:p>
        </p:txBody>
      </p:sp>
    </p:spTree>
    <p:extLst>
      <p:ext uri="{BB962C8B-B14F-4D97-AF65-F5344CB8AC3E}">
        <p14:creationId xmlns:p14="http://schemas.microsoft.com/office/powerpoint/2010/main" val="4247732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9C4-26DC-D24C-86B5-FAF6F4CA2F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9B1BCE-E0EC-DE4B-9146-C754E01FE62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5C4257-213C-6243-90AF-D3316C7113E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6F0967-EACA-6E4C-AF4D-FC345F5347DB}"/>
              </a:ext>
            </a:extLst>
          </p:cNvPr>
          <p:cNvSpPr>
            <a:spLocks noGrp="1"/>
          </p:cNvSpPr>
          <p:nvPr>
            <p:ph type="dt" sz="half" idx="10"/>
          </p:nvPr>
        </p:nvSpPr>
        <p:spPr/>
        <p:txBody>
          <a:bodyPr/>
          <a:lstStyle/>
          <a:p>
            <a:fld id="{9A892634-78D2-8D44-BFB0-3504DF6524C3}" type="datetimeFigureOut">
              <a:rPr lang="en-US" smtClean="0"/>
              <a:t>4/11/24</a:t>
            </a:fld>
            <a:endParaRPr lang="en-US"/>
          </a:p>
        </p:txBody>
      </p:sp>
      <p:sp>
        <p:nvSpPr>
          <p:cNvPr id="6" name="Footer Placeholder 5">
            <a:extLst>
              <a:ext uri="{FF2B5EF4-FFF2-40B4-BE49-F238E27FC236}">
                <a16:creationId xmlns:a16="http://schemas.microsoft.com/office/drawing/2014/main" id="{B5E1975E-9F3E-E74A-A3A1-13076E72EB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E7B4D-1EAC-504F-8449-DEDCBA079506}"/>
              </a:ext>
            </a:extLst>
          </p:cNvPr>
          <p:cNvSpPr>
            <a:spLocks noGrp="1"/>
          </p:cNvSpPr>
          <p:nvPr>
            <p:ph type="sldNum" sz="quarter" idx="12"/>
          </p:nvPr>
        </p:nvSpPr>
        <p:spPr/>
        <p:txBody>
          <a:bodyPr/>
          <a:lstStyle/>
          <a:p>
            <a:fld id="{709A676B-1912-C44B-802E-1619E965CEBD}" type="slidenum">
              <a:rPr lang="en-US" smtClean="0"/>
              <a:t>‹#›</a:t>
            </a:fld>
            <a:endParaRPr lang="en-US"/>
          </a:p>
        </p:txBody>
      </p:sp>
    </p:spTree>
    <p:extLst>
      <p:ext uri="{BB962C8B-B14F-4D97-AF65-F5344CB8AC3E}">
        <p14:creationId xmlns:p14="http://schemas.microsoft.com/office/powerpoint/2010/main" val="1265870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C7A44-0B5D-4249-AD74-748FA8AED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BCF7CE-6F4A-6A47-9DBE-990586C1C7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DB4F699-8A0D-0443-8468-C710B4254E7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D1375C-85F8-1B48-90A7-2A41DC5E72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62F1E9-D55C-5C4B-9AFE-2261C78F4B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20659D-871E-DA4B-8AEE-54FF3552EE8D}"/>
              </a:ext>
            </a:extLst>
          </p:cNvPr>
          <p:cNvSpPr>
            <a:spLocks noGrp="1"/>
          </p:cNvSpPr>
          <p:nvPr>
            <p:ph type="dt" sz="half" idx="10"/>
          </p:nvPr>
        </p:nvSpPr>
        <p:spPr/>
        <p:txBody>
          <a:bodyPr/>
          <a:lstStyle/>
          <a:p>
            <a:fld id="{9A892634-78D2-8D44-BFB0-3504DF6524C3}" type="datetimeFigureOut">
              <a:rPr lang="en-US" smtClean="0"/>
              <a:t>4/11/24</a:t>
            </a:fld>
            <a:endParaRPr lang="en-US"/>
          </a:p>
        </p:txBody>
      </p:sp>
      <p:sp>
        <p:nvSpPr>
          <p:cNvPr id="8" name="Footer Placeholder 7">
            <a:extLst>
              <a:ext uri="{FF2B5EF4-FFF2-40B4-BE49-F238E27FC236}">
                <a16:creationId xmlns:a16="http://schemas.microsoft.com/office/drawing/2014/main" id="{870EE622-9DC6-E04F-BD5F-BD07538D7B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6712B3-4DBB-304D-8A85-0615E32765C4}"/>
              </a:ext>
            </a:extLst>
          </p:cNvPr>
          <p:cNvSpPr>
            <a:spLocks noGrp="1"/>
          </p:cNvSpPr>
          <p:nvPr>
            <p:ph type="sldNum" sz="quarter" idx="12"/>
          </p:nvPr>
        </p:nvSpPr>
        <p:spPr/>
        <p:txBody>
          <a:bodyPr/>
          <a:lstStyle/>
          <a:p>
            <a:fld id="{709A676B-1912-C44B-802E-1619E965CEBD}" type="slidenum">
              <a:rPr lang="en-US" smtClean="0"/>
              <a:t>‹#›</a:t>
            </a:fld>
            <a:endParaRPr lang="en-US"/>
          </a:p>
        </p:txBody>
      </p:sp>
    </p:spTree>
    <p:extLst>
      <p:ext uri="{BB962C8B-B14F-4D97-AF65-F5344CB8AC3E}">
        <p14:creationId xmlns:p14="http://schemas.microsoft.com/office/powerpoint/2010/main" val="152612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977D-C1F2-1648-B938-2E47DDF3E5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D07567-1AF3-1148-8D64-725E984C9EE9}"/>
              </a:ext>
            </a:extLst>
          </p:cNvPr>
          <p:cNvSpPr>
            <a:spLocks noGrp="1"/>
          </p:cNvSpPr>
          <p:nvPr>
            <p:ph type="dt" sz="half" idx="10"/>
          </p:nvPr>
        </p:nvSpPr>
        <p:spPr/>
        <p:txBody>
          <a:bodyPr/>
          <a:lstStyle/>
          <a:p>
            <a:fld id="{9A892634-78D2-8D44-BFB0-3504DF6524C3}" type="datetimeFigureOut">
              <a:rPr lang="en-US" smtClean="0"/>
              <a:t>4/11/24</a:t>
            </a:fld>
            <a:endParaRPr lang="en-US"/>
          </a:p>
        </p:txBody>
      </p:sp>
      <p:sp>
        <p:nvSpPr>
          <p:cNvPr id="4" name="Footer Placeholder 3">
            <a:extLst>
              <a:ext uri="{FF2B5EF4-FFF2-40B4-BE49-F238E27FC236}">
                <a16:creationId xmlns:a16="http://schemas.microsoft.com/office/drawing/2014/main" id="{17FF4AAC-F5DF-0842-B921-05CD0812C9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391E9C-EF2B-464E-9D4D-ED3DA2D8674F}"/>
              </a:ext>
            </a:extLst>
          </p:cNvPr>
          <p:cNvSpPr>
            <a:spLocks noGrp="1"/>
          </p:cNvSpPr>
          <p:nvPr>
            <p:ph type="sldNum" sz="quarter" idx="12"/>
          </p:nvPr>
        </p:nvSpPr>
        <p:spPr/>
        <p:txBody>
          <a:bodyPr/>
          <a:lstStyle/>
          <a:p>
            <a:fld id="{709A676B-1912-C44B-802E-1619E965CEBD}" type="slidenum">
              <a:rPr lang="en-US" smtClean="0"/>
              <a:t>‹#›</a:t>
            </a:fld>
            <a:endParaRPr lang="en-US"/>
          </a:p>
        </p:txBody>
      </p:sp>
    </p:spTree>
    <p:extLst>
      <p:ext uri="{BB962C8B-B14F-4D97-AF65-F5344CB8AC3E}">
        <p14:creationId xmlns:p14="http://schemas.microsoft.com/office/powerpoint/2010/main" val="268704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497755-744E-FE4A-95DA-3202575890A6}"/>
              </a:ext>
            </a:extLst>
          </p:cNvPr>
          <p:cNvSpPr>
            <a:spLocks noGrp="1"/>
          </p:cNvSpPr>
          <p:nvPr>
            <p:ph type="dt" sz="half" idx="10"/>
          </p:nvPr>
        </p:nvSpPr>
        <p:spPr/>
        <p:txBody>
          <a:bodyPr/>
          <a:lstStyle/>
          <a:p>
            <a:fld id="{9A892634-78D2-8D44-BFB0-3504DF6524C3}" type="datetimeFigureOut">
              <a:rPr lang="en-US" smtClean="0"/>
              <a:t>4/11/24</a:t>
            </a:fld>
            <a:endParaRPr lang="en-US"/>
          </a:p>
        </p:txBody>
      </p:sp>
      <p:sp>
        <p:nvSpPr>
          <p:cNvPr id="3" name="Footer Placeholder 2">
            <a:extLst>
              <a:ext uri="{FF2B5EF4-FFF2-40B4-BE49-F238E27FC236}">
                <a16:creationId xmlns:a16="http://schemas.microsoft.com/office/drawing/2014/main" id="{6BF35D65-DC16-BF4A-8881-44CBBFC729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4E04D-D12C-E243-8277-05C83308B346}"/>
              </a:ext>
            </a:extLst>
          </p:cNvPr>
          <p:cNvSpPr>
            <a:spLocks noGrp="1"/>
          </p:cNvSpPr>
          <p:nvPr>
            <p:ph type="sldNum" sz="quarter" idx="12"/>
          </p:nvPr>
        </p:nvSpPr>
        <p:spPr/>
        <p:txBody>
          <a:bodyPr/>
          <a:lstStyle/>
          <a:p>
            <a:fld id="{709A676B-1912-C44B-802E-1619E965CEBD}" type="slidenum">
              <a:rPr lang="en-US" smtClean="0"/>
              <a:t>‹#›</a:t>
            </a:fld>
            <a:endParaRPr lang="en-US"/>
          </a:p>
        </p:txBody>
      </p:sp>
    </p:spTree>
    <p:extLst>
      <p:ext uri="{BB962C8B-B14F-4D97-AF65-F5344CB8AC3E}">
        <p14:creationId xmlns:p14="http://schemas.microsoft.com/office/powerpoint/2010/main" val="872827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00293-7F09-394B-A528-F4D2AE1765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C4055D-AFAF-AD4F-9A22-51F2B5B4AB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6EE1C5-CB35-0A47-B0C5-482AC97E3A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1A42DC-46A1-CF4F-9C3F-3C11F7262495}"/>
              </a:ext>
            </a:extLst>
          </p:cNvPr>
          <p:cNvSpPr>
            <a:spLocks noGrp="1"/>
          </p:cNvSpPr>
          <p:nvPr>
            <p:ph type="dt" sz="half" idx="10"/>
          </p:nvPr>
        </p:nvSpPr>
        <p:spPr/>
        <p:txBody>
          <a:bodyPr/>
          <a:lstStyle/>
          <a:p>
            <a:fld id="{9A892634-78D2-8D44-BFB0-3504DF6524C3}" type="datetimeFigureOut">
              <a:rPr lang="en-US" smtClean="0"/>
              <a:t>4/11/24</a:t>
            </a:fld>
            <a:endParaRPr lang="en-US"/>
          </a:p>
        </p:txBody>
      </p:sp>
      <p:sp>
        <p:nvSpPr>
          <p:cNvPr id="6" name="Footer Placeholder 5">
            <a:extLst>
              <a:ext uri="{FF2B5EF4-FFF2-40B4-BE49-F238E27FC236}">
                <a16:creationId xmlns:a16="http://schemas.microsoft.com/office/drawing/2014/main" id="{0848CDF6-90A5-7142-9381-378F81A976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73E142-9EC3-5C4E-BEDE-AFE8321CC16A}"/>
              </a:ext>
            </a:extLst>
          </p:cNvPr>
          <p:cNvSpPr>
            <a:spLocks noGrp="1"/>
          </p:cNvSpPr>
          <p:nvPr>
            <p:ph type="sldNum" sz="quarter" idx="12"/>
          </p:nvPr>
        </p:nvSpPr>
        <p:spPr/>
        <p:txBody>
          <a:bodyPr/>
          <a:lstStyle/>
          <a:p>
            <a:fld id="{709A676B-1912-C44B-802E-1619E965CEBD}" type="slidenum">
              <a:rPr lang="en-US" smtClean="0"/>
              <a:t>‹#›</a:t>
            </a:fld>
            <a:endParaRPr lang="en-US"/>
          </a:p>
        </p:txBody>
      </p:sp>
    </p:spTree>
    <p:extLst>
      <p:ext uri="{BB962C8B-B14F-4D97-AF65-F5344CB8AC3E}">
        <p14:creationId xmlns:p14="http://schemas.microsoft.com/office/powerpoint/2010/main" val="896465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31557-FA93-4941-8993-293F9AF484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3E5FAE-BDAC-6A42-8A03-2D421B8460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C2E2AB7-496C-C541-91A0-AD6A1D9881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905828-BF16-024F-AFE0-C31E80F4B8E1}"/>
              </a:ext>
            </a:extLst>
          </p:cNvPr>
          <p:cNvSpPr>
            <a:spLocks noGrp="1"/>
          </p:cNvSpPr>
          <p:nvPr>
            <p:ph type="dt" sz="half" idx="10"/>
          </p:nvPr>
        </p:nvSpPr>
        <p:spPr/>
        <p:txBody>
          <a:bodyPr/>
          <a:lstStyle/>
          <a:p>
            <a:fld id="{9A892634-78D2-8D44-BFB0-3504DF6524C3}" type="datetimeFigureOut">
              <a:rPr lang="en-US" smtClean="0"/>
              <a:t>4/11/24</a:t>
            </a:fld>
            <a:endParaRPr lang="en-US"/>
          </a:p>
        </p:txBody>
      </p:sp>
      <p:sp>
        <p:nvSpPr>
          <p:cNvPr id="6" name="Footer Placeholder 5">
            <a:extLst>
              <a:ext uri="{FF2B5EF4-FFF2-40B4-BE49-F238E27FC236}">
                <a16:creationId xmlns:a16="http://schemas.microsoft.com/office/drawing/2014/main" id="{18ACE43C-7524-794B-A1C2-3276707C2E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D4387C-08CE-D241-B862-D5241B7F3B7D}"/>
              </a:ext>
            </a:extLst>
          </p:cNvPr>
          <p:cNvSpPr>
            <a:spLocks noGrp="1"/>
          </p:cNvSpPr>
          <p:nvPr>
            <p:ph type="sldNum" sz="quarter" idx="12"/>
          </p:nvPr>
        </p:nvSpPr>
        <p:spPr/>
        <p:txBody>
          <a:bodyPr/>
          <a:lstStyle/>
          <a:p>
            <a:fld id="{709A676B-1912-C44B-802E-1619E965CEBD}" type="slidenum">
              <a:rPr lang="en-US" smtClean="0"/>
              <a:t>‹#›</a:t>
            </a:fld>
            <a:endParaRPr lang="en-US"/>
          </a:p>
        </p:txBody>
      </p:sp>
    </p:spTree>
    <p:extLst>
      <p:ext uri="{BB962C8B-B14F-4D97-AF65-F5344CB8AC3E}">
        <p14:creationId xmlns:p14="http://schemas.microsoft.com/office/powerpoint/2010/main" val="3164972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55352-BCBB-4C48-BD66-A007B81D11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9CF688-49C6-BE47-84BA-C18F17A37A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A5C78D-076C-6546-B530-1EA349048A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92634-78D2-8D44-BFB0-3504DF6524C3}" type="datetimeFigureOut">
              <a:rPr lang="en-US" smtClean="0"/>
              <a:t>4/11/24</a:t>
            </a:fld>
            <a:endParaRPr lang="en-US"/>
          </a:p>
        </p:txBody>
      </p:sp>
      <p:sp>
        <p:nvSpPr>
          <p:cNvPr id="5" name="Footer Placeholder 4">
            <a:extLst>
              <a:ext uri="{FF2B5EF4-FFF2-40B4-BE49-F238E27FC236}">
                <a16:creationId xmlns:a16="http://schemas.microsoft.com/office/drawing/2014/main" id="{45EA15D2-F1E4-AC40-936C-AADA7A0040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C266E0-8ABF-9249-9E0D-E2226581BF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A676B-1912-C44B-802E-1619E965CEBD}" type="slidenum">
              <a:rPr lang="en-US" smtClean="0"/>
              <a:t>‹#›</a:t>
            </a:fld>
            <a:endParaRPr lang="en-US"/>
          </a:p>
        </p:txBody>
      </p:sp>
      <p:pic>
        <p:nvPicPr>
          <p:cNvPr id="7" name="Picture 6" descr="Billboard-Rolling Hills.ai"/>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652873" y="2648542"/>
            <a:ext cx="18892582" cy="4439757"/>
          </a:xfrm>
          <a:prstGeom prst="rect">
            <a:avLst/>
          </a:prstGeom>
        </p:spPr>
      </p:pic>
      <p:pic>
        <p:nvPicPr>
          <p:cNvPr id="8" name="Picture 7" descr="FMCLogo_Linear_WHITE.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756482" y="6125093"/>
            <a:ext cx="4154203" cy="662182"/>
          </a:xfrm>
          <a:prstGeom prst="rect">
            <a:avLst/>
          </a:prstGeom>
        </p:spPr>
      </p:pic>
    </p:spTree>
    <p:extLst>
      <p:ext uri="{BB962C8B-B14F-4D97-AF65-F5344CB8AC3E}">
        <p14:creationId xmlns:p14="http://schemas.microsoft.com/office/powerpoint/2010/main" val="15657057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www.uptodate.com/contents/diagnostic-approach-to-the-patient-with-erythrocytosis-polycythemia?search=polycythemia&amp;source=search_result&amp;selectedTitle=1%7E150&amp;usage_type=default&amp;display_rank=1#H3318366874" TargetMode="External"/><Relationship Id="rId2" Type="http://schemas.openxmlformats.org/officeDocument/2006/relationships/hyperlink" Target="https://www.uptodate.com/contents/approach-to-the-patient-with-thrombocytosis?search=thrombocytosis&amp;source=search_result&amp;selectedTitle=1%7E150&amp;usage_type=default&amp;display_rank=1#H1864706616" TargetMode="External"/><Relationship Id="rId1" Type="http://schemas.openxmlformats.org/officeDocument/2006/relationships/slideLayout" Target="../slideLayouts/slideLayout3.xml"/><Relationship Id="rId4" Type="http://schemas.openxmlformats.org/officeDocument/2006/relationships/hyperlink" Target="https://www.uptodate.com/contents/polycythemia-vera-and-secondary-polycythemia-treatment-and-prognosis?search=polycythemia%20treatment&amp;source=search_result&amp;selectedTitle=1%7E150&amp;usage_type=default&amp;display_rank=1#H4004366287"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T 2016 PPT Title.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3454"/>
            <a:ext cx="12192000" cy="9143999"/>
          </a:xfrm>
          <a:prstGeom prst="rect">
            <a:avLst/>
          </a:prstGeom>
        </p:spPr>
      </p:pic>
      <p:sp>
        <p:nvSpPr>
          <p:cNvPr id="3" name="Title 2"/>
          <p:cNvSpPr>
            <a:spLocks noGrp="1"/>
          </p:cNvSpPr>
          <p:nvPr>
            <p:ph type="ctrTitle"/>
          </p:nvPr>
        </p:nvSpPr>
        <p:spPr>
          <a:xfrm>
            <a:off x="2670907" y="4489105"/>
            <a:ext cx="9144000" cy="1655761"/>
          </a:xfrm>
        </p:spPr>
        <p:txBody>
          <a:bodyPr>
            <a:noAutofit/>
          </a:bodyPr>
          <a:lstStyle/>
          <a:p>
            <a:r>
              <a:rPr lang="en-US" b="1" dirty="0">
                <a:solidFill>
                  <a:schemeClr val="bg1"/>
                </a:solidFill>
              </a:rPr>
              <a:t>Hematology: Beyond the Basics</a:t>
            </a:r>
            <a:br>
              <a:rPr lang="en-US" b="1" dirty="0">
                <a:solidFill>
                  <a:schemeClr val="bg1"/>
                </a:solidFill>
              </a:rPr>
            </a:br>
            <a:r>
              <a:rPr lang="en-US" sz="2800" dirty="0"/>
              <a:t>Megan Brown, APRN-CNP</a:t>
            </a:r>
            <a:br>
              <a:rPr lang="en-US" sz="2800" dirty="0"/>
            </a:br>
            <a:r>
              <a:rPr lang="en-US" sz="2800" dirty="0"/>
              <a:t>FHP Hematology/Oncology</a:t>
            </a:r>
            <a:endParaRPr lang="en-US" b="1" dirty="0">
              <a:solidFill>
                <a:schemeClr val="bg1"/>
              </a:solidFill>
            </a:endParaRPr>
          </a:p>
        </p:txBody>
      </p:sp>
      <p:sp>
        <p:nvSpPr>
          <p:cNvPr id="4" name="Subtitle 3"/>
          <p:cNvSpPr>
            <a:spLocks noGrp="1"/>
          </p:cNvSpPr>
          <p:nvPr>
            <p:ph type="subTitle" idx="1"/>
          </p:nvPr>
        </p:nvSpPr>
        <p:spPr>
          <a:xfrm>
            <a:off x="3778577" y="5391797"/>
            <a:ext cx="9144000" cy="1655763"/>
          </a:xfrm>
        </p:spPr>
        <p:txBody>
          <a:bodyPr/>
          <a:lstStyle/>
          <a:p>
            <a:endParaRPr lang="en-US" dirty="0"/>
          </a:p>
          <a:p>
            <a:endParaRPr lang="en-US" dirty="0">
              <a:solidFill>
                <a:srgbClr val="FFFFFF"/>
              </a:solidFill>
            </a:endParaRPr>
          </a:p>
        </p:txBody>
      </p:sp>
    </p:spTree>
    <p:extLst>
      <p:ext uri="{BB962C8B-B14F-4D97-AF65-F5344CB8AC3E}">
        <p14:creationId xmlns:p14="http://schemas.microsoft.com/office/powerpoint/2010/main" val="3122846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Monocytes</a:t>
            </a:r>
          </a:p>
        </p:txBody>
      </p:sp>
      <p:sp>
        <p:nvSpPr>
          <p:cNvPr id="3" name="Content Placeholder 2"/>
          <p:cNvSpPr>
            <a:spLocks noGrp="1"/>
          </p:cNvSpPr>
          <p:nvPr>
            <p:ph idx="1"/>
          </p:nvPr>
        </p:nvSpPr>
        <p:spPr/>
        <p:txBody>
          <a:bodyPr/>
          <a:lstStyle/>
          <a:p>
            <a:r>
              <a:rPr lang="en-US" dirty="0"/>
              <a:t>Remain in the blood only a few ours before migrating into the tissues where they become macrophages and dendritic cells</a:t>
            </a:r>
          </a:p>
          <a:p>
            <a:pPr lvl="1"/>
            <a:r>
              <a:rPr lang="en-US" dirty="0"/>
              <a:t>Which lead to phagocytose and digest microbes, dead neutrophils, and other cellular debris</a:t>
            </a:r>
          </a:p>
        </p:txBody>
      </p:sp>
    </p:spTree>
    <p:extLst>
      <p:ext uri="{BB962C8B-B14F-4D97-AF65-F5344CB8AC3E}">
        <p14:creationId xmlns:p14="http://schemas.microsoft.com/office/powerpoint/2010/main" val="2773059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Monocytes</a:t>
            </a:r>
          </a:p>
        </p:txBody>
      </p:sp>
      <p:sp>
        <p:nvSpPr>
          <p:cNvPr id="3" name="Content Placeholder 2"/>
          <p:cNvSpPr>
            <a:spLocks noGrp="1"/>
          </p:cNvSpPr>
          <p:nvPr>
            <p:ph idx="1"/>
          </p:nvPr>
        </p:nvSpPr>
        <p:spPr/>
        <p:txBody>
          <a:bodyPr>
            <a:normAutofit/>
          </a:bodyPr>
          <a:lstStyle/>
          <a:p>
            <a:r>
              <a:rPr lang="en-US" dirty="0"/>
              <a:t>Increased: infections, neoplasm, autoimmune disease, sarcoidosis, dehydration</a:t>
            </a:r>
          </a:p>
          <a:p>
            <a:r>
              <a:rPr lang="en-US" dirty="0"/>
              <a:t>Decreased: anything that can decrease the overall WBC count with accompanying neutropenia and lymphopenia </a:t>
            </a:r>
          </a:p>
          <a:p>
            <a:endParaRPr lang="en-US" dirty="0"/>
          </a:p>
        </p:txBody>
      </p:sp>
    </p:spTree>
    <p:extLst>
      <p:ext uri="{BB962C8B-B14F-4D97-AF65-F5344CB8AC3E}">
        <p14:creationId xmlns:p14="http://schemas.microsoft.com/office/powerpoint/2010/main" val="2794741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t>Eosinophils</a:t>
            </a:r>
          </a:p>
        </p:txBody>
      </p:sp>
      <p:sp>
        <p:nvSpPr>
          <p:cNvPr id="3" name="Content Placeholder 2"/>
          <p:cNvSpPr>
            <a:spLocks noGrp="1"/>
          </p:cNvSpPr>
          <p:nvPr>
            <p:ph idx="1"/>
          </p:nvPr>
        </p:nvSpPr>
        <p:spPr/>
        <p:txBody>
          <a:bodyPr/>
          <a:lstStyle/>
          <a:p>
            <a:r>
              <a:rPr lang="en-US" dirty="0"/>
              <a:t>Release enzymes that kill parasites and are involved in allergic reactions</a:t>
            </a:r>
          </a:p>
          <a:p>
            <a:r>
              <a:rPr lang="en-US" dirty="0"/>
              <a:t>They are also active against cancer cells</a:t>
            </a:r>
          </a:p>
          <a:p>
            <a:endParaRPr lang="en-US" dirty="0"/>
          </a:p>
        </p:txBody>
      </p:sp>
    </p:spTree>
    <p:extLst>
      <p:ext uri="{BB962C8B-B14F-4D97-AF65-F5344CB8AC3E}">
        <p14:creationId xmlns:p14="http://schemas.microsoft.com/office/powerpoint/2010/main" val="778656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Leukopenia</a:t>
            </a:r>
          </a:p>
        </p:txBody>
      </p:sp>
      <p:sp>
        <p:nvSpPr>
          <p:cNvPr id="3" name="Content Placeholder 2"/>
          <p:cNvSpPr>
            <a:spLocks noGrp="1"/>
          </p:cNvSpPr>
          <p:nvPr>
            <p:ph idx="1"/>
          </p:nvPr>
        </p:nvSpPr>
        <p:spPr>
          <a:xfrm>
            <a:off x="838199" y="1847837"/>
            <a:ext cx="10515600" cy="3711939"/>
          </a:xfrm>
        </p:spPr>
        <p:txBody>
          <a:bodyPr>
            <a:normAutofit fontScale="92500" lnSpcReduction="20000"/>
          </a:bodyPr>
          <a:lstStyle/>
          <a:p>
            <a:pPr marL="0" indent="0">
              <a:buNone/>
            </a:pPr>
            <a:r>
              <a:rPr lang="en-US" dirty="0"/>
              <a:t>Leukopenia: defined as a WBC count &lt;3.8 X 10</a:t>
            </a:r>
            <a:r>
              <a:rPr lang="en-US" baseline="30000" dirty="0"/>
              <a:t>9</a:t>
            </a:r>
            <a:r>
              <a:rPr lang="en-US" dirty="0"/>
              <a:t> cells/L</a:t>
            </a:r>
          </a:p>
          <a:p>
            <a:pPr lvl="0"/>
            <a:r>
              <a:rPr lang="en-US" dirty="0"/>
              <a:t>WBC can vary with gender and ethnicity</a:t>
            </a:r>
          </a:p>
          <a:p>
            <a:pPr marL="0" indent="0">
              <a:buNone/>
            </a:pPr>
            <a:endParaRPr lang="en-US" dirty="0"/>
          </a:p>
          <a:p>
            <a:pPr marL="0" indent="0">
              <a:buNone/>
            </a:pPr>
            <a:r>
              <a:rPr lang="en-US" dirty="0"/>
              <a:t>Neutropenia: a type of leukopenia where the neutrophil count is low</a:t>
            </a:r>
          </a:p>
          <a:p>
            <a:pPr lvl="0"/>
            <a:r>
              <a:rPr lang="en-US" dirty="0"/>
              <a:t>Determined by absolute neutrophil count (ANC)</a:t>
            </a:r>
          </a:p>
          <a:p>
            <a:pPr lvl="1"/>
            <a:r>
              <a:rPr lang="en-US" dirty="0"/>
              <a:t>Calculated by taking total WBC X total neutrophils (segmented neutrophils % +segmented bands %) X10= Absolute neutrophil count</a:t>
            </a:r>
          </a:p>
          <a:p>
            <a:pPr lvl="1"/>
            <a:r>
              <a:rPr lang="en-US" dirty="0"/>
              <a:t>Mild = ANC &lt;1.5 X 10</a:t>
            </a:r>
            <a:r>
              <a:rPr lang="en-US" baseline="30000" dirty="0"/>
              <a:t>9/L</a:t>
            </a:r>
            <a:endParaRPr lang="en-US" dirty="0"/>
          </a:p>
          <a:p>
            <a:pPr lvl="1"/>
            <a:r>
              <a:rPr lang="en-US" dirty="0"/>
              <a:t>Moderate = ANC &lt;1.0 X 10</a:t>
            </a:r>
            <a:r>
              <a:rPr lang="en-US" baseline="30000" dirty="0"/>
              <a:t>9/L</a:t>
            </a:r>
            <a:endParaRPr lang="en-US" dirty="0"/>
          </a:p>
          <a:p>
            <a:pPr lvl="1"/>
            <a:r>
              <a:rPr lang="en-US" dirty="0"/>
              <a:t>Severe = ANC &lt;0.5 X 10</a:t>
            </a:r>
            <a:r>
              <a:rPr lang="en-US" baseline="30000" dirty="0"/>
              <a:t>9/L </a:t>
            </a:r>
            <a:endParaRPr lang="en-US" dirty="0"/>
          </a:p>
          <a:p>
            <a:endParaRPr lang="en-US" dirty="0"/>
          </a:p>
        </p:txBody>
      </p:sp>
    </p:spTree>
    <p:extLst>
      <p:ext uri="{BB962C8B-B14F-4D97-AF65-F5344CB8AC3E}">
        <p14:creationId xmlns:p14="http://schemas.microsoft.com/office/powerpoint/2010/main" val="3101370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Neutropenia Causes</a:t>
            </a:r>
          </a:p>
        </p:txBody>
      </p:sp>
      <p:sp>
        <p:nvSpPr>
          <p:cNvPr id="3" name="Content Placeholder 2"/>
          <p:cNvSpPr>
            <a:spLocks noGrp="1"/>
          </p:cNvSpPr>
          <p:nvPr>
            <p:ph idx="1"/>
          </p:nvPr>
        </p:nvSpPr>
        <p:spPr/>
        <p:txBody>
          <a:bodyPr>
            <a:normAutofit/>
          </a:bodyPr>
          <a:lstStyle/>
          <a:p>
            <a:pPr lvl="1"/>
            <a:r>
              <a:rPr lang="en-US" dirty="0"/>
              <a:t>Primary Hematologic disorders, chronic idiopathic neutropenia, nutritional</a:t>
            </a:r>
          </a:p>
          <a:p>
            <a:pPr lvl="1"/>
            <a:r>
              <a:rPr lang="en-US" dirty="0"/>
              <a:t>Secondary Disorders such as immune neutropenia's, autoimmune neutropenia, SLE, RA, </a:t>
            </a:r>
            <a:r>
              <a:rPr lang="en-US" dirty="0" err="1"/>
              <a:t>Felty</a:t>
            </a:r>
            <a:r>
              <a:rPr lang="en-US" dirty="0"/>
              <a:t> syndrome, </a:t>
            </a:r>
            <a:r>
              <a:rPr lang="en-US" dirty="0" err="1"/>
              <a:t>Sjogren’s</a:t>
            </a:r>
            <a:r>
              <a:rPr lang="en-US" dirty="0"/>
              <a:t> syndrome, marrow infiltrative process, drug induced, sepsis, viral, hypersplenism</a:t>
            </a:r>
          </a:p>
          <a:p>
            <a:endParaRPr lang="en-US" dirty="0"/>
          </a:p>
        </p:txBody>
      </p:sp>
    </p:spTree>
    <p:extLst>
      <p:ext uri="{BB962C8B-B14F-4D97-AF65-F5344CB8AC3E}">
        <p14:creationId xmlns:p14="http://schemas.microsoft.com/office/powerpoint/2010/main" val="1385830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631" y="434785"/>
            <a:ext cx="6172200" cy="857251"/>
          </a:xfrm>
        </p:spPr>
        <p:txBody>
          <a:bodyPr>
            <a:normAutofit/>
          </a:bodyPr>
          <a:lstStyle/>
          <a:p>
            <a:r>
              <a:rPr lang="en-US" b="1" dirty="0"/>
              <a:t>Neutropenia</a:t>
            </a:r>
          </a:p>
        </p:txBody>
      </p:sp>
      <p:sp>
        <p:nvSpPr>
          <p:cNvPr id="3" name="Content Placeholder 2"/>
          <p:cNvSpPr>
            <a:spLocks noGrp="1"/>
          </p:cNvSpPr>
          <p:nvPr>
            <p:ph idx="1"/>
          </p:nvPr>
        </p:nvSpPr>
        <p:spPr>
          <a:xfrm>
            <a:off x="704022" y="1600150"/>
            <a:ext cx="8577471" cy="4008812"/>
          </a:xfrm>
        </p:spPr>
        <p:txBody>
          <a:bodyPr>
            <a:normAutofit fontScale="92500" lnSpcReduction="20000"/>
          </a:bodyPr>
          <a:lstStyle/>
          <a:p>
            <a:pPr marL="0" indent="0">
              <a:buNone/>
            </a:pPr>
            <a:r>
              <a:rPr lang="en-US" dirty="0"/>
              <a:t>Drugs that cause neutropenia:</a:t>
            </a:r>
          </a:p>
          <a:p>
            <a:pPr lvl="2"/>
            <a:r>
              <a:rPr lang="en-US" dirty="0"/>
              <a:t>Anti-inflammatory agents such as indomethacin and acetaminophen</a:t>
            </a:r>
          </a:p>
          <a:p>
            <a:pPr lvl="2"/>
            <a:r>
              <a:rPr lang="en-US" dirty="0"/>
              <a:t>Antibiotics such as cephalosporin’s, penicillin’s, sulfonamides, Bactrim, vancomycin</a:t>
            </a:r>
          </a:p>
          <a:p>
            <a:pPr lvl="2"/>
            <a:r>
              <a:rPr lang="en-US" dirty="0"/>
              <a:t>Anticonvulsants like phenytoin, carbamazepine</a:t>
            </a:r>
          </a:p>
          <a:p>
            <a:pPr lvl="2"/>
            <a:r>
              <a:rPr lang="en-US" dirty="0"/>
              <a:t>Antidepressants: amitriptyline, Imipramine</a:t>
            </a:r>
          </a:p>
          <a:p>
            <a:pPr lvl="2"/>
            <a:r>
              <a:rPr lang="en-US" dirty="0"/>
              <a:t>Antihistamines,H2 blockers: cimetidine, ranitidine</a:t>
            </a:r>
          </a:p>
          <a:p>
            <a:pPr lvl="2"/>
            <a:r>
              <a:rPr lang="en-US" dirty="0"/>
              <a:t>Antimalarial: Dapsone, Quinine, Chloroquine</a:t>
            </a:r>
          </a:p>
          <a:p>
            <a:pPr lvl="2"/>
            <a:r>
              <a:rPr lang="en-US" dirty="0"/>
              <a:t>Anti-thyroid drugs: Carbimazole, Methimazole, Propylthiouracil</a:t>
            </a:r>
          </a:p>
          <a:p>
            <a:pPr lvl="2"/>
            <a:r>
              <a:rPr lang="en-US" dirty="0"/>
              <a:t>Cardiovascular drugs: captopril, hydralazine, propranolol</a:t>
            </a:r>
          </a:p>
          <a:p>
            <a:pPr lvl="2"/>
            <a:r>
              <a:rPr lang="en-US" dirty="0"/>
              <a:t>Diuretics: hydrochlorothiazide, acetazolamide</a:t>
            </a:r>
          </a:p>
          <a:p>
            <a:pPr lvl="2"/>
            <a:r>
              <a:rPr lang="en-US" dirty="0"/>
              <a:t>Sedatives: chlordiazepoxide, benzodiazepines</a:t>
            </a:r>
          </a:p>
          <a:p>
            <a:pPr lvl="2"/>
            <a:r>
              <a:rPr lang="en-US" dirty="0"/>
              <a:t>Atypical antipsychotics: Chlorpromazine, olanzapine, clozapine</a:t>
            </a:r>
          </a:p>
          <a:p>
            <a:pPr lvl="2"/>
            <a:r>
              <a:rPr lang="en-US" dirty="0"/>
              <a:t>Other drugs: allopurinol, colchicine</a:t>
            </a:r>
          </a:p>
        </p:txBody>
      </p:sp>
    </p:spTree>
    <p:extLst>
      <p:ext uri="{BB962C8B-B14F-4D97-AF65-F5344CB8AC3E}">
        <p14:creationId xmlns:p14="http://schemas.microsoft.com/office/powerpoint/2010/main" val="1337934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776" y="184895"/>
            <a:ext cx="10515600" cy="1325563"/>
          </a:xfrm>
        </p:spPr>
        <p:txBody>
          <a:bodyPr/>
          <a:lstStyle/>
          <a:p>
            <a:r>
              <a:rPr lang="en-US" b="1" dirty="0"/>
              <a:t>Leukocytosis</a:t>
            </a:r>
          </a:p>
        </p:txBody>
      </p:sp>
      <p:sp>
        <p:nvSpPr>
          <p:cNvPr id="3" name="Content Placeholder 2"/>
          <p:cNvSpPr>
            <a:spLocks noGrp="1"/>
          </p:cNvSpPr>
          <p:nvPr>
            <p:ph idx="1"/>
          </p:nvPr>
        </p:nvSpPr>
        <p:spPr>
          <a:xfrm>
            <a:off x="689776" y="1510457"/>
            <a:ext cx="10515600" cy="4351339"/>
          </a:xfrm>
        </p:spPr>
        <p:txBody>
          <a:bodyPr>
            <a:normAutofit lnSpcReduction="10000"/>
          </a:bodyPr>
          <a:lstStyle/>
          <a:p>
            <a:r>
              <a:rPr lang="en-US" dirty="0"/>
              <a:t>Leukocytosis: defined as a WBC &gt;10 X 10</a:t>
            </a:r>
            <a:r>
              <a:rPr lang="en-US" baseline="30000" dirty="0"/>
              <a:t>9 </a:t>
            </a:r>
            <a:r>
              <a:rPr lang="en-US" dirty="0"/>
              <a:t>cells/L</a:t>
            </a:r>
          </a:p>
          <a:p>
            <a:pPr lvl="0"/>
            <a:r>
              <a:rPr lang="en-US" dirty="0"/>
              <a:t>Result of the bone marrow reacting to inflammation or infection</a:t>
            </a:r>
          </a:p>
          <a:p>
            <a:pPr lvl="1"/>
            <a:r>
              <a:rPr lang="en-US" dirty="0"/>
              <a:t>Tissue necrosis, infarction, burns, arthritis, stress, overexertion, seizures, ells</a:t>
            </a:r>
          </a:p>
          <a:p>
            <a:pPr lvl="1"/>
            <a:r>
              <a:rPr lang="en-US" dirty="0"/>
              <a:t>Drugs such as corticosteroids, lithium, B-agonists</a:t>
            </a:r>
          </a:p>
          <a:p>
            <a:pPr lvl="1"/>
            <a:r>
              <a:rPr lang="en-US" dirty="0"/>
              <a:t>Trauma</a:t>
            </a:r>
          </a:p>
          <a:p>
            <a:pPr lvl="1"/>
            <a:r>
              <a:rPr lang="en-US" dirty="0"/>
              <a:t>Splenectomy</a:t>
            </a:r>
          </a:p>
          <a:p>
            <a:pPr lvl="1"/>
            <a:r>
              <a:rPr lang="en-US" dirty="0"/>
              <a:t>Hemolytic anemia</a:t>
            </a:r>
          </a:p>
          <a:p>
            <a:pPr lvl="1"/>
            <a:r>
              <a:rPr lang="en-US" dirty="0"/>
              <a:t>Malignancy</a:t>
            </a:r>
          </a:p>
          <a:p>
            <a:pPr lvl="1"/>
            <a:r>
              <a:rPr lang="en-US" dirty="0"/>
              <a:t>Leukocytosis of pregnancy</a:t>
            </a:r>
          </a:p>
          <a:p>
            <a:pPr lvl="1"/>
            <a:r>
              <a:rPr lang="en-US" dirty="0"/>
              <a:t>Abnormal bone marrow such as acute or chronic leukemia's or myeloproliferative disorders</a:t>
            </a:r>
          </a:p>
          <a:p>
            <a:endParaRPr lang="en-US" dirty="0"/>
          </a:p>
        </p:txBody>
      </p:sp>
    </p:spTree>
    <p:extLst>
      <p:ext uri="{BB962C8B-B14F-4D97-AF65-F5344CB8AC3E}">
        <p14:creationId xmlns:p14="http://schemas.microsoft.com/office/powerpoint/2010/main" val="2589968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Lymphocytosis</a:t>
            </a:r>
          </a:p>
        </p:txBody>
      </p:sp>
      <p:sp>
        <p:nvSpPr>
          <p:cNvPr id="3" name="Content Placeholder 2"/>
          <p:cNvSpPr>
            <a:spLocks noGrp="1"/>
          </p:cNvSpPr>
          <p:nvPr>
            <p:ph idx="1"/>
          </p:nvPr>
        </p:nvSpPr>
        <p:spPr/>
        <p:txBody>
          <a:bodyPr>
            <a:normAutofit/>
          </a:bodyPr>
          <a:lstStyle/>
          <a:p>
            <a:pPr lvl="0"/>
            <a:r>
              <a:rPr lang="en-US" dirty="0"/>
              <a:t>Lymphocytosis: defined as absolute lymphocyte count &gt; 3.3 X10</a:t>
            </a:r>
            <a:r>
              <a:rPr lang="en-US" baseline="30000" dirty="0"/>
              <a:t>9 </a:t>
            </a:r>
            <a:r>
              <a:rPr lang="en-US" dirty="0"/>
              <a:t>cells/L </a:t>
            </a:r>
          </a:p>
          <a:p>
            <a:pPr lvl="1"/>
            <a:r>
              <a:rPr lang="en-US" dirty="0"/>
              <a:t>Rely on the peripheral blood smear to evaluate etiology</a:t>
            </a:r>
          </a:p>
          <a:p>
            <a:pPr lvl="1"/>
            <a:r>
              <a:rPr lang="en-US" dirty="0"/>
              <a:t>lymphocytic leukemia, prolymphocytic leukemia, hairy cell leukemia, adult T cell leukemia, large granular lymphocytic leukemia</a:t>
            </a:r>
          </a:p>
          <a:p>
            <a:pPr lvl="1"/>
            <a:r>
              <a:rPr lang="en-US" dirty="0"/>
              <a:t>Secondary lymphocytosis: EBV, CMV, herpes simplex virus, HIV, rubella, toxoplasma, adenovirus, hepatitis, varicella zoster, human herpes virus, </a:t>
            </a:r>
            <a:r>
              <a:rPr lang="en-US" dirty="0" err="1"/>
              <a:t>bordatella</a:t>
            </a:r>
            <a:r>
              <a:rPr lang="en-US" dirty="0"/>
              <a:t> pertussis, surgery, MI, septic shock, sickle cell crisis, hypersensitivity reaction, smoking, chronic infection</a:t>
            </a:r>
          </a:p>
          <a:p>
            <a:endParaRPr lang="en-US" dirty="0"/>
          </a:p>
        </p:txBody>
      </p:sp>
    </p:spTree>
    <p:extLst>
      <p:ext uri="{BB962C8B-B14F-4D97-AF65-F5344CB8AC3E}">
        <p14:creationId xmlns:p14="http://schemas.microsoft.com/office/powerpoint/2010/main" val="2928338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Monocytosis</a:t>
            </a:r>
          </a:p>
        </p:txBody>
      </p:sp>
      <p:sp>
        <p:nvSpPr>
          <p:cNvPr id="3" name="Content Placeholder 2"/>
          <p:cNvSpPr>
            <a:spLocks noGrp="1"/>
          </p:cNvSpPr>
          <p:nvPr>
            <p:ph idx="1"/>
          </p:nvPr>
        </p:nvSpPr>
        <p:spPr/>
        <p:txBody>
          <a:bodyPr>
            <a:normAutofit/>
          </a:bodyPr>
          <a:lstStyle/>
          <a:p>
            <a:pPr lvl="0"/>
            <a:r>
              <a:rPr lang="en-US" dirty="0"/>
              <a:t>Monocytosis: absolute monocyte count &gt;0.8 X10</a:t>
            </a:r>
            <a:r>
              <a:rPr lang="en-US" baseline="30000" dirty="0"/>
              <a:t>9 </a:t>
            </a:r>
            <a:r>
              <a:rPr lang="en-US" dirty="0"/>
              <a:t>cells/L</a:t>
            </a:r>
          </a:p>
          <a:p>
            <a:pPr lvl="1"/>
            <a:r>
              <a:rPr lang="en-US" dirty="0"/>
              <a:t>Monocytes are cells in transit to tissues and capable of transformation to macrophages in the tissues. Play a role in acute and chronic inflammatory reactions</a:t>
            </a:r>
          </a:p>
          <a:p>
            <a:pPr lvl="1"/>
            <a:r>
              <a:rPr lang="en-US" dirty="0"/>
              <a:t>Monocytosis usually represents a myeloproliferative disorder such as CML</a:t>
            </a:r>
          </a:p>
          <a:p>
            <a:pPr lvl="1"/>
            <a:r>
              <a:rPr lang="en-US" dirty="0"/>
              <a:t>Secondary causes: infection and relative monocytosis as seen with initial count recovery after chemotherapy and drug induced neutropenia</a:t>
            </a:r>
          </a:p>
          <a:p>
            <a:endParaRPr lang="en-US" dirty="0"/>
          </a:p>
        </p:txBody>
      </p:sp>
    </p:spTree>
    <p:extLst>
      <p:ext uri="{BB962C8B-B14F-4D97-AF65-F5344CB8AC3E}">
        <p14:creationId xmlns:p14="http://schemas.microsoft.com/office/powerpoint/2010/main" val="4181970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RBC</a:t>
            </a:r>
          </a:p>
        </p:txBody>
      </p:sp>
      <p:sp>
        <p:nvSpPr>
          <p:cNvPr id="3" name="Content Placeholder 2"/>
          <p:cNvSpPr>
            <a:spLocks noGrp="1"/>
          </p:cNvSpPr>
          <p:nvPr>
            <p:ph idx="1"/>
          </p:nvPr>
        </p:nvSpPr>
        <p:spPr>
          <a:xfrm>
            <a:off x="838200" y="1253331"/>
            <a:ext cx="10515600" cy="4351339"/>
          </a:xfrm>
        </p:spPr>
        <p:txBody>
          <a:bodyPr>
            <a:normAutofit/>
          </a:bodyPr>
          <a:lstStyle/>
          <a:p>
            <a:endParaRPr lang="en-US" dirty="0"/>
          </a:p>
          <a:p>
            <a:r>
              <a:rPr lang="en-US" dirty="0" err="1"/>
              <a:t>Hgb</a:t>
            </a:r>
            <a:r>
              <a:rPr lang="en-US" dirty="0"/>
              <a:t> &lt;12g/</a:t>
            </a:r>
            <a:r>
              <a:rPr lang="en-US" dirty="0" err="1"/>
              <a:t>dL</a:t>
            </a:r>
            <a:r>
              <a:rPr lang="en-US" dirty="0"/>
              <a:t> or </a:t>
            </a:r>
            <a:r>
              <a:rPr lang="en-US" dirty="0" err="1"/>
              <a:t>Hct</a:t>
            </a:r>
            <a:r>
              <a:rPr lang="en-US" dirty="0"/>
              <a:t> &lt;36% in women</a:t>
            </a:r>
          </a:p>
          <a:p>
            <a:r>
              <a:rPr lang="en-US" dirty="0" err="1"/>
              <a:t>Hgb</a:t>
            </a:r>
            <a:r>
              <a:rPr lang="en-US" dirty="0"/>
              <a:t> &lt;14 g/</a:t>
            </a:r>
            <a:r>
              <a:rPr lang="en-US" dirty="0" err="1"/>
              <a:t>dL</a:t>
            </a:r>
            <a:r>
              <a:rPr lang="en-US" dirty="0"/>
              <a:t> or </a:t>
            </a:r>
            <a:r>
              <a:rPr lang="en-US" dirty="0" err="1"/>
              <a:t>Hct</a:t>
            </a:r>
            <a:r>
              <a:rPr lang="en-US" dirty="0"/>
              <a:t> &lt;41% in men</a:t>
            </a:r>
          </a:p>
          <a:p>
            <a:endParaRPr lang="en-US" dirty="0"/>
          </a:p>
          <a:p>
            <a:r>
              <a:rPr lang="en-US" dirty="0"/>
              <a:t>Rule of 3’s</a:t>
            </a:r>
          </a:p>
          <a:p>
            <a:pPr lvl="1"/>
            <a:r>
              <a:rPr lang="en-US" dirty="0"/>
              <a:t>3 X RBC count = </a:t>
            </a:r>
            <a:r>
              <a:rPr lang="en-US" dirty="0" err="1"/>
              <a:t>Hgb</a:t>
            </a:r>
            <a:endParaRPr lang="en-US" dirty="0"/>
          </a:p>
          <a:p>
            <a:pPr lvl="1"/>
            <a:r>
              <a:rPr lang="en-US" dirty="0"/>
              <a:t>3 X </a:t>
            </a:r>
            <a:r>
              <a:rPr lang="en-US" dirty="0" err="1"/>
              <a:t>Hgb</a:t>
            </a:r>
            <a:r>
              <a:rPr lang="en-US" dirty="0"/>
              <a:t> count= </a:t>
            </a:r>
            <a:r>
              <a:rPr lang="en-US" dirty="0" err="1"/>
              <a:t>Hct</a:t>
            </a:r>
            <a:endParaRPr lang="en-US" dirty="0"/>
          </a:p>
          <a:p>
            <a:pPr lvl="1"/>
            <a:endParaRPr lang="en-US" dirty="0"/>
          </a:p>
          <a:p>
            <a:pPr lvl="1"/>
            <a:endParaRPr lang="en-US" dirty="0"/>
          </a:p>
          <a:p>
            <a:pPr lvl="1"/>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64303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320509"/>
            <a:ext cx="6172200" cy="857251"/>
          </a:xfrm>
        </p:spPr>
        <p:txBody>
          <a:bodyPr>
            <a:normAutofit fontScale="90000"/>
          </a:bodyPr>
          <a:lstStyle/>
          <a:p>
            <a:pPr algn="ctr"/>
            <a:r>
              <a:rPr lang="en-US" b="1" dirty="0"/>
              <a:t>The Complete Blood Count</a:t>
            </a:r>
          </a:p>
        </p:txBody>
      </p:sp>
      <p:graphicFrame>
        <p:nvGraphicFramePr>
          <p:cNvPr id="6" name="Content Placeholder 5"/>
          <p:cNvGraphicFramePr>
            <a:graphicFrameLocks noGrp="1"/>
          </p:cNvGraphicFramePr>
          <p:nvPr>
            <p:ph idx="1"/>
          </p:nvPr>
        </p:nvGraphicFramePr>
        <p:xfrm>
          <a:off x="3660376" y="1132199"/>
          <a:ext cx="5068957" cy="4369519"/>
        </p:xfrm>
        <a:graphic>
          <a:graphicData uri="http://schemas.openxmlformats.org/drawingml/2006/table">
            <a:tbl>
              <a:tblPr>
                <a:tableStyleId>{3C2FFA5D-87B4-456A-9821-1D502468CF0F}</a:tableStyleId>
              </a:tblPr>
              <a:tblGrid>
                <a:gridCol w="2233804">
                  <a:extLst>
                    <a:ext uri="{9D8B030D-6E8A-4147-A177-3AD203B41FA5}">
                      <a16:colId xmlns:a16="http://schemas.microsoft.com/office/drawing/2014/main" val="1545440277"/>
                    </a:ext>
                  </a:extLst>
                </a:gridCol>
                <a:gridCol w="2835153">
                  <a:extLst>
                    <a:ext uri="{9D8B030D-6E8A-4147-A177-3AD203B41FA5}">
                      <a16:colId xmlns:a16="http://schemas.microsoft.com/office/drawing/2014/main" val="3000287504"/>
                    </a:ext>
                  </a:extLst>
                </a:gridCol>
              </a:tblGrid>
              <a:tr h="447779">
                <a:tc>
                  <a:txBody>
                    <a:bodyPr/>
                    <a:lstStyle/>
                    <a:p>
                      <a:pPr algn="ctr" fontAlgn="b"/>
                      <a:r>
                        <a:rPr lang="en-US" sz="2500" b="1" u="none" strike="noStrike" dirty="0">
                          <a:effectLst/>
                        </a:rPr>
                        <a:t>Parameter</a:t>
                      </a:r>
                      <a:endParaRPr lang="en-US" sz="2500" b="1" i="0" u="none" strike="noStrike" dirty="0">
                        <a:solidFill>
                          <a:srgbClr val="000000"/>
                        </a:solidFill>
                        <a:effectLst/>
                        <a:latin typeface="Calibri" panose="020F0502020204030204" pitchFamily="34" charset="0"/>
                      </a:endParaRPr>
                    </a:p>
                  </a:txBody>
                  <a:tcPr marL="6811" marR="6811" marT="6811"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fontAlgn="b"/>
                      <a:r>
                        <a:rPr lang="en-US" sz="2500" b="1" u="none" strike="noStrike" dirty="0">
                          <a:effectLst/>
                        </a:rPr>
                        <a:t>Range</a:t>
                      </a:r>
                      <a:endParaRPr lang="en-US" sz="2500" b="1" i="0" u="none" strike="noStrike" dirty="0">
                        <a:solidFill>
                          <a:srgbClr val="000000"/>
                        </a:solidFill>
                        <a:effectLst/>
                        <a:latin typeface="Calibri" panose="020F0502020204030204" pitchFamily="34" charset="0"/>
                      </a:endParaRPr>
                    </a:p>
                  </a:txBody>
                  <a:tcPr marL="6811" marR="6811" marT="6811"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245936730"/>
                  </a:ext>
                </a:extLst>
              </a:tr>
              <a:tr h="261449">
                <a:tc>
                  <a:txBody>
                    <a:bodyPr/>
                    <a:lstStyle/>
                    <a:p>
                      <a:pPr algn="l" fontAlgn="b"/>
                      <a:r>
                        <a:rPr lang="en-US" sz="1600" b="1" u="none" strike="noStrike" dirty="0">
                          <a:effectLst/>
                        </a:rPr>
                        <a:t>WBC</a:t>
                      </a:r>
                      <a:endParaRPr lang="en-US" sz="1600" b="1" i="0" u="none" strike="noStrike" dirty="0">
                        <a:solidFill>
                          <a:srgbClr val="000000"/>
                        </a:solidFill>
                        <a:effectLst/>
                        <a:latin typeface="Calibri" panose="020F0502020204030204" pitchFamily="34" charset="0"/>
                      </a:endParaRPr>
                    </a:p>
                  </a:txBody>
                  <a:tcPr marL="6811" marR="6811" marT="6811" marB="0" anchor="b">
                    <a:lnL w="12700" cap="flat" cmpd="sng" algn="ctr">
                      <a:solidFill>
                        <a:schemeClr val="tx1"/>
                      </a:solidFill>
                      <a:prstDash val="solid"/>
                      <a:round/>
                      <a:headEnd type="none" w="med" len="med"/>
                      <a:tailEnd type="none" w="med" len="med"/>
                    </a:lnL>
                    <a:noFill/>
                  </a:tcPr>
                </a:tc>
                <a:tc>
                  <a:txBody>
                    <a:bodyPr/>
                    <a:lstStyle/>
                    <a:p>
                      <a:pPr algn="l" fontAlgn="b"/>
                      <a:r>
                        <a:rPr lang="en-US" sz="1600" b="1" u="none" strike="noStrike" dirty="0">
                          <a:effectLst/>
                        </a:rPr>
                        <a:t>4.8-10.8</a:t>
                      </a:r>
                      <a:endParaRPr lang="en-US" sz="1600" b="1" i="0" u="none" strike="noStrike" dirty="0">
                        <a:solidFill>
                          <a:srgbClr val="000000"/>
                        </a:solidFill>
                        <a:effectLst/>
                        <a:latin typeface="Calibri" panose="020F0502020204030204" pitchFamily="34" charset="0"/>
                      </a:endParaRPr>
                    </a:p>
                  </a:txBody>
                  <a:tcPr marL="6811" marR="6811" marT="6811"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858015753"/>
                  </a:ext>
                </a:extLst>
              </a:tr>
              <a:tr h="261449">
                <a:tc>
                  <a:txBody>
                    <a:bodyPr/>
                    <a:lstStyle/>
                    <a:p>
                      <a:pPr algn="l" fontAlgn="b"/>
                      <a:r>
                        <a:rPr lang="en-US" sz="1600" b="1" u="none" strike="noStrike" dirty="0">
                          <a:effectLst/>
                        </a:rPr>
                        <a:t>RBC</a:t>
                      </a:r>
                      <a:endParaRPr lang="en-US" sz="1600" b="1" i="0" u="none" strike="noStrike" dirty="0">
                        <a:solidFill>
                          <a:srgbClr val="000000"/>
                        </a:solidFill>
                        <a:effectLst/>
                        <a:latin typeface="Calibri" panose="020F0502020204030204" pitchFamily="34" charset="0"/>
                      </a:endParaRPr>
                    </a:p>
                  </a:txBody>
                  <a:tcPr marL="6811" marR="6811" marT="6811" marB="0" anchor="b">
                    <a:lnL w="12700" cap="flat" cmpd="sng" algn="ctr">
                      <a:solidFill>
                        <a:schemeClr val="tx1"/>
                      </a:solidFill>
                      <a:prstDash val="solid"/>
                      <a:round/>
                      <a:headEnd type="none" w="med" len="med"/>
                      <a:tailEnd type="none" w="med" len="med"/>
                    </a:lnL>
                    <a:noFill/>
                  </a:tcPr>
                </a:tc>
                <a:tc>
                  <a:txBody>
                    <a:bodyPr/>
                    <a:lstStyle/>
                    <a:p>
                      <a:pPr algn="l" fontAlgn="b"/>
                      <a:r>
                        <a:rPr lang="en-US" sz="1600" b="1" u="none" strike="noStrike" dirty="0">
                          <a:effectLst/>
                        </a:rPr>
                        <a:t>3.60-5.60</a:t>
                      </a:r>
                      <a:endParaRPr lang="en-US" sz="1600" b="1" i="0" u="none" strike="noStrike" dirty="0">
                        <a:solidFill>
                          <a:srgbClr val="000000"/>
                        </a:solidFill>
                        <a:effectLst/>
                        <a:latin typeface="Calibri" panose="020F0502020204030204" pitchFamily="34" charset="0"/>
                      </a:endParaRPr>
                    </a:p>
                  </a:txBody>
                  <a:tcPr marL="6811" marR="6811" marT="6811"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276930815"/>
                  </a:ext>
                </a:extLst>
              </a:tr>
              <a:tr h="261449">
                <a:tc>
                  <a:txBody>
                    <a:bodyPr/>
                    <a:lstStyle/>
                    <a:p>
                      <a:pPr algn="l" fontAlgn="b"/>
                      <a:r>
                        <a:rPr lang="en-US" sz="1600" b="1" u="none" strike="noStrike">
                          <a:effectLst/>
                        </a:rPr>
                        <a:t>Hgb </a:t>
                      </a:r>
                      <a:endParaRPr lang="en-US" sz="1600" b="1" i="0" u="none" strike="noStrike">
                        <a:solidFill>
                          <a:srgbClr val="000000"/>
                        </a:solidFill>
                        <a:effectLst/>
                        <a:latin typeface="Calibri" panose="020F0502020204030204" pitchFamily="34" charset="0"/>
                      </a:endParaRPr>
                    </a:p>
                  </a:txBody>
                  <a:tcPr marL="6811" marR="6811" marT="6811" marB="0" anchor="b">
                    <a:lnL w="12700" cap="flat" cmpd="sng" algn="ctr">
                      <a:solidFill>
                        <a:schemeClr val="tx1"/>
                      </a:solidFill>
                      <a:prstDash val="solid"/>
                      <a:round/>
                      <a:headEnd type="none" w="med" len="med"/>
                      <a:tailEnd type="none" w="med" len="med"/>
                    </a:lnL>
                    <a:noFill/>
                  </a:tcPr>
                </a:tc>
                <a:tc>
                  <a:txBody>
                    <a:bodyPr/>
                    <a:lstStyle/>
                    <a:p>
                      <a:pPr algn="l" fontAlgn="b"/>
                      <a:r>
                        <a:rPr lang="en-US" sz="1600" b="1" u="none" strike="noStrike" dirty="0">
                          <a:effectLst/>
                        </a:rPr>
                        <a:t>12.0-16.0</a:t>
                      </a:r>
                      <a:endParaRPr lang="en-US" sz="1600" b="1" i="0" u="none" strike="noStrike" dirty="0">
                        <a:solidFill>
                          <a:srgbClr val="000000"/>
                        </a:solidFill>
                        <a:effectLst/>
                        <a:latin typeface="Calibri" panose="020F0502020204030204" pitchFamily="34" charset="0"/>
                      </a:endParaRPr>
                    </a:p>
                  </a:txBody>
                  <a:tcPr marL="6811" marR="6811" marT="6811"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663074391"/>
                  </a:ext>
                </a:extLst>
              </a:tr>
              <a:tr h="261449">
                <a:tc>
                  <a:txBody>
                    <a:bodyPr/>
                    <a:lstStyle/>
                    <a:p>
                      <a:pPr algn="l" fontAlgn="b"/>
                      <a:r>
                        <a:rPr lang="en-US" sz="1600" b="1" u="none" strike="noStrike" dirty="0" err="1">
                          <a:effectLst/>
                        </a:rPr>
                        <a:t>Hct</a:t>
                      </a:r>
                      <a:endParaRPr lang="en-US" sz="1600" b="1" i="0" u="none" strike="noStrike" dirty="0">
                        <a:solidFill>
                          <a:srgbClr val="000000"/>
                        </a:solidFill>
                        <a:effectLst/>
                        <a:latin typeface="Calibri" panose="020F0502020204030204" pitchFamily="34" charset="0"/>
                      </a:endParaRPr>
                    </a:p>
                  </a:txBody>
                  <a:tcPr marL="6811" marR="6811" marT="6811" marB="0" anchor="b">
                    <a:lnL w="12700" cap="flat" cmpd="sng" algn="ctr">
                      <a:solidFill>
                        <a:schemeClr val="tx1"/>
                      </a:solidFill>
                      <a:prstDash val="solid"/>
                      <a:round/>
                      <a:headEnd type="none" w="med" len="med"/>
                      <a:tailEnd type="none" w="med" len="med"/>
                    </a:lnL>
                    <a:noFill/>
                  </a:tcPr>
                </a:tc>
                <a:tc>
                  <a:txBody>
                    <a:bodyPr/>
                    <a:lstStyle/>
                    <a:p>
                      <a:pPr algn="l" fontAlgn="b"/>
                      <a:r>
                        <a:rPr lang="en-US" sz="1600" b="1" u="none" strike="noStrike" dirty="0">
                          <a:effectLst/>
                        </a:rPr>
                        <a:t>36.0-48.0</a:t>
                      </a:r>
                      <a:endParaRPr lang="en-US" sz="1600" b="1" i="0" u="none" strike="noStrike" dirty="0">
                        <a:solidFill>
                          <a:srgbClr val="000000"/>
                        </a:solidFill>
                        <a:effectLst/>
                        <a:latin typeface="Calibri" panose="020F0502020204030204" pitchFamily="34" charset="0"/>
                      </a:endParaRPr>
                    </a:p>
                  </a:txBody>
                  <a:tcPr marL="6811" marR="6811" marT="6811"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927782456"/>
                  </a:ext>
                </a:extLst>
              </a:tr>
              <a:tr h="261449">
                <a:tc>
                  <a:txBody>
                    <a:bodyPr/>
                    <a:lstStyle/>
                    <a:p>
                      <a:pPr algn="l" fontAlgn="b"/>
                      <a:r>
                        <a:rPr lang="en-US" sz="1600" b="1" u="none" strike="noStrike">
                          <a:effectLst/>
                        </a:rPr>
                        <a:t>MCV</a:t>
                      </a:r>
                      <a:endParaRPr lang="en-US" sz="1600" b="1" i="0" u="none" strike="noStrike">
                        <a:solidFill>
                          <a:srgbClr val="000000"/>
                        </a:solidFill>
                        <a:effectLst/>
                        <a:latin typeface="Calibri" panose="020F0502020204030204" pitchFamily="34" charset="0"/>
                      </a:endParaRPr>
                    </a:p>
                  </a:txBody>
                  <a:tcPr marL="6811" marR="6811" marT="6811" marB="0" anchor="b">
                    <a:lnL w="12700" cap="flat" cmpd="sng" algn="ctr">
                      <a:solidFill>
                        <a:schemeClr val="tx1"/>
                      </a:solidFill>
                      <a:prstDash val="solid"/>
                      <a:round/>
                      <a:headEnd type="none" w="med" len="med"/>
                      <a:tailEnd type="none" w="med" len="med"/>
                    </a:lnL>
                    <a:noFill/>
                  </a:tcPr>
                </a:tc>
                <a:tc>
                  <a:txBody>
                    <a:bodyPr/>
                    <a:lstStyle/>
                    <a:p>
                      <a:pPr algn="l" fontAlgn="b"/>
                      <a:r>
                        <a:rPr lang="en-US" sz="1600" b="1" u="none" strike="noStrike" dirty="0">
                          <a:effectLst/>
                        </a:rPr>
                        <a:t>80.0-100.0</a:t>
                      </a:r>
                      <a:endParaRPr lang="en-US" sz="1600" b="1" i="0" u="none" strike="noStrike" dirty="0">
                        <a:solidFill>
                          <a:srgbClr val="000000"/>
                        </a:solidFill>
                        <a:effectLst/>
                        <a:latin typeface="Calibri" panose="020F0502020204030204" pitchFamily="34" charset="0"/>
                      </a:endParaRPr>
                    </a:p>
                  </a:txBody>
                  <a:tcPr marL="6811" marR="6811" marT="6811"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02192167"/>
                  </a:ext>
                </a:extLst>
              </a:tr>
              <a:tr h="261449">
                <a:tc>
                  <a:txBody>
                    <a:bodyPr/>
                    <a:lstStyle/>
                    <a:p>
                      <a:pPr algn="l" fontAlgn="b"/>
                      <a:r>
                        <a:rPr lang="en-US" sz="1600" b="1" u="none" strike="noStrike">
                          <a:effectLst/>
                        </a:rPr>
                        <a:t>MCH</a:t>
                      </a:r>
                      <a:endParaRPr lang="en-US" sz="1600" b="1" i="0" u="none" strike="noStrike">
                        <a:solidFill>
                          <a:srgbClr val="000000"/>
                        </a:solidFill>
                        <a:effectLst/>
                        <a:latin typeface="Calibri" panose="020F0502020204030204" pitchFamily="34" charset="0"/>
                      </a:endParaRPr>
                    </a:p>
                  </a:txBody>
                  <a:tcPr marL="6811" marR="6811" marT="6811" marB="0" anchor="b">
                    <a:lnL w="12700" cap="flat" cmpd="sng" algn="ctr">
                      <a:solidFill>
                        <a:schemeClr val="tx1"/>
                      </a:solidFill>
                      <a:prstDash val="solid"/>
                      <a:round/>
                      <a:headEnd type="none" w="med" len="med"/>
                      <a:tailEnd type="none" w="med" len="med"/>
                    </a:lnL>
                    <a:noFill/>
                  </a:tcPr>
                </a:tc>
                <a:tc>
                  <a:txBody>
                    <a:bodyPr/>
                    <a:lstStyle/>
                    <a:p>
                      <a:pPr algn="l" fontAlgn="b"/>
                      <a:r>
                        <a:rPr lang="en-US" sz="1600" b="1" u="none" strike="noStrike" dirty="0">
                          <a:effectLst/>
                        </a:rPr>
                        <a:t>27.0-31.0</a:t>
                      </a:r>
                      <a:endParaRPr lang="en-US" sz="1600" b="1" i="0" u="none" strike="noStrike" dirty="0">
                        <a:solidFill>
                          <a:srgbClr val="000000"/>
                        </a:solidFill>
                        <a:effectLst/>
                        <a:latin typeface="Calibri" panose="020F0502020204030204" pitchFamily="34" charset="0"/>
                      </a:endParaRPr>
                    </a:p>
                  </a:txBody>
                  <a:tcPr marL="6811" marR="6811" marT="6811"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710092503"/>
                  </a:ext>
                </a:extLst>
              </a:tr>
              <a:tr h="261449">
                <a:tc>
                  <a:txBody>
                    <a:bodyPr/>
                    <a:lstStyle/>
                    <a:p>
                      <a:pPr algn="l" fontAlgn="b"/>
                      <a:r>
                        <a:rPr lang="en-US" sz="1600" b="1" u="none" strike="noStrike">
                          <a:effectLst/>
                        </a:rPr>
                        <a:t>MCHC</a:t>
                      </a:r>
                      <a:endParaRPr lang="en-US" sz="1600" b="1" i="0" u="none" strike="noStrike">
                        <a:solidFill>
                          <a:srgbClr val="000000"/>
                        </a:solidFill>
                        <a:effectLst/>
                        <a:latin typeface="Calibri" panose="020F0502020204030204" pitchFamily="34" charset="0"/>
                      </a:endParaRPr>
                    </a:p>
                  </a:txBody>
                  <a:tcPr marL="6811" marR="6811" marT="6811" marB="0" anchor="b">
                    <a:lnL w="12700" cap="flat" cmpd="sng" algn="ctr">
                      <a:solidFill>
                        <a:schemeClr val="tx1"/>
                      </a:solidFill>
                      <a:prstDash val="solid"/>
                      <a:round/>
                      <a:headEnd type="none" w="med" len="med"/>
                      <a:tailEnd type="none" w="med" len="med"/>
                    </a:lnL>
                    <a:noFill/>
                  </a:tcPr>
                </a:tc>
                <a:tc>
                  <a:txBody>
                    <a:bodyPr/>
                    <a:lstStyle/>
                    <a:p>
                      <a:pPr algn="l" fontAlgn="b"/>
                      <a:r>
                        <a:rPr lang="en-US" sz="1600" b="1" u="none" strike="noStrike" dirty="0">
                          <a:effectLst/>
                        </a:rPr>
                        <a:t>32.0-36.0</a:t>
                      </a:r>
                      <a:endParaRPr lang="en-US" sz="1600" b="1" i="0" u="none" strike="noStrike" dirty="0">
                        <a:solidFill>
                          <a:srgbClr val="000000"/>
                        </a:solidFill>
                        <a:effectLst/>
                        <a:latin typeface="Calibri" panose="020F0502020204030204" pitchFamily="34" charset="0"/>
                      </a:endParaRPr>
                    </a:p>
                  </a:txBody>
                  <a:tcPr marL="6811" marR="6811" marT="6811"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130097517"/>
                  </a:ext>
                </a:extLst>
              </a:tr>
              <a:tr h="261449">
                <a:tc>
                  <a:txBody>
                    <a:bodyPr/>
                    <a:lstStyle/>
                    <a:p>
                      <a:pPr algn="l" fontAlgn="b"/>
                      <a:r>
                        <a:rPr lang="en-US" sz="1600" b="1" u="none" strike="noStrike">
                          <a:effectLst/>
                        </a:rPr>
                        <a:t>PLT</a:t>
                      </a:r>
                      <a:endParaRPr lang="en-US" sz="1600" b="1" i="0" u="none" strike="noStrike">
                        <a:solidFill>
                          <a:srgbClr val="000000"/>
                        </a:solidFill>
                        <a:effectLst/>
                        <a:latin typeface="Calibri" panose="020F0502020204030204" pitchFamily="34" charset="0"/>
                      </a:endParaRPr>
                    </a:p>
                  </a:txBody>
                  <a:tcPr marL="6811" marR="6811" marT="6811" marB="0" anchor="b">
                    <a:lnL w="12700" cap="flat" cmpd="sng" algn="ctr">
                      <a:solidFill>
                        <a:schemeClr val="tx1"/>
                      </a:solidFill>
                      <a:prstDash val="solid"/>
                      <a:round/>
                      <a:headEnd type="none" w="med" len="med"/>
                      <a:tailEnd type="none" w="med" len="med"/>
                    </a:lnL>
                    <a:noFill/>
                  </a:tcPr>
                </a:tc>
                <a:tc>
                  <a:txBody>
                    <a:bodyPr/>
                    <a:lstStyle/>
                    <a:p>
                      <a:pPr algn="l" fontAlgn="b"/>
                      <a:r>
                        <a:rPr lang="en-US" sz="1600" b="1" u="none" strike="noStrike" dirty="0">
                          <a:effectLst/>
                        </a:rPr>
                        <a:t>144-420</a:t>
                      </a:r>
                      <a:endParaRPr lang="en-US" sz="1600" b="1" i="0" u="none" strike="noStrike" dirty="0">
                        <a:solidFill>
                          <a:srgbClr val="000000"/>
                        </a:solidFill>
                        <a:effectLst/>
                        <a:latin typeface="Calibri" panose="020F0502020204030204" pitchFamily="34" charset="0"/>
                      </a:endParaRPr>
                    </a:p>
                  </a:txBody>
                  <a:tcPr marL="6811" marR="6811" marT="6811"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221858154"/>
                  </a:ext>
                </a:extLst>
              </a:tr>
              <a:tr h="261449">
                <a:tc>
                  <a:txBody>
                    <a:bodyPr/>
                    <a:lstStyle/>
                    <a:p>
                      <a:pPr algn="l" fontAlgn="b"/>
                      <a:r>
                        <a:rPr lang="en-US" sz="1600" b="1" u="none" strike="noStrike">
                          <a:effectLst/>
                        </a:rPr>
                        <a:t>RDW</a:t>
                      </a:r>
                      <a:endParaRPr lang="en-US" sz="1600" b="1" i="0" u="none" strike="noStrike">
                        <a:solidFill>
                          <a:srgbClr val="000000"/>
                        </a:solidFill>
                        <a:effectLst/>
                        <a:latin typeface="Calibri" panose="020F0502020204030204" pitchFamily="34" charset="0"/>
                      </a:endParaRPr>
                    </a:p>
                  </a:txBody>
                  <a:tcPr marL="6811" marR="6811" marT="6811" marB="0" anchor="b">
                    <a:lnL w="12700" cap="flat" cmpd="sng" algn="ctr">
                      <a:solidFill>
                        <a:schemeClr val="tx1"/>
                      </a:solidFill>
                      <a:prstDash val="solid"/>
                      <a:round/>
                      <a:headEnd type="none" w="med" len="med"/>
                      <a:tailEnd type="none" w="med" len="med"/>
                    </a:lnL>
                    <a:noFill/>
                  </a:tcPr>
                </a:tc>
                <a:tc>
                  <a:txBody>
                    <a:bodyPr/>
                    <a:lstStyle/>
                    <a:p>
                      <a:pPr algn="l" fontAlgn="b"/>
                      <a:r>
                        <a:rPr lang="en-US" sz="1600" b="1" u="none" strike="noStrike" dirty="0">
                          <a:effectLst/>
                        </a:rPr>
                        <a:t>11.0-15.0</a:t>
                      </a:r>
                      <a:endParaRPr lang="en-US" sz="1600" b="1" i="0" u="none" strike="noStrike" dirty="0">
                        <a:solidFill>
                          <a:srgbClr val="000000"/>
                        </a:solidFill>
                        <a:effectLst/>
                        <a:latin typeface="Calibri" panose="020F0502020204030204" pitchFamily="34" charset="0"/>
                      </a:endParaRPr>
                    </a:p>
                  </a:txBody>
                  <a:tcPr marL="6811" marR="6811" marT="6811"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687417460"/>
                  </a:ext>
                </a:extLst>
              </a:tr>
              <a:tr h="261449">
                <a:tc>
                  <a:txBody>
                    <a:bodyPr/>
                    <a:lstStyle/>
                    <a:p>
                      <a:pPr algn="l" fontAlgn="b"/>
                      <a:r>
                        <a:rPr lang="en-US" sz="1600" b="1" u="none" strike="noStrike">
                          <a:effectLst/>
                        </a:rPr>
                        <a:t>Neutrophils</a:t>
                      </a:r>
                      <a:endParaRPr lang="en-US" sz="1600" b="1" i="0" u="none" strike="noStrike">
                        <a:solidFill>
                          <a:srgbClr val="000000"/>
                        </a:solidFill>
                        <a:effectLst/>
                        <a:latin typeface="Calibri" panose="020F0502020204030204" pitchFamily="34" charset="0"/>
                      </a:endParaRPr>
                    </a:p>
                  </a:txBody>
                  <a:tcPr marL="6811" marR="6811" marT="6811" marB="0" anchor="b">
                    <a:lnL w="12700" cap="flat" cmpd="sng" algn="ctr">
                      <a:solidFill>
                        <a:schemeClr val="tx1"/>
                      </a:solidFill>
                      <a:prstDash val="solid"/>
                      <a:round/>
                      <a:headEnd type="none" w="med" len="med"/>
                      <a:tailEnd type="none" w="med" len="med"/>
                    </a:lnL>
                    <a:noFill/>
                  </a:tcPr>
                </a:tc>
                <a:tc>
                  <a:txBody>
                    <a:bodyPr/>
                    <a:lstStyle/>
                    <a:p>
                      <a:pPr algn="l" fontAlgn="b"/>
                      <a:r>
                        <a:rPr lang="en-US" sz="1600" b="1" u="none" strike="noStrike" dirty="0">
                          <a:effectLst/>
                        </a:rPr>
                        <a:t>43-77</a:t>
                      </a:r>
                      <a:endParaRPr lang="en-US" sz="1600" b="1" i="0" u="none" strike="noStrike" dirty="0">
                        <a:solidFill>
                          <a:srgbClr val="000000"/>
                        </a:solidFill>
                        <a:effectLst/>
                        <a:latin typeface="Calibri" panose="020F0502020204030204" pitchFamily="34" charset="0"/>
                      </a:endParaRPr>
                    </a:p>
                  </a:txBody>
                  <a:tcPr marL="6811" marR="6811" marT="6811"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807052255"/>
                  </a:ext>
                </a:extLst>
              </a:tr>
              <a:tr h="261449">
                <a:tc>
                  <a:txBody>
                    <a:bodyPr/>
                    <a:lstStyle/>
                    <a:p>
                      <a:pPr algn="l" fontAlgn="b"/>
                      <a:r>
                        <a:rPr lang="en-US" sz="1600" b="1" u="none" strike="noStrike">
                          <a:effectLst/>
                        </a:rPr>
                        <a:t>Lymphocytes</a:t>
                      </a:r>
                      <a:endParaRPr lang="en-US" sz="1600" b="1" i="0" u="none" strike="noStrike">
                        <a:solidFill>
                          <a:srgbClr val="000000"/>
                        </a:solidFill>
                        <a:effectLst/>
                        <a:latin typeface="Calibri" panose="020F0502020204030204" pitchFamily="34" charset="0"/>
                      </a:endParaRPr>
                    </a:p>
                  </a:txBody>
                  <a:tcPr marL="6811" marR="6811" marT="6811" marB="0" anchor="b">
                    <a:lnL w="12700" cap="flat" cmpd="sng" algn="ctr">
                      <a:solidFill>
                        <a:schemeClr val="tx1"/>
                      </a:solidFill>
                      <a:prstDash val="solid"/>
                      <a:round/>
                      <a:headEnd type="none" w="med" len="med"/>
                      <a:tailEnd type="none" w="med" len="med"/>
                    </a:lnL>
                    <a:noFill/>
                  </a:tcPr>
                </a:tc>
                <a:tc>
                  <a:txBody>
                    <a:bodyPr/>
                    <a:lstStyle/>
                    <a:p>
                      <a:pPr algn="l" fontAlgn="b"/>
                      <a:r>
                        <a:rPr lang="en-US" sz="1600" b="1" u="none" strike="noStrike" dirty="0">
                          <a:effectLst/>
                        </a:rPr>
                        <a:t>14-47</a:t>
                      </a:r>
                      <a:endParaRPr lang="en-US" sz="1600" b="1" i="0" u="none" strike="noStrike" dirty="0">
                        <a:solidFill>
                          <a:srgbClr val="000000"/>
                        </a:solidFill>
                        <a:effectLst/>
                        <a:latin typeface="Calibri" panose="020F0502020204030204" pitchFamily="34" charset="0"/>
                      </a:endParaRPr>
                    </a:p>
                  </a:txBody>
                  <a:tcPr marL="6811" marR="6811" marT="6811"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113993348"/>
                  </a:ext>
                </a:extLst>
              </a:tr>
              <a:tr h="261449">
                <a:tc>
                  <a:txBody>
                    <a:bodyPr/>
                    <a:lstStyle/>
                    <a:p>
                      <a:pPr algn="l" fontAlgn="b"/>
                      <a:r>
                        <a:rPr lang="en-US" sz="1600" b="1" u="none" strike="noStrike">
                          <a:effectLst/>
                        </a:rPr>
                        <a:t>Monocytes</a:t>
                      </a:r>
                      <a:endParaRPr lang="en-US" sz="1600" b="1" i="0" u="none" strike="noStrike">
                        <a:solidFill>
                          <a:srgbClr val="000000"/>
                        </a:solidFill>
                        <a:effectLst/>
                        <a:latin typeface="Calibri" panose="020F0502020204030204" pitchFamily="34" charset="0"/>
                      </a:endParaRPr>
                    </a:p>
                  </a:txBody>
                  <a:tcPr marL="6811" marR="6811" marT="6811" marB="0" anchor="b">
                    <a:lnL w="12700" cap="flat" cmpd="sng" algn="ctr">
                      <a:solidFill>
                        <a:schemeClr val="tx1"/>
                      </a:solidFill>
                      <a:prstDash val="solid"/>
                      <a:round/>
                      <a:headEnd type="none" w="med" len="med"/>
                      <a:tailEnd type="none" w="med" len="med"/>
                    </a:lnL>
                    <a:noFill/>
                  </a:tcPr>
                </a:tc>
                <a:tc>
                  <a:txBody>
                    <a:bodyPr/>
                    <a:lstStyle/>
                    <a:p>
                      <a:pPr algn="l" fontAlgn="b"/>
                      <a:r>
                        <a:rPr lang="en-US" sz="1600" b="1" u="none" strike="noStrike" dirty="0">
                          <a:effectLst/>
                        </a:rPr>
                        <a:t>0-10</a:t>
                      </a:r>
                      <a:endParaRPr lang="en-US" sz="1600" b="1" i="0" u="none" strike="noStrike" dirty="0">
                        <a:solidFill>
                          <a:srgbClr val="000000"/>
                        </a:solidFill>
                        <a:effectLst/>
                        <a:latin typeface="Calibri" panose="020F0502020204030204" pitchFamily="34" charset="0"/>
                      </a:endParaRPr>
                    </a:p>
                  </a:txBody>
                  <a:tcPr marL="6811" marR="6811" marT="6811"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523821262"/>
                  </a:ext>
                </a:extLst>
              </a:tr>
              <a:tr h="261449">
                <a:tc>
                  <a:txBody>
                    <a:bodyPr/>
                    <a:lstStyle/>
                    <a:p>
                      <a:pPr algn="l" fontAlgn="b"/>
                      <a:r>
                        <a:rPr lang="en-US" sz="1600" b="1" u="none" strike="noStrike">
                          <a:effectLst/>
                        </a:rPr>
                        <a:t>Basophils</a:t>
                      </a:r>
                      <a:endParaRPr lang="en-US" sz="1600" b="1" i="0" u="none" strike="noStrike">
                        <a:solidFill>
                          <a:srgbClr val="000000"/>
                        </a:solidFill>
                        <a:effectLst/>
                        <a:latin typeface="Calibri" panose="020F0502020204030204" pitchFamily="34" charset="0"/>
                      </a:endParaRPr>
                    </a:p>
                  </a:txBody>
                  <a:tcPr marL="6811" marR="6811" marT="6811" marB="0" anchor="b">
                    <a:lnL w="12700" cap="flat" cmpd="sng" algn="ctr">
                      <a:solidFill>
                        <a:schemeClr val="tx1"/>
                      </a:solidFill>
                      <a:prstDash val="solid"/>
                      <a:round/>
                      <a:headEnd type="none" w="med" len="med"/>
                      <a:tailEnd type="none" w="med" len="med"/>
                    </a:lnL>
                    <a:noFill/>
                  </a:tcPr>
                </a:tc>
                <a:tc>
                  <a:txBody>
                    <a:bodyPr/>
                    <a:lstStyle/>
                    <a:p>
                      <a:pPr algn="l" fontAlgn="b"/>
                      <a:r>
                        <a:rPr lang="en-US" sz="1600" b="1" u="none" strike="noStrike" dirty="0">
                          <a:effectLst/>
                        </a:rPr>
                        <a:t>0-3</a:t>
                      </a:r>
                      <a:endParaRPr lang="en-US" sz="1600" b="1" i="0" u="none" strike="noStrike" dirty="0">
                        <a:solidFill>
                          <a:srgbClr val="000000"/>
                        </a:solidFill>
                        <a:effectLst/>
                        <a:latin typeface="Calibri" panose="020F0502020204030204" pitchFamily="34" charset="0"/>
                      </a:endParaRPr>
                    </a:p>
                  </a:txBody>
                  <a:tcPr marL="6811" marR="6811" marT="6811"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596266142"/>
                  </a:ext>
                </a:extLst>
              </a:tr>
              <a:tr h="261449">
                <a:tc>
                  <a:txBody>
                    <a:bodyPr/>
                    <a:lstStyle/>
                    <a:p>
                      <a:pPr algn="l" fontAlgn="b"/>
                      <a:r>
                        <a:rPr lang="en-US" sz="1600" b="1" u="none" strike="noStrike">
                          <a:effectLst/>
                        </a:rPr>
                        <a:t>Eosinophils</a:t>
                      </a:r>
                      <a:endParaRPr lang="en-US" sz="1600" b="1" i="0" u="none" strike="noStrike">
                        <a:solidFill>
                          <a:srgbClr val="000000"/>
                        </a:solidFill>
                        <a:effectLst/>
                        <a:latin typeface="Calibri" panose="020F0502020204030204" pitchFamily="34" charset="0"/>
                      </a:endParaRPr>
                    </a:p>
                  </a:txBody>
                  <a:tcPr marL="6811" marR="6811" marT="6811" marB="0" anchor="b">
                    <a:lnL w="12700" cap="flat" cmpd="sng" algn="ctr">
                      <a:solidFill>
                        <a:schemeClr val="tx1"/>
                      </a:solidFill>
                      <a:prstDash val="solid"/>
                      <a:round/>
                      <a:headEnd type="none" w="med" len="med"/>
                      <a:tailEnd type="none" w="med" len="med"/>
                    </a:lnL>
                    <a:noFill/>
                  </a:tcPr>
                </a:tc>
                <a:tc>
                  <a:txBody>
                    <a:bodyPr/>
                    <a:lstStyle/>
                    <a:p>
                      <a:pPr algn="l" fontAlgn="b"/>
                      <a:r>
                        <a:rPr lang="en-US" sz="1600" b="1" u="none" strike="noStrike" dirty="0">
                          <a:effectLst/>
                        </a:rPr>
                        <a:t>0-6</a:t>
                      </a:r>
                      <a:endParaRPr lang="en-US" sz="1600" b="1" i="0" u="none" strike="noStrike" dirty="0">
                        <a:solidFill>
                          <a:srgbClr val="000000"/>
                        </a:solidFill>
                        <a:effectLst/>
                        <a:latin typeface="Calibri" panose="020F0502020204030204" pitchFamily="34" charset="0"/>
                      </a:endParaRPr>
                    </a:p>
                  </a:txBody>
                  <a:tcPr marL="6811" marR="6811" marT="6811"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161471608"/>
                  </a:ext>
                </a:extLst>
              </a:tr>
              <a:tr h="261449">
                <a:tc>
                  <a:txBody>
                    <a:bodyPr/>
                    <a:lstStyle/>
                    <a:p>
                      <a:pPr algn="l" fontAlgn="b"/>
                      <a:r>
                        <a:rPr lang="en-US" sz="1600" b="1" u="none" strike="noStrike">
                          <a:effectLst/>
                        </a:rPr>
                        <a:t>Nucleated RBC</a:t>
                      </a:r>
                      <a:endParaRPr lang="en-US" sz="1600" b="1" i="0" u="none" strike="noStrike">
                        <a:solidFill>
                          <a:srgbClr val="000000"/>
                        </a:solidFill>
                        <a:effectLst/>
                        <a:latin typeface="Calibri" panose="020F0502020204030204" pitchFamily="34" charset="0"/>
                      </a:endParaRPr>
                    </a:p>
                  </a:txBody>
                  <a:tcPr marL="6811" marR="6811" marT="6811"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l" fontAlgn="b"/>
                      <a:r>
                        <a:rPr lang="en-US" sz="1600" b="1" u="none" strike="noStrike" dirty="0">
                          <a:effectLst/>
                        </a:rPr>
                        <a:t>0-0.1</a:t>
                      </a:r>
                      <a:endParaRPr lang="en-US" sz="1600" b="1" i="0" u="none" strike="noStrike" dirty="0">
                        <a:solidFill>
                          <a:srgbClr val="000000"/>
                        </a:solidFill>
                        <a:effectLst/>
                        <a:latin typeface="Calibri" panose="020F0502020204030204" pitchFamily="34" charset="0"/>
                      </a:endParaRPr>
                    </a:p>
                  </a:txBody>
                  <a:tcPr marL="6811" marR="6811" marT="6811"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4468275"/>
                  </a:ext>
                </a:extLst>
              </a:tr>
            </a:tbl>
          </a:graphicData>
        </a:graphic>
      </p:graphicFrame>
    </p:spTree>
    <p:extLst>
      <p:ext uri="{BB962C8B-B14F-4D97-AF65-F5344CB8AC3E}">
        <p14:creationId xmlns:p14="http://schemas.microsoft.com/office/powerpoint/2010/main" val="3339629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MCV (Mean corpuscular volume)</a:t>
            </a:r>
          </a:p>
        </p:txBody>
      </p:sp>
      <p:sp>
        <p:nvSpPr>
          <p:cNvPr id="3" name="Content Placeholder 2"/>
          <p:cNvSpPr>
            <a:spLocks noGrp="1"/>
          </p:cNvSpPr>
          <p:nvPr>
            <p:ph idx="1"/>
          </p:nvPr>
        </p:nvSpPr>
        <p:spPr>
          <a:xfrm>
            <a:off x="838199" y="1825625"/>
            <a:ext cx="5978719" cy="4351339"/>
          </a:xfrm>
        </p:spPr>
        <p:txBody>
          <a:bodyPr>
            <a:normAutofit/>
          </a:bodyPr>
          <a:lstStyle/>
          <a:p>
            <a:pPr marL="0" indent="0">
              <a:buNone/>
            </a:pPr>
            <a:r>
              <a:rPr lang="en-US" sz="2667" dirty="0"/>
              <a:t>Increased: Abnormal red cell production in the bone marrow</a:t>
            </a:r>
          </a:p>
          <a:p>
            <a:pPr>
              <a:lnSpc>
                <a:spcPct val="100000"/>
              </a:lnSpc>
              <a:spcBef>
                <a:spcPts val="0"/>
              </a:spcBef>
            </a:pPr>
            <a:r>
              <a:rPr lang="en-US" sz="2400" dirty="0"/>
              <a:t>Megalobastic/</a:t>
            </a:r>
            <a:r>
              <a:rPr lang="en-US" sz="2400" dirty="0" err="1"/>
              <a:t>NonMegalobastic</a:t>
            </a:r>
            <a:r>
              <a:rPr lang="en-US" sz="2400" dirty="0"/>
              <a:t> anemia </a:t>
            </a:r>
          </a:p>
          <a:p>
            <a:pPr>
              <a:lnSpc>
                <a:spcPct val="100000"/>
              </a:lnSpc>
              <a:spcBef>
                <a:spcPts val="0"/>
              </a:spcBef>
            </a:pPr>
            <a:r>
              <a:rPr lang="en-US" sz="2400" dirty="0"/>
              <a:t>Heavy alcohol consumption </a:t>
            </a:r>
          </a:p>
          <a:p>
            <a:pPr marL="106677">
              <a:lnSpc>
                <a:spcPct val="100000"/>
              </a:lnSpc>
              <a:spcBef>
                <a:spcPts val="0"/>
              </a:spcBef>
            </a:pPr>
            <a:r>
              <a:rPr lang="en-US" sz="2400" dirty="0"/>
              <a:t>Hemolysis </a:t>
            </a:r>
          </a:p>
          <a:p>
            <a:pPr>
              <a:lnSpc>
                <a:spcPct val="100000"/>
              </a:lnSpc>
              <a:spcBef>
                <a:spcPts val="0"/>
              </a:spcBef>
            </a:pPr>
            <a:r>
              <a:rPr lang="en-US" sz="2400" dirty="0"/>
              <a:t>Myelodysplasia</a:t>
            </a:r>
          </a:p>
          <a:p>
            <a:pPr>
              <a:lnSpc>
                <a:spcPct val="100000"/>
              </a:lnSpc>
              <a:spcBef>
                <a:spcPts val="0"/>
              </a:spcBef>
            </a:pPr>
            <a:r>
              <a:rPr lang="en-US" sz="2400" dirty="0"/>
              <a:t>Drugs </a:t>
            </a:r>
          </a:p>
          <a:p>
            <a:pPr>
              <a:lnSpc>
                <a:spcPct val="100000"/>
              </a:lnSpc>
              <a:spcBef>
                <a:spcPts val="0"/>
              </a:spcBef>
            </a:pPr>
            <a:r>
              <a:rPr lang="en-US" sz="2400" dirty="0"/>
              <a:t>Lab artifact</a:t>
            </a:r>
          </a:p>
          <a:p>
            <a:pPr marL="0" indent="0">
              <a:buNone/>
            </a:pPr>
            <a:endParaRPr lang="en-US" dirty="0"/>
          </a:p>
          <a:p>
            <a:endParaRPr lang="en-US" dirty="0"/>
          </a:p>
        </p:txBody>
      </p:sp>
      <p:sp>
        <p:nvSpPr>
          <p:cNvPr id="7" name="TextBox 6">
            <a:extLst>
              <a:ext uri="{FF2B5EF4-FFF2-40B4-BE49-F238E27FC236}">
                <a16:creationId xmlns:a16="http://schemas.microsoft.com/office/drawing/2014/main" id="{704B9660-D360-82E6-55EC-584B0E4E3827}"/>
              </a:ext>
            </a:extLst>
          </p:cNvPr>
          <p:cNvSpPr txBox="1"/>
          <p:nvPr/>
        </p:nvSpPr>
        <p:spPr>
          <a:xfrm>
            <a:off x="7779027" y="1716903"/>
            <a:ext cx="3882885" cy="2718758"/>
          </a:xfrm>
          <a:prstGeom prst="rect">
            <a:avLst/>
          </a:prstGeom>
          <a:noFill/>
        </p:spPr>
        <p:txBody>
          <a:bodyPr wrap="square">
            <a:spAutoFit/>
          </a:bodyPr>
          <a:lstStyle/>
          <a:p>
            <a:r>
              <a:rPr lang="en-US" sz="2667" dirty="0"/>
              <a:t>Decreased: </a:t>
            </a:r>
          </a:p>
          <a:p>
            <a:pPr marL="380990" indent="-380990">
              <a:buFont typeface="Arial" panose="020B0604020202020204" pitchFamily="34" charset="0"/>
              <a:buChar char="•"/>
            </a:pPr>
            <a:r>
              <a:rPr lang="en-US" sz="2400" dirty="0"/>
              <a:t>Iron deficiency anemia </a:t>
            </a:r>
          </a:p>
          <a:p>
            <a:pPr marL="380990" indent="-380990">
              <a:buFont typeface="Arial" panose="020B0604020202020204" pitchFamily="34" charset="0"/>
              <a:buChar char="•"/>
            </a:pPr>
            <a:r>
              <a:rPr lang="en-US" sz="2400" dirty="0"/>
              <a:t>Beta thalassemia trait </a:t>
            </a:r>
          </a:p>
          <a:p>
            <a:pPr marL="380990" indent="-380990">
              <a:buFont typeface="Arial" panose="020B0604020202020204" pitchFamily="34" charset="0"/>
              <a:buChar char="•"/>
            </a:pPr>
            <a:r>
              <a:rPr lang="en-US" sz="2400" dirty="0"/>
              <a:t>Lead poisoning </a:t>
            </a:r>
          </a:p>
          <a:p>
            <a:pPr marL="380990" indent="-380990">
              <a:buFont typeface="Arial" panose="020B0604020202020204" pitchFamily="34" charset="0"/>
              <a:buChar char="•"/>
            </a:pPr>
            <a:r>
              <a:rPr lang="en-US" sz="2400" dirty="0"/>
              <a:t>Anemia of chronic disease </a:t>
            </a:r>
          </a:p>
          <a:p>
            <a:pPr marL="380990" indent="-380990">
              <a:buFont typeface="Arial" panose="020B0604020202020204" pitchFamily="34" charset="0"/>
              <a:buChar char="•"/>
            </a:pPr>
            <a:r>
              <a:rPr lang="en-US" sz="2400" dirty="0"/>
              <a:t>Congenital sideroblastic anemia</a:t>
            </a:r>
          </a:p>
        </p:txBody>
      </p:sp>
    </p:spTree>
    <p:extLst>
      <p:ext uri="{BB962C8B-B14F-4D97-AF65-F5344CB8AC3E}">
        <p14:creationId xmlns:p14="http://schemas.microsoft.com/office/powerpoint/2010/main" val="1226432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533543"/>
            <a:ext cx="9826487" cy="857251"/>
          </a:xfrm>
        </p:spPr>
        <p:txBody>
          <a:bodyPr>
            <a:normAutofit/>
          </a:bodyPr>
          <a:lstStyle/>
          <a:p>
            <a:r>
              <a:rPr lang="en-US" b="1" dirty="0"/>
              <a:t>RDW (Red Blood Cell Distribution Width)</a:t>
            </a:r>
          </a:p>
        </p:txBody>
      </p:sp>
      <p:sp>
        <p:nvSpPr>
          <p:cNvPr id="3" name="Content Placeholder 2"/>
          <p:cNvSpPr>
            <a:spLocks noGrp="1"/>
          </p:cNvSpPr>
          <p:nvPr>
            <p:ph idx="1"/>
          </p:nvPr>
        </p:nvSpPr>
        <p:spPr>
          <a:xfrm>
            <a:off x="838201" y="1973119"/>
            <a:ext cx="4897340" cy="4351339"/>
          </a:xfrm>
        </p:spPr>
        <p:txBody>
          <a:bodyPr>
            <a:normAutofit/>
          </a:bodyPr>
          <a:lstStyle/>
          <a:p>
            <a:pPr marL="0" indent="0">
              <a:buNone/>
            </a:pPr>
            <a:r>
              <a:rPr lang="en-US" dirty="0"/>
              <a:t>Increased:</a:t>
            </a:r>
          </a:p>
          <a:p>
            <a:pPr>
              <a:spcBef>
                <a:spcPts val="200"/>
              </a:spcBef>
            </a:pPr>
            <a:r>
              <a:rPr lang="en-US" sz="2400" dirty="0"/>
              <a:t>Iron deficiency anemia</a:t>
            </a:r>
          </a:p>
          <a:p>
            <a:pPr>
              <a:spcBef>
                <a:spcPts val="200"/>
              </a:spcBef>
            </a:pPr>
            <a:r>
              <a:rPr lang="en-US" sz="2400" dirty="0"/>
              <a:t>B12 and folate deficiency</a:t>
            </a:r>
          </a:p>
          <a:p>
            <a:pPr>
              <a:spcBef>
                <a:spcPts val="200"/>
              </a:spcBef>
            </a:pPr>
            <a:r>
              <a:rPr lang="en-US" sz="2400" dirty="0"/>
              <a:t>Sickle cell anemia</a:t>
            </a:r>
          </a:p>
          <a:p>
            <a:pPr>
              <a:spcBef>
                <a:spcPts val="200"/>
              </a:spcBef>
            </a:pPr>
            <a:r>
              <a:rPr lang="en-US" sz="2400" dirty="0"/>
              <a:t>Myelofibrosis </a:t>
            </a:r>
          </a:p>
          <a:p>
            <a:pPr>
              <a:spcBef>
                <a:spcPts val="200"/>
              </a:spcBef>
            </a:pPr>
            <a:r>
              <a:rPr lang="en-US" sz="2400" dirty="0"/>
              <a:t>Hemolytic anemias </a:t>
            </a:r>
          </a:p>
          <a:p>
            <a:pPr marL="0" indent="0">
              <a:buNone/>
            </a:pPr>
            <a:endParaRPr lang="en-US" dirty="0"/>
          </a:p>
          <a:p>
            <a:endParaRPr lang="en-US" dirty="0"/>
          </a:p>
        </p:txBody>
      </p:sp>
      <p:sp>
        <p:nvSpPr>
          <p:cNvPr id="5" name="TextBox 4">
            <a:extLst>
              <a:ext uri="{FF2B5EF4-FFF2-40B4-BE49-F238E27FC236}">
                <a16:creationId xmlns:a16="http://schemas.microsoft.com/office/drawing/2014/main" id="{4D7ADD7F-DB41-2A8E-7C71-C2956ED652FD}"/>
              </a:ext>
            </a:extLst>
          </p:cNvPr>
          <p:cNvSpPr txBox="1"/>
          <p:nvPr/>
        </p:nvSpPr>
        <p:spPr>
          <a:xfrm>
            <a:off x="7044854" y="1973119"/>
            <a:ext cx="4409661" cy="1938992"/>
          </a:xfrm>
          <a:prstGeom prst="rect">
            <a:avLst/>
          </a:prstGeom>
          <a:noFill/>
        </p:spPr>
        <p:txBody>
          <a:bodyPr wrap="square">
            <a:spAutoFit/>
          </a:bodyPr>
          <a:lstStyle/>
          <a:p>
            <a:r>
              <a:rPr lang="en-US" sz="2400" dirty="0"/>
              <a:t>Normal:</a:t>
            </a:r>
          </a:p>
          <a:p>
            <a:pPr marL="380990" indent="-380990">
              <a:buFont typeface="Arial" panose="020B0604020202020204" pitchFamily="34" charset="0"/>
              <a:buChar char="•"/>
            </a:pPr>
            <a:r>
              <a:rPr lang="en-US" sz="2400" dirty="0"/>
              <a:t>Anemia of chronic disease</a:t>
            </a:r>
          </a:p>
          <a:p>
            <a:pPr marL="380990" indent="-380990">
              <a:buFont typeface="Arial" panose="020B0604020202020204" pitchFamily="34" charset="0"/>
              <a:buChar char="•"/>
            </a:pPr>
            <a:r>
              <a:rPr lang="en-US" sz="2400" dirty="0"/>
              <a:t>Hereditary spherocytosis</a:t>
            </a:r>
          </a:p>
          <a:p>
            <a:pPr marL="380990" indent="-380990">
              <a:buFont typeface="Arial" panose="020B0604020202020204" pitchFamily="34" charset="0"/>
              <a:buChar char="•"/>
            </a:pPr>
            <a:r>
              <a:rPr lang="en-US" sz="2400" dirty="0"/>
              <a:t>Acute blood loss </a:t>
            </a:r>
          </a:p>
          <a:p>
            <a:pPr marL="380990" indent="-380990">
              <a:buFont typeface="Arial" panose="020B0604020202020204" pitchFamily="34" charset="0"/>
              <a:buChar char="•"/>
            </a:pPr>
            <a:r>
              <a:rPr lang="en-US" sz="2400" dirty="0"/>
              <a:t>Aplastic anemia</a:t>
            </a:r>
          </a:p>
        </p:txBody>
      </p:sp>
    </p:spTree>
    <p:extLst>
      <p:ext uri="{BB962C8B-B14F-4D97-AF65-F5344CB8AC3E}">
        <p14:creationId xmlns:p14="http://schemas.microsoft.com/office/powerpoint/2010/main" val="65434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Iron</a:t>
            </a:r>
          </a:p>
        </p:txBody>
      </p:sp>
      <p:sp>
        <p:nvSpPr>
          <p:cNvPr id="3" name="Content Placeholder 2"/>
          <p:cNvSpPr>
            <a:spLocks noGrp="1"/>
          </p:cNvSpPr>
          <p:nvPr>
            <p:ph idx="1"/>
          </p:nvPr>
        </p:nvSpPr>
        <p:spPr>
          <a:xfrm>
            <a:off x="838200" y="1881286"/>
            <a:ext cx="5257800" cy="2274596"/>
          </a:xfrm>
        </p:spPr>
        <p:txBody>
          <a:bodyPr>
            <a:normAutofit/>
          </a:bodyPr>
          <a:lstStyle/>
          <a:p>
            <a:pPr marL="0" indent="0">
              <a:buNone/>
            </a:pPr>
            <a:r>
              <a:rPr lang="en-US" dirty="0"/>
              <a:t>Increased:</a:t>
            </a:r>
          </a:p>
          <a:p>
            <a:pPr>
              <a:lnSpc>
                <a:spcPct val="100000"/>
              </a:lnSpc>
              <a:spcBef>
                <a:spcPts val="200"/>
              </a:spcBef>
            </a:pPr>
            <a:r>
              <a:rPr lang="en-US" sz="2400" dirty="0"/>
              <a:t>Dietary intake</a:t>
            </a:r>
          </a:p>
          <a:p>
            <a:pPr>
              <a:lnSpc>
                <a:spcPct val="100000"/>
              </a:lnSpc>
              <a:spcBef>
                <a:spcPts val="200"/>
              </a:spcBef>
            </a:pPr>
            <a:r>
              <a:rPr lang="en-US" sz="2400" dirty="0"/>
              <a:t>Iron poisoning</a:t>
            </a:r>
          </a:p>
          <a:p>
            <a:pPr>
              <a:lnSpc>
                <a:spcPct val="100000"/>
              </a:lnSpc>
              <a:spcBef>
                <a:spcPts val="200"/>
              </a:spcBef>
            </a:pPr>
            <a:r>
              <a:rPr lang="en-US" sz="2400" dirty="0"/>
              <a:t>Hemochromatosis </a:t>
            </a:r>
          </a:p>
          <a:p>
            <a:pPr>
              <a:lnSpc>
                <a:spcPct val="100000"/>
              </a:lnSpc>
              <a:spcBef>
                <a:spcPts val="200"/>
              </a:spcBef>
            </a:pPr>
            <a:r>
              <a:rPr lang="en-US" sz="2400" dirty="0"/>
              <a:t>Excess release of iron from cells</a:t>
            </a:r>
          </a:p>
          <a:p>
            <a:pPr marL="0" indent="0">
              <a:lnSpc>
                <a:spcPct val="100000"/>
              </a:lnSpc>
              <a:spcBef>
                <a:spcPts val="200"/>
              </a:spcBef>
              <a:buNone/>
            </a:pPr>
            <a:endParaRPr lang="en-US" sz="2400" dirty="0"/>
          </a:p>
          <a:p>
            <a:pPr marL="0" indent="0">
              <a:buNone/>
            </a:pPr>
            <a:endParaRPr lang="en-US" dirty="0"/>
          </a:p>
        </p:txBody>
      </p:sp>
      <p:sp>
        <p:nvSpPr>
          <p:cNvPr id="5" name="TextBox 4">
            <a:extLst>
              <a:ext uri="{FF2B5EF4-FFF2-40B4-BE49-F238E27FC236}">
                <a16:creationId xmlns:a16="http://schemas.microsoft.com/office/drawing/2014/main" id="{4C538FB3-6701-A88C-4841-886C761EA20F}"/>
              </a:ext>
            </a:extLst>
          </p:cNvPr>
          <p:cNvSpPr txBox="1"/>
          <p:nvPr/>
        </p:nvSpPr>
        <p:spPr>
          <a:xfrm>
            <a:off x="6782463" y="1881286"/>
            <a:ext cx="9451451" cy="1980094"/>
          </a:xfrm>
          <a:prstGeom prst="rect">
            <a:avLst/>
          </a:prstGeom>
          <a:noFill/>
        </p:spPr>
        <p:txBody>
          <a:bodyPr wrap="square">
            <a:spAutoFit/>
          </a:bodyPr>
          <a:lstStyle/>
          <a:p>
            <a:r>
              <a:rPr lang="en-US" sz="2667" dirty="0"/>
              <a:t>Decreased:</a:t>
            </a:r>
          </a:p>
          <a:p>
            <a:pPr marL="380990" indent="-380990">
              <a:buFont typeface="Arial" panose="020B0604020202020204" pitchFamily="34" charset="0"/>
              <a:buChar char="•"/>
            </a:pPr>
            <a:r>
              <a:rPr lang="en-US" sz="2400" dirty="0"/>
              <a:t>Poor dietary intake</a:t>
            </a:r>
          </a:p>
          <a:p>
            <a:pPr marL="380990" indent="-380990">
              <a:buFont typeface="Arial" panose="020B0604020202020204" pitchFamily="34" charset="0"/>
              <a:buChar char="•"/>
            </a:pPr>
            <a:r>
              <a:rPr lang="en-US" sz="2400" dirty="0"/>
              <a:t>Malabsorption </a:t>
            </a:r>
          </a:p>
          <a:p>
            <a:pPr marL="380990" indent="-380990">
              <a:buFont typeface="Arial" panose="020B0604020202020204" pitchFamily="34" charset="0"/>
              <a:buChar char="•"/>
            </a:pPr>
            <a:r>
              <a:rPr lang="en-US" sz="2400" dirty="0"/>
              <a:t>Hemorrhage</a:t>
            </a:r>
          </a:p>
          <a:p>
            <a:pPr marL="380990" indent="-380990">
              <a:buFont typeface="Arial" panose="020B0604020202020204" pitchFamily="34" charset="0"/>
              <a:buChar char="•"/>
            </a:pPr>
            <a:r>
              <a:rPr lang="en-US" sz="2400" dirty="0"/>
              <a:t>Late pregnancy</a:t>
            </a:r>
          </a:p>
        </p:txBody>
      </p:sp>
    </p:spTree>
    <p:extLst>
      <p:ext uri="{BB962C8B-B14F-4D97-AF65-F5344CB8AC3E}">
        <p14:creationId xmlns:p14="http://schemas.microsoft.com/office/powerpoint/2010/main" val="89069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Ferritin</a:t>
            </a:r>
          </a:p>
        </p:txBody>
      </p:sp>
      <p:sp>
        <p:nvSpPr>
          <p:cNvPr id="3" name="Content Placeholder 2"/>
          <p:cNvSpPr>
            <a:spLocks noGrp="1"/>
          </p:cNvSpPr>
          <p:nvPr>
            <p:ph idx="1"/>
          </p:nvPr>
        </p:nvSpPr>
        <p:spPr>
          <a:xfrm>
            <a:off x="838200" y="1477756"/>
            <a:ext cx="4526280" cy="4351339"/>
          </a:xfrm>
        </p:spPr>
        <p:txBody>
          <a:bodyPr>
            <a:normAutofit/>
          </a:bodyPr>
          <a:lstStyle/>
          <a:p>
            <a:pPr marL="0" indent="0">
              <a:lnSpc>
                <a:spcPct val="110000"/>
              </a:lnSpc>
              <a:spcBef>
                <a:spcPts val="0"/>
              </a:spcBef>
              <a:buNone/>
            </a:pPr>
            <a:r>
              <a:rPr lang="en-US" sz="2667" dirty="0"/>
              <a:t>Increased:</a:t>
            </a:r>
          </a:p>
          <a:p>
            <a:pPr>
              <a:lnSpc>
                <a:spcPct val="110000"/>
              </a:lnSpc>
              <a:spcBef>
                <a:spcPts val="0"/>
              </a:spcBef>
            </a:pPr>
            <a:r>
              <a:rPr lang="en-US" sz="2400" dirty="0"/>
              <a:t>Hemochromatosis </a:t>
            </a:r>
          </a:p>
          <a:p>
            <a:pPr>
              <a:lnSpc>
                <a:spcPct val="110000"/>
              </a:lnSpc>
              <a:spcBef>
                <a:spcPts val="0"/>
              </a:spcBef>
            </a:pPr>
            <a:r>
              <a:rPr lang="en-US" sz="2400" dirty="0"/>
              <a:t>Hemolysis </a:t>
            </a:r>
          </a:p>
          <a:p>
            <a:pPr>
              <a:lnSpc>
                <a:spcPct val="110000"/>
              </a:lnSpc>
              <a:spcBef>
                <a:spcPts val="0"/>
              </a:spcBef>
            </a:pPr>
            <a:r>
              <a:rPr lang="en-US" sz="2400" dirty="0"/>
              <a:t>Megaloblastic anemia </a:t>
            </a:r>
          </a:p>
          <a:p>
            <a:pPr>
              <a:lnSpc>
                <a:spcPct val="110000"/>
              </a:lnSpc>
              <a:spcBef>
                <a:spcPts val="0"/>
              </a:spcBef>
            </a:pPr>
            <a:r>
              <a:rPr lang="en-US" sz="2400" dirty="0"/>
              <a:t>Hyperthyroidism </a:t>
            </a:r>
          </a:p>
          <a:p>
            <a:pPr>
              <a:lnSpc>
                <a:spcPct val="110000"/>
              </a:lnSpc>
              <a:spcBef>
                <a:spcPts val="0"/>
              </a:spcBef>
            </a:pPr>
            <a:r>
              <a:rPr lang="en-US" sz="2400" dirty="0"/>
              <a:t>Inflammation </a:t>
            </a:r>
          </a:p>
          <a:p>
            <a:pPr lvl="1">
              <a:lnSpc>
                <a:spcPct val="110000"/>
              </a:lnSpc>
              <a:spcBef>
                <a:spcPts val="0"/>
              </a:spcBef>
            </a:pPr>
            <a:r>
              <a:rPr lang="en-US" sz="2133" dirty="0"/>
              <a:t>Chronic infection</a:t>
            </a:r>
          </a:p>
          <a:p>
            <a:pPr lvl="1">
              <a:lnSpc>
                <a:spcPct val="110000"/>
              </a:lnSpc>
              <a:spcBef>
                <a:spcPts val="0"/>
              </a:spcBef>
            </a:pPr>
            <a:r>
              <a:rPr lang="en-US" sz="2133" dirty="0"/>
              <a:t>Certain cancers</a:t>
            </a:r>
          </a:p>
          <a:p>
            <a:pPr lvl="1">
              <a:lnSpc>
                <a:spcPct val="110000"/>
              </a:lnSpc>
              <a:spcBef>
                <a:spcPts val="0"/>
              </a:spcBef>
            </a:pPr>
            <a:r>
              <a:rPr lang="en-US" sz="2133" dirty="0"/>
              <a:t>Autoimmune diseases</a:t>
            </a:r>
          </a:p>
          <a:p>
            <a:pPr lvl="1">
              <a:lnSpc>
                <a:spcPct val="110000"/>
              </a:lnSpc>
              <a:spcBef>
                <a:spcPts val="0"/>
              </a:spcBef>
            </a:pPr>
            <a:r>
              <a:rPr lang="en-US" sz="2133" dirty="0"/>
              <a:t>Kidney and liver disease</a:t>
            </a:r>
            <a:endParaRPr lang="en-US" dirty="0"/>
          </a:p>
        </p:txBody>
      </p:sp>
      <p:sp>
        <p:nvSpPr>
          <p:cNvPr id="5" name="TextBox 4">
            <a:extLst>
              <a:ext uri="{FF2B5EF4-FFF2-40B4-BE49-F238E27FC236}">
                <a16:creationId xmlns:a16="http://schemas.microsoft.com/office/drawing/2014/main" id="{4F683C16-3FC0-C023-968B-13A2A085750F}"/>
              </a:ext>
            </a:extLst>
          </p:cNvPr>
          <p:cNvSpPr txBox="1"/>
          <p:nvPr/>
        </p:nvSpPr>
        <p:spPr>
          <a:xfrm>
            <a:off x="6628075" y="1477756"/>
            <a:ext cx="9451451" cy="1610762"/>
          </a:xfrm>
          <a:prstGeom prst="rect">
            <a:avLst/>
          </a:prstGeom>
          <a:noFill/>
        </p:spPr>
        <p:txBody>
          <a:bodyPr wrap="square">
            <a:spAutoFit/>
          </a:bodyPr>
          <a:lstStyle/>
          <a:p>
            <a:r>
              <a:rPr lang="en-US" sz="2667" dirty="0"/>
              <a:t>Decreased:</a:t>
            </a:r>
          </a:p>
          <a:p>
            <a:pPr marL="380990" indent="-380990">
              <a:buFont typeface="Arial" panose="020B0604020202020204" pitchFamily="34" charset="0"/>
              <a:buChar char="•"/>
            </a:pPr>
            <a:r>
              <a:rPr lang="en-US" sz="2400" dirty="0"/>
              <a:t>Iron deficiency anemia</a:t>
            </a:r>
          </a:p>
          <a:p>
            <a:pPr marL="380990" indent="-380990">
              <a:buFont typeface="Arial" panose="020B0604020202020204" pitchFamily="34" charset="0"/>
              <a:buChar char="•"/>
            </a:pPr>
            <a:r>
              <a:rPr lang="en-US" sz="2400" dirty="0"/>
              <a:t>Dialysis</a:t>
            </a:r>
          </a:p>
          <a:p>
            <a:pPr marL="380990" indent="-380990">
              <a:buFont typeface="Arial" panose="020B0604020202020204" pitchFamily="34" charset="0"/>
              <a:buChar char="•"/>
            </a:pPr>
            <a:r>
              <a:rPr lang="en-US" sz="2400" dirty="0"/>
              <a:t>Decreased serum protein</a:t>
            </a:r>
          </a:p>
        </p:txBody>
      </p:sp>
    </p:spTree>
    <p:extLst>
      <p:ext uri="{BB962C8B-B14F-4D97-AF65-F5344CB8AC3E}">
        <p14:creationId xmlns:p14="http://schemas.microsoft.com/office/powerpoint/2010/main" val="4221489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TIBC (Total Iron Binding Capacity)</a:t>
            </a:r>
          </a:p>
        </p:txBody>
      </p:sp>
      <p:sp>
        <p:nvSpPr>
          <p:cNvPr id="3" name="Content Placeholder 2"/>
          <p:cNvSpPr>
            <a:spLocks noGrp="1"/>
          </p:cNvSpPr>
          <p:nvPr>
            <p:ph idx="1"/>
          </p:nvPr>
        </p:nvSpPr>
        <p:spPr>
          <a:xfrm>
            <a:off x="838200" y="1497633"/>
            <a:ext cx="9933168" cy="4351339"/>
          </a:xfrm>
        </p:spPr>
        <p:txBody>
          <a:bodyPr>
            <a:normAutofit fontScale="77500" lnSpcReduction="20000"/>
          </a:bodyPr>
          <a:lstStyle/>
          <a:p>
            <a:pPr marL="0" indent="0">
              <a:lnSpc>
                <a:spcPct val="120000"/>
              </a:lnSpc>
              <a:buNone/>
            </a:pPr>
            <a:r>
              <a:rPr lang="en-US" sz="2933" dirty="0"/>
              <a:t>Increased:</a:t>
            </a:r>
          </a:p>
          <a:p>
            <a:pPr>
              <a:lnSpc>
                <a:spcPct val="120000"/>
              </a:lnSpc>
              <a:spcBef>
                <a:spcPts val="0"/>
              </a:spcBef>
            </a:pPr>
            <a:r>
              <a:rPr lang="en-US" sz="2600" dirty="0"/>
              <a:t>IDA (increases transferrin synthesis in order to help the body increase iron in the blood for delivery to the tissues</a:t>
            </a:r>
          </a:p>
          <a:p>
            <a:pPr>
              <a:lnSpc>
                <a:spcPct val="120000"/>
              </a:lnSpc>
              <a:spcBef>
                <a:spcPts val="0"/>
              </a:spcBef>
            </a:pPr>
            <a:r>
              <a:rPr lang="en-US" sz="2600" dirty="0"/>
              <a:t>Estrogen excess: pregnancy, birth control pills leads to increase transferrin synthesis independent of body iron level</a:t>
            </a:r>
          </a:p>
          <a:p>
            <a:pPr marL="0" indent="0">
              <a:lnSpc>
                <a:spcPct val="120000"/>
              </a:lnSpc>
              <a:buNone/>
            </a:pPr>
            <a:r>
              <a:rPr lang="en-US" sz="2933" dirty="0"/>
              <a:t>Decreased:</a:t>
            </a:r>
          </a:p>
          <a:p>
            <a:pPr>
              <a:lnSpc>
                <a:spcPct val="120000"/>
              </a:lnSpc>
              <a:spcBef>
                <a:spcPts val="200"/>
              </a:spcBef>
            </a:pPr>
            <a:r>
              <a:rPr lang="en-US" sz="2600" dirty="0"/>
              <a:t>Increased serum iron (hemolytic anemia, increased dietary iron intake, hemochromatosis, </a:t>
            </a:r>
            <a:br>
              <a:rPr lang="en-US" sz="2600" dirty="0"/>
            </a:br>
            <a:r>
              <a:rPr lang="en-US" sz="2600" dirty="0"/>
              <a:t>pernicious anemia</a:t>
            </a:r>
          </a:p>
          <a:p>
            <a:pPr>
              <a:lnSpc>
                <a:spcPct val="120000"/>
              </a:lnSpc>
              <a:spcBef>
                <a:spcPts val="200"/>
              </a:spcBef>
            </a:pPr>
            <a:r>
              <a:rPr lang="en-US" sz="2600" dirty="0"/>
              <a:t>Cirrhosis, malnutrition/hyperproteinemia</a:t>
            </a:r>
          </a:p>
          <a:p>
            <a:pPr>
              <a:lnSpc>
                <a:spcPct val="120000"/>
              </a:lnSpc>
              <a:spcBef>
                <a:spcPts val="200"/>
              </a:spcBef>
            </a:pPr>
            <a:r>
              <a:rPr lang="en-US" sz="2600" dirty="0"/>
              <a:t>Chronic inflammation (anemia of chronic disease, chronic infection, autoimmune disease, cancer, kidney disease. Poor utilization of available iron which remains stored and decreased production of transferrin</a:t>
            </a:r>
          </a:p>
          <a:p>
            <a:endParaRPr lang="en-US" dirty="0"/>
          </a:p>
        </p:txBody>
      </p:sp>
    </p:spTree>
    <p:extLst>
      <p:ext uri="{BB962C8B-B14F-4D97-AF65-F5344CB8AC3E}">
        <p14:creationId xmlns:p14="http://schemas.microsoft.com/office/powerpoint/2010/main" val="2171286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Reticulocyte Count</a:t>
            </a:r>
          </a:p>
        </p:txBody>
      </p:sp>
      <p:sp>
        <p:nvSpPr>
          <p:cNvPr id="3" name="Content Placeholder 2"/>
          <p:cNvSpPr>
            <a:spLocks noGrp="1"/>
          </p:cNvSpPr>
          <p:nvPr>
            <p:ph idx="1"/>
          </p:nvPr>
        </p:nvSpPr>
        <p:spPr>
          <a:xfrm>
            <a:off x="838200" y="1447939"/>
            <a:ext cx="5925709" cy="4351339"/>
          </a:xfrm>
        </p:spPr>
        <p:txBody>
          <a:bodyPr>
            <a:normAutofit/>
          </a:bodyPr>
          <a:lstStyle/>
          <a:p>
            <a:pPr marL="0" indent="0">
              <a:buNone/>
            </a:pPr>
            <a:r>
              <a:rPr lang="en-US" sz="2667" dirty="0"/>
              <a:t>Increased: </a:t>
            </a:r>
          </a:p>
          <a:p>
            <a:pPr>
              <a:lnSpc>
                <a:spcPct val="100000"/>
              </a:lnSpc>
              <a:spcBef>
                <a:spcPts val="200"/>
              </a:spcBef>
            </a:pPr>
            <a:r>
              <a:rPr lang="en-US" sz="2400" dirty="0"/>
              <a:t>Hemorrhage</a:t>
            </a:r>
          </a:p>
          <a:p>
            <a:pPr>
              <a:lnSpc>
                <a:spcPct val="100000"/>
              </a:lnSpc>
              <a:spcBef>
                <a:spcPts val="200"/>
              </a:spcBef>
            </a:pPr>
            <a:r>
              <a:rPr lang="en-US" sz="2400" dirty="0"/>
              <a:t>Response to hemolysis</a:t>
            </a:r>
          </a:p>
          <a:p>
            <a:pPr>
              <a:lnSpc>
                <a:spcPct val="100000"/>
              </a:lnSpc>
              <a:spcBef>
                <a:spcPts val="200"/>
              </a:spcBef>
            </a:pPr>
            <a:r>
              <a:rPr lang="en-US" sz="2400" dirty="0"/>
              <a:t>Anoxia </a:t>
            </a:r>
          </a:p>
          <a:p>
            <a:pPr>
              <a:lnSpc>
                <a:spcPct val="100000"/>
              </a:lnSpc>
              <a:spcBef>
                <a:spcPts val="200"/>
              </a:spcBef>
            </a:pPr>
            <a:r>
              <a:rPr lang="en-US" sz="2400" dirty="0"/>
              <a:t>Reponses to treatment of anemias </a:t>
            </a:r>
          </a:p>
          <a:p>
            <a:pPr>
              <a:lnSpc>
                <a:spcPct val="100000"/>
              </a:lnSpc>
              <a:spcBef>
                <a:spcPts val="200"/>
              </a:spcBef>
            </a:pPr>
            <a:r>
              <a:rPr lang="en-US" sz="2400" dirty="0"/>
              <a:t>Erythropoietin secreting tumors </a:t>
            </a:r>
          </a:p>
        </p:txBody>
      </p:sp>
      <p:sp>
        <p:nvSpPr>
          <p:cNvPr id="5" name="TextBox 4">
            <a:extLst>
              <a:ext uri="{FF2B5EF4-FFF2-40B4-BE49-F238E27FC236}">
                <a16:creationId xmlns:a16="http://schemas.microsoft.com/office/drawing/2014/main" id="{D93A2116-4D8D-3B12-A836-2D5903D0DFD6}"/>
              </a:ext>
            </a:extLst>
          </p:cNvPr>
          <p:cNvSpPr txBox="1"/>
          <p:nvPr/>
        </p:nvSpPr>
        <p:spPr>
          <a:xfrm>
            <a:off x="6859325" y="1447939"/>
            <a:ext cx="5025224" cy="1610762"/>
          </a:xfrm>
          <a:prstGeom prst="rect">
            <a:avLst/>
          </a:prstGeom>
          <a:noFill/>
        </p:spPr>
        <p:txBody>
          <a:bodyPr wrap="square">
            <a:spAutoFit/>
          </a:bodyPr>
          <a:lstStyle/>
          <a:p>
            <a:r>
              <a:rPr lang="en-US" sz="2667" dirty="0"/>
              <a:t>Decreased:</a:t>
            </a:r>
          </a:p>
          <a:p>
            <a:pPr marL="380990" indent="-380990">
              <a:buFont typeface="Arial" panose="020B0604020202020204" pitchFamily="34" charset="0"/>
              <a:buChar char="•"/>
            </a:pPr>
            <a:r>
              <a:rPr lang="en-US" sz="2400" dirty="0"/>
              <a:t>Deficiency of b12, folic acid, or iron</a:t>
            </a:r>
          </a:p>
          <a:p>
            <a:pPr marL="380990" indent="-380990">
              <a:buFont typeface="Arial" panose="020B0604020202020204" pitchFamily="34" charset="0"/>
              <a:buChar char="•"/>
            </a:pPr>
            <a:r>
              <a:rPr lang="en-US" sz="2400" dirty="0"/>
              <a:t>Anemia of chronic disease</a:t>
            </a:r>
          </a:p>
          <a:p>
            <a:pPr marL="380990" indent="-380990">
              <a:buFont typeface="Arial" panose="020B0604020202020204" pitchFamily="34" charset="0"/>
              <a:buChar char="•"/>
            </a:pPr>
            <a:r>
              <a:rPr lang="en-US" sz="2400" dirty="0"/>
              <a:t>Bone marrow failure</a:t>
            </a:r>
          </a:p>
        </p:txBody>
      </p:sp>
    </p:spTree>
    <p:extLst>
      <p:ext uri="{BB962C8B-B14F-4D97-AF65-F5344CB8AC3E}">
        <p14:creationId xmlns:p14="http://schemas.microsoft.com/office/powerpoint/2010/main" val="1801534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Anemia</a:t>
            </a:r>
          </a:p>
        </p:txBody>
      </p:sp>
      <p:sp>
        <p:nvSpPr>
          <p:cNvPr id="3" name="Content Placeholder 2"/>
          <p:cNvSpPr>
            <a:spLocks noGrp="1"/>
          </p:cNvSpPr>
          <p:nvPr>
            <p:ph idx="1"/>
          </p:nvPr>
        </p:nvSpPr>
        <p:spPr/>
        <p:txBody>
          <a:bodyPr>
            <a:normAutofit/>
          </a:bodyPr>
          <a:lstStyle/>
          <a:p>
            <a:pPr marL="0" indent="0">
              <a:buNone/>
            </a:pPr>
            <a:r>
              <a:rPr lang="en-US" dirty="0"/>
              <a:t>Typically divided into broad categories</a:t>
            </a:r>
          </a:p>
          <a:p>
            <a:pPr marL="842942" lvl="1" indent="-385753">
              <a:buFont typeface="+mj-lt"/>
              <a:buAutoNum type="arabicPeriod"/>
            </a:pPr>
            <a:r>
              <a:rPr lang="en-US" dirty="0"/>
              <a:t>Blood loss</a:t>
            </a:r>
          </a:p>
          <a:p>
            <a:pPr marL="842942" lvl="1" indent="-385753">
              <a:buFont typeface="+mj-lt"/>
              <a:buAutoNum type="arabicPeriod"/>
            </a:pPr>
            <a:r>
              <a:rPr lang="en-US" dirty="0"/>
              <a:t>Increased destruction of RBC’s</a:t>
            </a:r>
          </a:p>
          <a:p>
            <a:pPr marL="842942" lvl="1" indent="-385753">
              <a:buFont typeface="+mj-lt"/>
              <a:buAutoNum type="arabicPeriod"/>
            </a:pPr>
            <a:r>
              <a:rPr lang="en-US" dirty="0"/>
              <a:t>Decreased production of RBC’s</a:t>
            </a:r>
          </a:p>
          <a:p>
            <a:endParaRPr lang="en-US" dirty="0"/>
          </a:p>
          <a:p>
            <a:pPr marL="0" indent="0">
              <a:buNone/>
            </a:pPr>
            <a:r>
              <a:rPr lang="en-US" dirty="0"/>
              <a:t>This is where RBC indices become helpful,</a:t>
            </a:r>
          </a:p>
          <a:p>
            <a:r>
              <a:rPr lang="en-US" dirty="0"/>
              <a:t>Look at the MCV, RDW, MCHC, and reticulocyte count</a:t>
            </a:r>
          </a:p>
        </p:txBody>
      </p:sp>
    </p:spTree>
    <p:extLst>
      <p:ext uri="{BB962C8B-B14F-4D97-AF65-F5344CB8AC3E}">
        <p14:creationId xmlns:p14="http://schemas.microsoft.com/office/powerpoint/2010/main" val="757246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Microcytic Anemias</a:t>
            </a:r>
          </a:p>
        </p:txBody>
      </p:sp>
      <p:sp>
        <p:nvSpPr>
          <p:cNvPr id="3" name="Content Placeholder 2"/>
          <p:cNvSpPr>
            <a:spLocks noGrp="1"/>
          </p:cNvSpPr>
          <p:nvPr>
            <p:ph idx="1"/>
          </p:nvPr>
        </p:nvSpPr>
        <p:spPr/>
        <p:txBody>
          <a:bodyPr>
            <a:normAutofit/>
          </a:bodyPr>
          <a:lstStyle/>
          <a:p>
            <a:r>
              <a:rPr lang="en-US" dirty="0"/>
              <a:t>Sideroblastic anemia</a:t>
            </a:r>
          </a:p>
          <a:p>
            <a:pPr lvl="2"/>
            <a:r>
              <a:rPr lang="en-US" dirty="0"/>
              <a:t>Hereditary and idiopathic forms, as well as associated with drugs or toxins </a:t>
            </a:r>
          </a:p>
          <a:p>
            <a:pPr lvl="2"/>
            <a:r>
              <a:rPr lang="en-US" dirty="0"/>
              <a:t>Lead poisoning</a:t>
            </a:r>
          </a:p>
          <a:p>
            <a:pPr lvl="1">
              <a:buFont typeface="Arial" panose="020B0604020202020204" pitchFamily="34" charset="0"/>
              <a:buChar char="•"/>
            </a:pPr>
            <a:r>
              <a:rPr lang="en-US" dirty="0"/>
              <a:t>Thalassemia's</a:t>
            </a:r>
          </a:p>
          <a:p>
            <a:pPr lvl="2">
              <a:buFont typeface="Arial" panose="020B0604020202020204" pitchFamily="34" charset="0"/>
              <a:buChar char="•"/>
            </a:pPr>
            <a:r>
              <a:rPr lang="en-US" dirty="0"/>
              <a:t>Beta thalassemia more common in Mediterranean, African, southeast Asian populations</a:t>
            </a:r>
          </a:p>
          <a:p>
            <a:pPr lvl="2">
              <a:buFont typeface="Wingdings" panose="05000000000000000000" pitchFamily="2" charset="2"/>
              <a:buChar char="Ø"/>
            </a:pPr>
            <a:r>
              <a:rPr lang="en-US" dirty="0"/>
              <a:t>Beta thalassemia major: results from lack of B-globin chain</a:t>
            </a:r>
          </a:p>
          <a:p>
            <a:pPr lvl="2">
              <a:buFont typeface="Wingdings" panose="05000000000000000000" pitchFamily="2" charset="2"/>
              <a:buChar char="Ø"/>
            </a:pPr>
            <a:r>
              <a:rPr lang="en-US" dirty="0"/>
              <a:t>Beta thalassemia minor: loss of only one of the two alleles coding for the B-globulin gene. </a:t>
            </a:r>
          </a:p>
        </p:txBody>
      </p:sp>
    </p:spTree>
    <p:extLst>
      <p:ext uri="{BB962C8B-B14F-4D97-AF65-F5344CB8AC3E}">
        <p14:creationId xmlns:p14="http://schemas.microsoft.com/office/powerpoint/2010/main" val="2499650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Microcytic Anemias</a:t>
            </a:r>
          </a:p>
        </p:txBody>
      </p:sp>
      <p:sp>
        <p:nvSpPr>
          <p:cNvPr id="3" name="Content Placeholder 2"/>
          <p:cNvSpPr>
            <a:spLocks noGrp="1"/>
          </p:cNvSpPr>
          <p:nvPr>
            <p:ph idx="1"/>
          </p:nvPr>
        </p:nvSpPr>
        <p:spPr/>
        <p:txBody>
          <a:bodyPr/>
          <a:lstStyle/>
          <a:p>
            <a:r>
              <a:rPr lang="en-US" dirty="0"/>
              <a:t>Lead poisoning</a:t>
            </a:r>
          </a:p>
          <a:p>
            <a:pPr lvl="1"/>
            <a:r>
              <a:rPr lang="en-US" dirty="0"/>
              <a:t>Rare but treatable form in adults </a:t>
            </a:r>
          </a:p>
          <a:p>
            <a:pPr lvl="1"/>
            <a:r>
              <a:rPr lang="en-US" dirty="0"/>
              <a:t>Usually due work or environmental exposure</a:t>
            </a:r>
          </a:p>
          <a:p>
            <a:pPr lvl="1"/>
            <a:r>
              <a:rPr lang="en-US" dirty="0"/>
              <a:t>Diagnosis suggested by finding basophilic stippling on the peripheral smear	</a:t>
            </a:r>
          </a:p>
        </p:txBody>
      </p:sp>
    </p:spTree>
    <p:extLst>
      <p:ext uri="{BB962C8B-B14F-4D97-AF65-F5344CB8AC3E}">
        <p14:creationId xmlns:p14="http://schemas.microsoft.com/office/powerpoint/2010/main" val="1719586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Iron Deficiency Anemia</a:t>
            </a:r>
          </a:p>
        </p:txBody>
      </p:sp>
      <p:sp>
        <p:nvSpPr>
          <p:cNvPr id="3" name="Content Placeholder 2"/>
          <p:cNvSpPr>
            <a:spLocks noGrp="1"/>
          </p:cNvSpPr>
          <p:nvPr>
            <p:ph idx="1"/>
          </p:nvPr>
        </p:nvSpPr>
        <p:spPr>
          <a:xfrm>
            <a:off x="0" y="1790038"/>
            <a:ext cx="11831541" cy="3892495"/>
          </a:xfrm>
        </p:spPr>
        <p:txBody>
          <a:bodyPr>
            <a:normAutofit/>
          </a:bodyPr>
          <a:lstStyle/>
          <a:p>
            <a:pPr lvl="1"/>
            <a:r>
              <a:rPr lang="en-US" dirty="0"/>
              <a:t>Can be caused by decreased intake/absorption or loss of iron from blood loss</a:t>
            </a:r>
          </a:p>
          <a:p>
            <a:pPr lvl="1"/>
            <a:r>
              <a:rPr lang="en-US" dirty="0"/>
              <a:t>Diagnosis: serum iron level, TIBC, and ferritin</a:t>
            </a:r>
          </a:p>
          <a:p>
            <a:pPr lvl="3"/>
            <a:r>
              <a:rPr lang="en-US" sz="2133" dirty="0"/>
              <a:t>Serum iron levels reflect the level of iron immediately available for blood production</a:t>
            </a:r>
          </a:p>
          <a:p>
            <a:pPr lvl="3"/>
            <a:r>
              <a:rPr lang="en-US" sz="2133" dirty="0"/>
              <a:t>TIBC is indirect method of determining the transferrin level in the serum. Transferrin is an iron transporting protein  and when elevated can indicate iron deficiency</a:t>
            </a:r>
          </a:p>
          <a:p>
            <a:pPr lvl="3"/>
            <a:r>
              <a:rPr lang="en-US" sz="2133" dirty="0"/>
              <a:t>Serum ferritin when low is always indicative of iron deficiency. However, can be an acute phase reactant and can be falsely elevated in inflammatory states</a:t>
            </a:r>
          </a:p>
          <a:p>
            <a:pPr lvl="3"/>
            <a:r>
              <a:rPr lang="en-US" sz="2133" dirty="0"/>
              <a:t>Of note: patients can first present with microcytic normochromic anemia and typically hypochromia will present as anemia worsens</a:t>
            </a:r>
          </a:p>
          <a:p>
            <a:endParaRPr lang="en-US" dirty="0"/>
          </a:p>
        </p:txBody>
      </p:sp>
    </p:spTree>
    <p:extLst>
      <p:ext uri="{BB962C8B-B14F-4D97-AF65-F5344CB8AC3E}">
        <p14:creationId xmlns:p14="http://schemas.microsoft.com/office/powerpoint/2010/main" val="1582026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White Blood Cell</a:t>
            </a:r>
          </a:p>
        </p:txBody>
      </p:sp>
      <p:sp>
        <p:nvSpPr>
          <p:cNvPr id="3" name="Content Placeholder 2"/>
          <p:cNvSpPr>
            <a:spLocks noGrp="1"/>
          </p:cNvSpPr>
          <p:nvPr>
            <p:ph idx="1"/>
          </p:nvPr>
        </p:nvSpPr>
        <p:spPr>
          <a:xfrm>
            <a:off x="838201" y="1929185"/>
            <a:ext cx="9418983" cy="3966059"/>
          </a:xfrm>
        </p:spPr>
        <p:txBody>
          <a:bodyPr>
            <a:normAutofit/>
          </a:bodyPr>
          <a:lstStyle/>
          <a:p>
            <a:r>
              <a:rPr lang="en-US" dirty="0"/>
              <a:t>The white blood cells are part of the body’s immune system</a:t>
            </a:r>
          </a:p>
          <a:p>
            <a:pPr lvl="1"/>
            <a:r>
              <a:rPr lang="en-US" dirty="0"/>
              <a:t>An elevated WBC is common with infection, inflammation, allergic reaction, and leukemia</a:t>
            </a:r>
          </a:p>
          <a:p>
            <a:pPr lvl="1"/>
            <a:r>
              <a:rPr lang="en-US" dirty="0"/>
              <a:t>WBC may decline in bone marrow failure or side effects of certain drugs, radiation, hypersplenism, cachexia, and congenital hereditary condition</a:t>
            </a:r>
          </a:p>
          <a:p>
            <a:pPr marL="685783" lvl="2" indent="0">
              <a:buNone/>
            </a:pPr>
            <a:r>
              <a:rPr lang="en-US" dirty="0"/>
              <a:t>	 </a:t>
            </a:r>
          </a:p>
        </p:txBody>
      </p:sp>
    </p:spTree>
    <p:extLst>
      <p:ext uri="{BB962C8B-B14F-4D97-AF65-F5344CB8AC3E}">
        <p14:creationId xmlns:p14="http://schemas.microsoft.com/office/powerpoint/2010/main" val="3768292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Iron Deficiency Anemia</a:t>
            </a:r>
          </a:p>
        </p:txBody>
      </p:sp>
      <p:sp>
        <p:nvSpPr>
          <p:cNvPr id="3" name="Content Placeholder 2"/>
          <p:cNvSpPr>
            <a:spLocks noGrp="1"/>
          </p:cNvSpPr>
          <p:nvPr>
            <p:ph idx="1"/>
          </p:nvPr>
        </p:nvSpPr>
        <p:spPr>
          <a:xfrm>
            <a:off x="-116620" y="1848816"/>
            <a:ext cx="11937559" cy="4351339"/>
          </a:xfrm>
        </p:spPr>
        <p:txBody>
          <a:bodyPr/>
          <a:lstStyle/>
          <a:p>
            <a:pPr lvl="2"/>
            <a:r>
              <a:rPr lang="en-US" sz="2400" dirty="0"/>
              <a:t>Treatment: iron replacement, should be given between meals and not with antacids as they decrease absorption. Ascorbic acid may increase absorption of oral iron</a:t>
            </a:r>
          </a:p>
          <a:p>
            <a:pPr lvl="3"/>
            <a:r>
              <a:rPr lang="en-US" sz="2133" dirty="0"/>
              <a:t>Ferrous sulfate 325mg, also slow-release formations such as Slow FE but note that enteric coated formulations are not well absorbed</a:t>
            </a:r>
          </a:p>
          <a:p>
            <a:pPr lvl="3"/>
            <a:r>
              <a:rPr lang="en-US" sz="2133" dirty="0"/>
              <a:t>Parenteral iron: reserved for patient’s who do not respond or oral iron, are intolerant, or in the setting of malabsorption</a:t>
            </a:r>
          </a:p>
          <a:p>
            <a:pPr lvl="2"/>
            <a:r>
              <a:rPr lang="en-US" sz="2400" dirty="0"/>
              <a:t>Can expect increase in retic count within 7-10 days and correction of anemia in </a:t>
            </a:r>
            <a:br>
              <a:rPr lang="en-US" sz="2400" dirty="0"/>
            </a:br>
            <a:r>
              <a:rPr lang="en-US" sz="2400" dirty="0"/>
              <a:t>6-8 weeks</a:t>
            </a:r>
          </a:p>
          <a:p>
            <a:endParaRPr lang="en-US" dirty="0"/>
          </a:p>
        </p:txBody>
      </p:sp>
    </p:spTree>
    <p:extLst>
      <p:ext uri="{BB962C8B-B14F-4D97-AF65-F5344CB8AC3E}">
        <p14:creationId xmlns:p14="http://schemas.microsoft.com/office/powerpoint/2010/main" val="4240587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Iron Deficiency Anemia</a:t>
            </a:r>
          </a:p>
        </p:txBody>
      </p:sp>
      <p:sp>
        <p:nvSpPr>
          <p:cNvPr id="4" name="Rounded Rectangle 3"/>
          <p:cNvSpPr/>
          <p:nvPr/>
        </p:nvSpPr>
        <p:spPr>
          <a:xfrm>
            <a:off x="5196934" y="2114997"/>
            <a:ext cx="1798135" cy="6105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377"/>
            <a:r>
              <a:rPr lang="en-US" sz="3000" dirty="0">
                <a:ln w="0"/>
                <a:solidFill>
                  <a:prstClr val="black"/>
                </a:solidFill>
                <a:effectLst>
                  <a:outerShdw blurRad="38100" dist="19050" dir="2700000" algn="tl" rotWithShape="0">
                    <a:prstClr val="black">
                      <a:alpha val="40000"/>
                    </a:prstClr>
                  </a:outerShdw>
                </a:effectLst>
                <a:latin typeface="Calibri"/>
              </a:rPr>
              <a:t>Iron</a:t>
            </a:r>
          </a:p>
        </p:txBody>
      </p:sp>
      <p:sp>
        <p:nvSpPr>
          <p:cNvPr id="6" name="Rounded Rectangle 5"/>
          <p:cNvSpPr/>
          <p:nvPr/>
        </p:nvSpPr>
        <p:spPr>
          <a:xfrm>
            <a:off x="7158154" y="3612997"/>
            <a:ext cx="1798135" cy="6105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377"/>
            <a:r>
              <a:rPr lang="en-US" sz="3000" dirty="0">
                <a:solidFill>
                  <a:prstClr val="black"/>
                </a:solidFill>
                <a:latin typeface="Calibri"/>
              </a:rPr>
              <a:t>Ferritin</a:t>
            </a:r>
          </a:p>
        </p:txBody>
      </p:sp>
      <p:sp>
        <p:nvSpPr>
          <p:cNvPr id="7" name="Rounded Rectangle 6"/>
          <p:cNvSpPr/>
          <p:nvPr/>
        </p:nvSpPr>
        <p:spPr>
          <a:xfrm>
            <a:off x="3132563" y="3617177"/>
            <a:ext cx="1798135" cy="6105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377"/>
            <a:r>
              <a:rPr lang="en-US" sz="3000" dirty="0">
                <a:solidFill>
                  <a:prstClr val="black"/>
                </a:solidFill>
                <a:latin typeface="Calibri"/>
              </a:rPr>
              <a:t>TIBC</a:t>
            </a:r>
          </a:p>
        </p:txBody>
      </p:sp>
      <p:sp>
        <p:nvSpPr>
          <p:cNvPr id="10" name="Down Arrow 9"/>
          <p:cNvSpPr/>
          <p:nvPr/>
        </p:nvSpPr>
        <p:spPr>
          <a:xfrm>
            <a:off x="5502197" y="2234652"/>
            <a:ext cx="175632" cy="376353"/>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sz="1351">
              <a:solidFill>
                <a:prstClr val="white"/>
              </a:solidFill>
              <a:latin typeface="Calibri"/>
            </a:endParaRPr>
          </a:p>
        </p:txBody>
      </p:sp>
      <p:sp>
        <p:nvSpPr>
          <p:cNvPr id="11" name="Down Arrow 10"/>
          <p:cNvSpPr/>
          <p:nvPr/>
        </p:nvSpPr>
        <p:spPr>
          <a:xfrm>
            <a:off x="7229243" y="3730085"/>
            <a:ext cx="175632" cy="376353"/>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sz="1351">
              <a:solidFill>
                <a:prstClr val="white"/>
              </a:solidFill>
              <a:latin typeface="Calibri"/>
            </a:endParaRPr>
          </a:p>
        </p:txBody>
      </p:sp>
      <p:sp>
        <p:nvSpPr>
          <p:cNvPr id="12" name="Down Arrow 11"/>
          <p:cNvSpPr/>
          <p:nvPr/>
        </p:nvSpPr>
        <p:spPr>
          <a:xfrm flipV="1">
            <a:off x="3384860" y="3730085"/>
            <a:ext cx="175632" cy="376353"/>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sz="1351">
              <a:solidFill>
                <a:prstClr val="white"/>
              </a:solidFill>
              <a:latin typeface="Calibri"/>
            </a:endParaRPr>
          </a:p>
        </p:txBody>
      </p:sp>
      <p:cxnSp>
        <p:nvCxnSpPr>
          <p:cNvPr id="14" name="Straight Arrow Connector 13"/>
          <p:cNvCxnSpPr/>
          <p:nvPr/>
        </p:nvCxnSpPr>
        <p:spPr>
          <a:xfrm>
            <a:off x="6995067" y="2872835"/>
            <a:ext cx="409808" cy="6356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H="1">
            <a:off x="4727189" y="2870743"/>
            <a:ext cx="407019" cy="6356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3796062" y="2879107"/>
            <a:ext cx="1346511" cy="508088"/>
          </a:xfrm>
          <a:prstGeom prst="rect">
            <a:avLst/>
          </a:prstGeom>
          <a:noFill/>
        </p:spPr>
        <p:txBody>
          <a:bodyPr wrap="square" rtlCol="0">
            <a:spAutoFit/>
          </a:bodyPr>
          <a:lstStyle/>
          <a:p>
            <a:pPr defTabSz="914377"/>
            <a:r>
              <a:rPr lang="en-US" sz="1351" dirty="0">
                <a:solidFill>
                  <a:prstClr val="black"/>
                </a:solidFill>
                <a:latin typeface="Calibri"/>
              </a:rPr>
              <a:t>“Extra space to bind”</a:t>
            </a:r>
          </a:p>
        </p:txBody>
      </p:sp>
      <p:sp>
        <p:nvSpPr>
          <p:cNvPr id="18" name="TextBox 17"/>
          <p:cNvSpPr txBox="1"/>
          <p:nvPr/>
        </p:nvSpPr>
        <p:spPr>
          <a:xfrm>
            <a:off x="7404874" y="2879107"/>
            <a:ext cx="1346511" cy="508088"/>
          </a:xfrm>
          <a:prstGeom prst="rect">
            <a:avLst/>
          </a:prstGeom>
          <a:noFill/>
        </p:spPr>
        <p:txBody>
          <a:bodyPr wrap="square" rtlCol="0">
            <a:spAutoFit/>
          </a:bodyPr>
          <a:lstStyle/>
          <a:p>
            <a:pPr defTabSz="914377"/>
            <a:r>
              <a:rPr lang="en-US" sz="1351" dirty="0">
                <a:solidFill>
                  <a:prstClr val="black"/>
                </a:solidFill>
                <a:latin typeface="Calibri"/>
              </a:rPr>
              <a:t>“No need to store”</a:t>
            </a:r>
          </a:p>
        </p:txBody>
      </p:sp>
    </p:spTree>
    <p:extLst>
      <p:ext uri="{BB962C8B-B14F-4D97-AF65-F5344CB8AC3E}">
        <p14:creationId xmlns:p14="http://schemas.microsoft.com/office/powerpoint/2010/main" val="2385077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Normocytic anemias</a:t>
            </a:r>
          </a:p>
        </p:txBody>
      </p:sp>
      <p:sp>
        <p:nvSpPr>
          <p:cNvPr id="3" name="Content Placeholder 2"/>
          <p:cNvSpPr>
            <a:spLocks noGrp="1"/>
          </p:cNvSpPr>
          <p:nvPr>
            <p:ph idx="1"/>
          </p:nvPr>
        </p:nvSpPr>
        <p:spPr/>
        <p:txBody>
          <a:bodyPr/>
          <a:lstStyle/>
          <a:p>
            <a:r>
              <a:rPr lang="en-US" dirty="0"/>
              <a:t>Anemia of chronic disease (inflammation)</a:t>
            </a:r>
          </a:p>
          <a:p>
            <a:pPr lvl="1"/>
            <a:r>
              <a:rPr lang="en-US" dirty="0"/>
              <a:t>Associated with malignancy, infection, and inflammatory states</a:t>
            </a:r>
          </a:p>
          <a:p>
            <a:pPr lvl="1"/>
            <a:r>
              <a:rPr lang="en-US" dirty="0"/>
              <a:t>Most often a normocytic, normochromic anemia with decreased reticulocyte count</a:t>
            </a:r>
          </a:p>
          <a:p>
            <a:pPr lvl="1"/>
            <a:r>
              <a:rPr lang="en-US" dirty="0"/>
              <a:t>Anemia of chronic renal failure generally starts when </a:t>
            </a:r>
            <a:r>
              <a:rPr lang="en-US" dirty="0" err="1"/>
              <a:t>CrCl</a:t>
            </a:r>
            <a:r>
              <a:rPr lang="en-US" dirty="0"/>
              <a:t> &lt;45 (Stage </a:t>
            </a:r>
            <a:r>
              <a:rPr lang="en-US" dirty="0" err="1"/>
              <a:t>IIIa</a:t>
            </a:r>
            <a:r>
              <a:rPr lang="en-US" dirty="0"/>
              <a:t> and beyond) </a:t>
            </a:r>
          </a:p>
          <a:p>
            <a:pPr lvl="2"/>
            <a:r>
              <a:rPr lang="en-US" dirty="0"/>
              <a:t>Anemia worsens with declining renal function</a:t>
            </a:r>
          </a:p>
          <a:p>
            <a:pPr lvl="2"/>
            <a:r>
              <a:rPr lang="en-US" dirty="0"/>
              <a:t>Erythropoietin can be considered to correct anemia</a:t>
            </a:r>
          </a:p>
          <a:p>
            <a:pPr lvl="1"/>
            <a:endParaRPr lang="en-US" dirty="0"/>
          </a:p>
          <a:p>
            <a:pPr lvl="1"/>
            <a:endParaRPr lang="en-US" dirty="0"/>
          </a:p>
        </p:txBody>
      </p:sp>
    </p:spTree>
    <p:extLst>
      <p:ext uri="{BB962C8B-B14F-4D97-AF65-F5344CB8AC3E}">
        <p14:creationId xmlns:p14="http://schemas.microsoft.com/office/powerpoint/2010/main" val="888884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005147" y="1839951"/>
          <a:ext cx="4424248" cy="2759928"/>
        </p:xfrm>
        <a:graphic>
          <a:graphicData uri="http://schemas.openxmlformats.org/drawingml/2006/table">
            <a:tbl>
              <a:tblPr firstRow="1" bandRow="1">
                <a:tableStyleId>{5C22544A-7EE6-4342-B048-85BDC9FD1C3A}</a:tableStyleId>
              </a:tblPr>
              <a:tblGrid>
                <a:gridCol w="2212124">
                  <a:extLst>
                    <a:ext uri="{9D8B030D-6E8A-4147-A177-3AD203B41FA5}">
                      <a16:colId xmlns:a16="http://schemas.microsoft.com/office/drawing/2014/main" val="1253682200"/>
                    </a:ext>
                  </a:extLst>
                </a:gridCol>
                <a:gridCol w="2212124">
                  <a:extLst>
                    <a:ext uri="{9D8B030D-6E8A-4147-A177-3AD203B41FA5}">
                      <a16:colId xmlns:a16="http://schemas.microsoft.com/office/drawing/2014/main" val="108554416"/>
                    </a:ext>
                  </a:extLst>
                </a:gridCol>
              </a:tblGrid>
              <a:tr h="1379964">
                <a:tc>
                  <a:txBody>
                    <a:bodyPr/>
                    <a:lstStyle/>
                    <a:p>
                      <a:endParaRPr lang="en-US" sz="1500" dirty="0"/>
                    </a:p>
                  </a:txBody>
                  <a:tcPr marL="68580" marR="68580" marT="34291" marB="34291"/>
                </a:tc>
                <a:tc>
                  <a:txBody>
                    <a:bodyPr/>
                    <a:lstStyle/>
                    <a:p>
                      <a:endParaRPr lang="en-US" sz="1500"/>
                    </a:p>
                  </a:txBody>
                  <a:tcPr marL="68580" marR="68580" marT="34291" marB="34291"/>
                </a:tc>
                <a:extLst>
                  <a:ext uri="{0D108BD9-81ED-4DB2-BD59-A6C34878D82A}">
                    <a16:rowId xmlns:a16="http://schemas.microsoft.com/office/drawing/2014/main" val="327135128"/>
                  </a:ext>
                </a:extLst>
              </a:tr>
              <a:tr h="1379964">
                <a:tc>
                  <a:txBody>
                    <a:bodyPr/>
                    <a:lstStyle/>
                    <a:p>
                      <a:endParaRPr lang="en-US" sz="1500" dirty="0"/>
                    </a:p>
                  </a:txBody>
                  <a:tcPr marL="68580" marR="68580" marT="34291" marB="34291"/>
                </a:tc>
                <a:tc>
                  <a:txBody>
                    <a:bodyPr/>
                    <a:lstStyle/>
                    <a:p>
                      <a:endParaRPr lang="en-US" sz="1500" dirty="0"/>
                    </a:p>
                  </a:txBody>
                  <a:tcPr marL="68580" marR="68580" marT="34291" marB="34291"/>
                </a:tc>
                <a:extLst>
                  <a:ext uri="{0D108BD9-81ED-4DB2-BD59-A6C34878D82A}">
                    <a16:rowId xmlns:a16="http://schemas.microsoft.com/office/drawing/2014/main" val="2659715180"/>
                  </a:ext>
                </a:extLst>
              </a:tr>
            </a:tbl>
          </a:graphicData>
        </a:graphic>
      </p:graphicFrame>
      <p:sp>
        <p:nvSpPr>
          <p:cNvPr id="7" name="Down Arrow 6"/>
          <p:cNvSpPr/>
          <p:nvPr/>
        </p:nvSpPr>
        <p:spPr>
          <a:xfrm>
            <a:off x="5096573" y="2269273"/>
            <a:ext cx="225812" cy="593803"/>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sz="1351">
              <a:solidFill>
                <a:prstClr val="white"/>
              </a:solidFill>
              <a:latin typeface="Calibri"/>
            </a:endParaRPr>
          </a:p>
        </p:txBody>
      </p:sp>
      <p:sp>
        <p:nvSpPr>
          <p:cNvPr id="8" name="Down Arrow 7"/>
          <p:cNvSpPr/>
          <p:nvPr/>
        </p:nvSpPr>
        <p:spPr>
          <a:xfrm>
            <a:off x="7105186" y="3585119"/>
            <a:ext cx="225812" cy="593803"/>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sz="1351">
              <a:solidFill>
                <a:prstClr val="white"/>
              </a:solidFill>
              <a:latin typeface="Calibri"/>
            </a:endParaRPr>
          </a:p>
        </p:txBody>
      </p:sp>
      <p:sp>
        <p:nvSpPr>
          <p:cNvPr id="9" name="Down Arrow 8"/>
          <p:cNvSpPr/>
          <p:nvPr/>
        </p:nvSpPr>
        <p:spPr>
          <a:xfrm flipV="1">
            <a:off x="5102150" y="3555575"/>
            <a:ext cx="225812" cy="593803"/>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sz="1351">
              <a:solidFill>
                <a:prstClr val="white"/>
              </a:solidFill>
              <a:latin typeface="Calibri"/>
            </a:endParaRPr>
          </a:p>
        </p:txBody>
      </p:sp>
      <p:sp>
        <p:nvSpPr>
          <p:cNvPr id="10" name="Down Arrow 9"/>
          <p:cNvSpPr/>
          <p:nvPr/>
        </p:nvSpPr>
        <p:spPr>
          <a:xfrm flipV="1">
            <a:off x="7105186" y="2269273"/>
            <a:ext cx="225812" cy="593803"/>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sz="1351">
              <a:solidFill>
                <a:prstClr val="white"/>
              </a:solidFill>
              <a:latin typeface="Calibri"/>
            </a:endParaRPr>
          </a:p>
        </p:txBody>
      </p:sp>
      <p:sp>
        <p:nvSpPr>
          <p:cNvPr id="11" name="TextBox 10"/>
          <p:cNvSpPr txBox="1"/>
          <p:nvPr/>
        </p:nvSpPr>
        <p:spPr>
          <a:xfrm>
            <a:off x="4707677" y="1147454"/>
            <a:ext cx="1096777" cy="715965"/>
          </a:xfrm>
          <a:prstGeom prst="rect">
            <a:avLst/>
          </a:prstGeom>
          <a:noFill/>
        </p:spPr>
        <p:txBody>
          <a:bodyPr wrap="square" rtlCol="0">
            <a:spAutoFit/>
          </a:bodyPr>
          <a:lstStyle/>
          <a:p>
            <a:pPr algn="ctr" defTabSz="914377"/>
            <a:r>
              <a:rPr lang="en-US" sz="1351" b="1" dirty="0">
                <a:solidFill>
                  <a:prstClr val="black"/>
                </a:solidFill>
                <a:latin typeface="Calibri"/>
              </a:rPr>
              <a:t>IRON</a:t>
            </a:r>
          </a:p>
          <a:p>
            <a:pPr algn="ctr" defTabSz="914377"/>
            <a:r>
              <a:rPr lang="en-US" sz="1351" b="1" dirty="0">
                <a:solidFill>
                  <a:prstClr val="black"/>
                </a:solidFill>
                <a:latin typeface="Calibri"/>
              </a:rPr>
              <a:t>DEFICIENCY</a:t>
            </a:r>
          </a:p>
          <a:p>
            <a:pPr algn="ctr" defTabSz="914377"/>
            <a:r>
              <a:rPr lang="en-US" sz="1351" b="1" dirty="0">
                <a:solidFill>
                  <a:prstClr val="black"/>
                </a:solidFill>
                <a:latin typeface="Calibri"/>
              </a:rPr>
              <a:t>ANEMIA</a:t>
            </a:r>
          </a:p>
        </p:txBody>
      </p:sp>
      <p:sp>
        <p:nvSpPr>
          <p:cNvPr id="12" name="TextBox 11"/>
          <p:cNvSpPr txBox="1"/>
          <p:nvPr/>
        </p:nvSpPr>
        <p:spPr>
          <a:xfrm>
            <a:off x="6712108" y="1147453"/>
            <a:ext cx="1096777" cy="715965"/>
          </a:xfrm>
          <a:prstGeom prst="rect">
            <a:avLst/>
          </a:prstGeom>
          <a:noFill/>
        </p:spPr>
        <p:txBody>
          <a:bodyPr wrap="square" rtlCol="0">
            <a:spAutoFit/>
          </a:bodyPr>
          <a:lstStyle/>
          <a:p>
            <a:pPr algn="ctr" defTabSz="914377"/>
            <a:r>
              <a:rPr lang="en-US" sz="1351" b="1" dirty="0">
                <a:solidFill>
                  <a:prstClr val="black"/>
                </a:solidFill>
                <a:latin typeface="Calibri"/>
              </a:rPr>
              <a:t>ANEMIA OF</a:t>
            </a:r>
          </a:p>
          <a:p>
            <a:pPr algn="ctr" defTabSz="914377"/>
            <a:r>
              <a:rPr lang="en-US" sz="1351" b="1" dirty="0">
                <a:solidFill>
                  <a:prstClr val="black"/>
                </a:solidFill>
                <a:latin typeface="Calibri"/>
              </a:rPr>
              <a:t>CHRONIC</a:t>
            </a:r>
          </a:p>
          <a:p>
            <a:pPr algn="ctr" defTabSz="914377"/>
            <a:r>
              <a:rPr lang="en-US" sz="1351" b="1" dirty="0">
                <a:solidFill>
                  <a:prstClr val="black"/>
                </a:solidFill>
                <a:latin typeface="Calibri"/>
              </a:rPr>
              <a:t>DISEASE</a:t>
            </a:r>
          </a:p>
        </p:txBody>
      </p:sp>
      <p:sp>
        <p:nvSpPr>
          <p:cNvPr id="13" name="TextBox 12"/>
          <p:cNvSpPr txBox="1"/>
          <p:nvPr/>
        </p:nvSpPr>
        <p:spPr>
          <a:xfrm>
            <a:off x="2818939" y="2427673"/>
            <a:ext cx="1011973" cy="300210"/>
          </a:xfrm>
          <a:prstGeom prst="rect">
            <a:avLst/>
          </a:prstGeom>
          <a:noFill/>
        </p:spPr>
        <p:txBody>
          <a:bodyPr wrap="square" rtlCol="0">
            <a:spAutoFit/>
          </a:bodyPr>
          <a:lstStyle/>
          <a:p>
            <a:pPr algn="ctr" defTabSz="914377"/>
            <a:r>
              <a:rPr lang="en-US" sz="1351" b="1" dirty="0">
                <a:solidFill>
                  <a:prstClr val="black"/>
                </a:solidFill>
                <a:latin typeface="Calibri"/>
              </a:rPr>
              <a:t>FERRITIN</a:t>
            </a:r>
          </a:p>
        </p:txBody>
      </p:sp>
      <p:sp>
        <p:nvSpPr>
          <p:cNvPr id="14" name="TextBox 13"/>
          <p:cNvSpPr txBox="1"/>
          <p:nvPr/>
        </p:nvSpPr>
        <p:spPr>
          <a:xfrm>
            <a:off x="2750465" y="3664629"/>
            <a:ext cx="1148923" cy="715965"/>
          </a:xfrm>
          <a:prstGeom prst="rect">
            <a:avLst/>
          </a:prstGeom>
          <a:noFill/>
        </p:spPr>
        <p:txBody>
          <a:bodyPr wrap="square" rtlCol="0">
            <a:spAutoFit/>
          </a:bodyPr>
          <a:lstStyle/>
          <a:p>
            <a:pPr algn="ctr" defTabSz="914377"/>
            <a:r>
              <a:rPr lang="en-US" sz="1351" b="1" dirty="0">
                <a:solidFill>
                  <a:prstClr val="black"/>
                </a:solidFill>
                <a:latin typeface="Calibri"/>
              </a:rPr>
              <a:t>TRANSFERRIN</a:t>
            </a:r>
          </a:p>
          <a:p>
            <a:pPr algn="ctr" defTabSz="914377"/>
            <a:r>
              <a:rPr lang="en-US" sz="1351" b="1" dirty="0">
                <a:solidFill>
                  <a:prstClr val="black"/>
                </a:solidFill>
                <a:latin typeface="Calibri"/>
              </a:rPr>
              <a:t>(TIBC)</a:t>
            </a:r>
          </a:p>
        </p:txBody>
      </p:sp>
    </p:spTree>
    <p:extLst>
      <p:ext uri="{BB962C8B-B14F-4D97-AF65-F5344CB8AC3E}">
        <p14:creationId xmlns:p14="http://schemas.microsoft.com/office/powerpoint/2010/main" val="2586683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Macrocytic Anemia</a:t>
            </a:r>
          </a:p>
        </p:txBody>
      </p:sp>
      <p:sp>
        <p:nvSpPr>
          <p:cNvPr id="3" name="Content Placeholder 2"/>
          <p:cNvSpPr>
            <a:spLocks noGrp="1"/>
          </p:cNvSpPr>
          <p:nvPr>
            <p:ph idx="1"/>
          </p:nvPr>
        </p:nvSpPr>
        <p:spPr>
          <a:xfrm>
            <a:off x="838200" y="1557268"/>
            <a:ext cx="10515600" cy="4351339"/>
          </a:xfrm>
        </p:spPr>
        <p:txBody>
          <a:bodyPr>
            <a:normAutofit lnSpcReduction="10000"/>
          </a:bodyPr>
          <a:lstStyle/>
          <a:p>
            <a:pPr marL="0" indent="0">
              <a:buNone/>
            </a:pPr>
            <a:r>
              <a:rPr lang="en-US" dirty="0"/>
              <a:t>Megaloblastic</a:t>
            </a:r>
          </a:p>
          <a:p>
            <a:r>
              <a:rPr lang="en-US" dirty="0"/>
              <a:t>Large blood cells and a decrease in the number of those cells</a:t>
            </a:r>
          </a:p>
          <a:p>
            <a:r>
              <a:rPr lang="en-US" dirty="0"/>
              <a:t>The blood cell become large and take an oval shape</a:t>
            </a:r>
          </a:p>
          <a:p>
            <a:r>
              <a:rPr lang="en-US" dirty="0"/>
              <a:t>Typically vitamin deficiency</a:t>
            </a:r>
          </a:p>
          <a:p>
            <a:pPr marL="0" indent="0">
              <a:buNone/>
            </a:pPr>
            <a:endParaRPr lang="en-US" dirty="0"/>
          </a:p>
          <a:p>
            <a:pPr marL="0" indent="0">
              <a:buNone/>
            </a:pPr>
            <a:r>
              <a:rPr lang="en-US" dirty="0"/>
              <a:t>Non-</a:t>
            </a:r>
            <a:r>
              <a:rPr lang="en-US" dirty="0" err="1"/>
              <a:t>Megalobastic</a:t>
            </a:r>
            <a:endParaRPr lang="en-US" dirty="0"/>
          </a:p>
          <a:p>
            <a:r>
              <a:rPr lang="en-US" dirty="0"/>
              <a:t>Large blood cells but normal, round shape</a:t>
            </a:r>
          </a:p>
          <a:p>
            <a:r>
              <a:rPr lang="en-US" dirty="0"/>
              <a:t>Causes including liver disease, hypothyroidism, alcohol-induced, and myelodysplastic syndrome</a:t>
            </a:r>
          </a:p>
          <a:p>
            <a:endParaRPr lang="en-US" dirty="0"/>
          </a:p>
        </p:txBody>
      </p:sp>
    </p:spTree>
    <p:extLst>
      <p:ext uri="{BB962C8B-B14F-4D97-AF65-F5344CB8AC3E}">
        <p14:creationId xmlns:p14="http://schemas.microsoft.com/office/powerpoint/2010/main" val="2341116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Vitamin B12 Deficiency</a:t>
            </a:r>
          </a:p>
        </p:txBody>
      </p:sp>
      <p:sp>
        <p:nvSpPr>
          <p:cNvPr id="3" name="Content Placeholder 2"/>
          <p:cNvSpPr>
            <a:spLocks noGrp="1"/>
          </p:cNvSpPr>
          <p:nvPr>
            <p:ph idx="1"/>
          </p:nvPr>
        </p:nvSpPr>
        <p:spPr>
          <a:xfrm>
            <a:off x="424732" y="1804421"/>
            <a:ext cx="10515600" cy="4351339"/>
          </a:xfrm>
        </p:spPr>
        <p:txBody>
          <a:bodyPr>
            <a:normAutofit/>
          </a:bodyPr>
          <a:lstStyle/>
          <a:p>
            <a:pPr lvl="1"/>
            <a:r>
              <a:rPr lang="en-US" sz="2667" dirty="0"/>
              <a:t>Daily requirement of B</a:t>
            </a:r>
            <a:r>
              <a:rPr lang="en-US" sz="2667" baseline="-25000" dirty="0"/>
              <a:t>12  </a:t>
            </a:r>
            <a:r>
              <a:rPr lang="en-US" sz="2667" dirty="0"/>
              <a:t>is 2ug/D</a:t>
            </a:r>
          </a:p>
          <a:p>
            <a:pPr lvl="1"/>
            <a:r>
              <a:rPr lang="en-US" sz="2667" dirty="0"/>
              <a:t>Typical diet provides 5-15 </a:t>
            </a:r>
            <a:r>
              <a:rPr lang="en-US" sz="2667" dirty="0" err="1"/>
              <a:t>ug</a:t>
            </a:r>
            <a:r>
              <a:rPr lang="en-US" sz="2667" dirty="0"/>
              <a:t>/D</a:t>
            </a:r>
          </a:p>
          <a:p>
            <a:pPr lvl="1"/>
            <a:r>
              <a:rPr lang="en-US" sz="2667" dirty="0"/>
              <a:t>The liver is capable of storing ~2000-5000ug </a:t>
            </a:r>
          </a:p>
          <a:p>
            <a:pPr lvl="1"/>
            <a:r>
              <a:rPr lang="en-US" sz="2667" dirty="0"/>
              <a:t>So theoretically it can take up to 3-6 years for a deficiency to develop once absorption completely ceases</a:t>
            </a:r>
          </a:p>
          <a:p>
            <a:pPr lvl="2"/>
            <a:r>
              <a:rPr lang="en-US" dirty="0"/>
              <a:t>Causes including pernicious anemia, gastrectomy or gastric bypass surgery, </a:t>
            </a:r>
            <a:r>
              <a:rPr lang="en-US" dirty="0" err="1"/>
              <a:t>ileal</a:t>
            </a:r>
            <a:r>
              <a:rPr lang="en-US" dirty="0"/>
              <a:t> disorders, bacterial overgrowth in the small intestine, fish tapeworms, and inadequate intake</a:t>
            </a:r>
          </a:p>
          <a:p>
            <a:pPr lvl="1"/>
            <a:endParaRPr lang="en-US" dirty="0"/>
          </a:p>
          <a:p>
            <a:endParaRPr lang="en-US" dirty="0"/>
          </a:p>
        </p:txBody>
      </p:sp>
    </p:spTree>
    <p:extLst>
      <p:ext uri="{BB962C8B-B14F-4D97-AF65-F5344CB8AC3E}">
        <p14:creationId xmlns:p14="http://schemas.microsoft.com/office/powerpoint/2010/main" val="4083032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Vitamin B12 Deficiency</a:t>
            </a:r>
          </a:p>
        </p:txBody>
      </p:sp>
      <p:sp>
        <p:nvSpPr>
          <p:cNvPr id="3" name="Content Placeholder 2"/>
          <p:cNvSpPr>
            <a:spLocks noGrp="1"/>
          </p:cNvSpPr>
          <p:nvPr>
            <p:ph idx="1"/>
          </p:nvPr>
        </p:nvSpPr>
        <p:spPr/>
        <p:txBody>
          <a:bodyPr>
            <a:normAutofit/>
          </a:bodyPr>
          <a:lstStyle/>
          <a:p>
            <a:r>
              <a:rPr lang="en-US" dirty="0"/>
              <a:t>Presentation:</a:t>
            </a:r>
          </a:p>
          <a:p>
            <a:pPr lvl="1"/>
            <a:r>
              <a:rPr lang="en-US" dirty="0"/>
              <a:t>Burning sensation on the tongue, vague abdominal pain, diarrhea, numbness, paresthesia, mental impairment</a:t>
            </a:r>
          </a:p>
          <a:p>
            <a:r>
              <a:rPr lang="en-US" dirty="0"/>
              <a:t>Physical examination:</a:t>
            </a:r>
          </a:p>
          <a:p>
            <a:pPr lvl="1"/>
            <a:r>
              <a:rPr lang="en-US" dirty="0"/>
              <a:t>Glossitis, smooth tongue, dorsal column findings, and in severe B</a:t>
            </a:r>
            <a:r>
              <a:rPr lang="en-US" baseline="-25000" dirty="0"/>
              <a:t>12 </a:t>
            </a:r>
            <a:r>
              <a:rPr lang="en-US" dirty="0"/>
              <a:t>deficiency, corticospinal tract findings such as weakness, spasticity, </a:t>
            </a:r>
            <a:br>
              <a:rPr lang="en-US" dirty="0"/>
            </a:br>
            <a:r>
              <a:rPr lang="en-US" dirty="0"/>
              <a:t>and positive Babinski sign. </a:t>
            </a:r>
          </a:p>
        </p:txBody>
      </p:sp>
    </p:spTree>
    <p:extLst>
      <p:ext uri="{BB962C8B-B14F-4D97-AF65-F5344CB8AC3E}">
        <p14:creationId xmlns:p14="http://schemas.microsoft.com/office/powerpoint/2010/main" val="4123870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Vitamin B12 Deficiency</a:t>
            </a:r>
          </a:p>
        </p:txBody>
      </p:sp>
      <p:sp>
        <p:nvSpPr>
          <p:cNvPr id="3" name="Content Placeholder 2"/>
          <p:cNvSpPr>
            <a:spLocks noGrp="1"/>
          </p:cNvSpPr>
          <p:nvPr>
            <p:ph idx="1"/>
          </p:nvPr>
        </p:nvSpPr>
        <p:spPr>
          <a:xfrm>
            <a:off x="1023729" y="1929186"/>
            <a:ext cx="8158371" cy="1679628"/>
          </a:xfrm>
        </p:spPr>
        <p:txBody>
          <a:bodyPr/>
          <a:lstStyle/>
          <a:p>
            <a:r>
              <a:rPr lang="en-US" dirty="0"/>
              <a:t>Pernicious anemia</a:t>
            </a:r>
          </a:p>
          <a:p>
            <a:pPr lvl="1"/>
            <a:r>
              <a:rPr lang="en-US" dirty="0"/>
              <a:t>Rare autoimmune disorder where the intestines cannot absorb vitamin B12</a:t>
            </a:r>
          </a:p>
          <a:p>
            <a:pPr lvl="1"/>
            <a:r>
              <a:rPr lang="en-US" dirty="0"/>
              <a:t>Usually from an intrinsic factor deficiency</a:t>
            </a:r>
          </a:p>
          <a:p>
            <a:pPr marL="342891" lvl="1" indent="0">
              <a:buNone/>
            </a:pPr>
            <a:endParaRPr lang="en-US" dirty="0"/>
          </a:p>
        </p:txBody>
      </p:sp>
      <p:sp>
        <p:nvSpPr>
          <p:cNvPr id="4" name="Rectangle 3"/>
          <p:cNvSpPr/>
          <p:nvPr/>
        </p:nvSpPr>
        <p:spPr>
          <a:xfrm>
            <a:off x="1023729" y="3618753"/>
            <a:ext cx="7648203" cy="2012859"/>
          </a:xfrm>
          <a:prstGeom prst="rect">
            <a:avLst/>
          </a:prstGeom>
        </p:spPr>
        <p:txBody>
          <a:bodyPr wrap="square">
            <a:spAutoFit/>
          </a:bodyPr>
          <a:lstStyle/>
          <a:p>
            <a:pPr marL="257168" indent="-257168" defTabSz="914377">
              <a:spcBef>
                <a:spcPct val="20000"/>
              </a:spcBef>
              <a:buFont typeface="Arial"/>
              <a:buChar char="•"/>
            </a:pPr>
            <a:r>
              <a:rPr lang="en-US" sz="2400" dirty="0">
                <a:solidFill>
                  <a:prstClr val="black"/>
                </a:solidFill>
                <a:latin typeface="Calibri"/>
              </a:rPr>
              <a:t>Treatment</a:t>
            </a:r>
          </a:p>
          <a:p>
            <a:pPr marL="600060" lvl="1" indent="-257168" defTabSz="914377">
              <a:spcBef>
                <a:spcPct val="20000"/>
              </a:spcBef>
              <a:buFont typeface="Arial"/>
              <a:buChar char="•"/>
            </a:pPr>
            <a:r>
              <a:rPr lang="en-US" sz="2100" dirty="0">
                <a:solidFill>
                  <a:prstClr val="black"/>
                </a:solidFill>
                <a:latin typeface="Calibri"/>
              </a:rPr>
              <a:t>Oral B12 doses of 1-2mg/daily</a:t>
            </a:r>
          </a:p>
          <a:p>
            <a:pPr marL="600060" lvl="1" indent="-257168" defTabSz="914377">
              <a:spcBef>
                <a:spcPct val="20000"/>
              </a:spcBef>
              <a:buFont typeface="Arial"/>
              <a:buChar char="•"/>
            </a:pPr>
            <a:r>
              <a:rPr lang="en-US" sz="2100" dirty="0">
                <a:solidFill>
                  <a:prstClr val="black"/>
                </a:solidFill>
                <a:latin typeface="Calibri"/>
              </a:rPr>
              <a:t>IM B12 1G IM or SC </a:t>
            </a:r>
          </a:p>
          <a:p>
            <a:pPr marL="600060" lvl="1" indent="-257168" defTabSz="914377">
              <a:spcBef>
                <a:spcPct val="20000"/>
              </a:spcBef>
              <a:buFont typeface="Arial"/>
              <a:buChar char="•"/>
            </a:pPr>
            <a:r>
              <a:rPr lang="en-US" sz="2100" dirty="0">
                <a:solidFill>
                  <a:prstClr val="black"/>
                </a:solidFill>
                <a:latin typeface="Calibri"/>
              </a:rPr>
              <a:t>If pernicious anemia will need B12 injections for life</a:t>
            </a:r>
          </a:p>
          <a:p>
            <a:pPr marL="557199" lvl="1" indent="-214308" defTabSz="914377">
              <a:spcBef>
                <a:spcPct val="20000"/>
              </a:spcBef>
              <a:buFont typeface="Arial"/>
              <a:buChar char="–"/>
            </a:pPr>
            <a:endParaRPr lang="en-US" sz="2100" dirty="0">
              <a:solidFill>
                <a:prstClr val="black"/>
              </a:solidFill>
              <a:latin typeface="Calibri"/>
            </a:endParaRPr>
          </a:p>
        </p:txBody>
      </p:sp>
    </p:spTree>
    <p:extLst>
      <p:ext uri="{BB962C8B-B14F-4D97-AF65-F5344CB8AC3E}">
        <p14:creationId xmlns:p14="http://schemas.microsoft.com/office/powerpoint/2010/main" val="3294315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Folate Deficiency</a:t>
            </a:r>
          </a:p>
        </p:txBody>
      </p:sp>
      <p:sp>
        <p:nvSpPr>
          <p:cNvPr id="3" name="Content Placeholder 2"/>
          <p:cNvSpPr>
            <a:spLocks noGrp="1"/>
          </p:cNvSpPr>
          <p:nvPr>
            <p:ph idx="1"/>
          </p:nvPr>
        </p:nvSpPr>
        <p:spPr/>
        <p:txBody>
          <a:bodyPr>
            <a:normAutofit/>
          </a:bodyPr>
          <a:lstStyle/>
          <a:p>
            <a:r>
              <a:rPr lang="en-US" dirty="0"/>
              <a:t>Daily requirement of folate is 50-100ug/d</a:t>
            </a:r>
          </a:p>
          <a:p>
            <a:pPr lvl="1"/>
            <a:r>
              <a:rPr lang="en-US" dirty="0"/>
              <a:t>Body stores of 5-10 mg</a:t>
            </a:r>
          </a:p>
          <a:p>
            <a:pPr lvl="1"/>
            <a:r>
              <a:rPr lang="en-US" dirty="0"/>
              <a:t>Depletion can occur after 2-4 months of persistent negative balance</a:t>
            </a:r>
          </a:p>
          <a:p>
            <a:r>
              <a:rPr lang="en-US" dirty="0"/>
              <a:t>Causes</a:t>
            </a:r>
          </a:p>
          <a:p>
            <a:pPr lvl="1"/>
            <a:r>
              <a:rPr lang="en-US" dirty="0"/>
              <a:t>Causes including inadequate intake decreased absorption or states with increased requirements, iatrogenic from treatment with folic acid antagonists </a:t>
            </a:r>
          </a:p>
          <a:p>
            <a:endParaRPr lang="en-US" dirty="0"/>
          </a:p>
          <a:p>
            <a:pPr marL="0" indent="0">
              <a:buNone/>
            </a:pPr>
            <a:endParaRPr lang="en-US" dirty="0"/>
          </a:p>
        </p:txBody>
      </p:sp>
    </p:spTree>
    <p:extLst>
      <p:ext uri="{BB962C8B-B14F-4D97-AF65-F5344CB8AC3E}">
        <p14:creationId xmlns:p14="http://schemas.microsoft.com/office/powerpoint/2010/main" val="2534370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Folate Deficiency</a:t>
            </a:r>
          </a:p>
        </p:txBody>
      </p:sp>
      <p:sp>
        <p:nvSpPr>
          <p:cNvPr id="3" name="Content Placeholder 2"/>
          <p:cNvSpPr>
            <a:spLocks noGrp="1"/>
          </p:cNvSpPr>
          <p:nvPr>
            <p:ph idx="1"/>
          </p:nvPr>
        </p:nvSpPr>
        <p:spPr/>
        <p:txBody>
          <a:bodyPr/>
          <a:lstStyle/>
          <a:p>
            <a:r>
              <a:rPr lang="en-US" dirty="0"/>
              <a:t>Presentation similar to B12 deficiency except no neurological features</a:t>
            </a:r>
          </a:p>
          <a:p>
            <a:r>
              <a:rPr lang="en-US" dirty="0"/>
              <a:t>Treatment</a:t>
            </a:r>
          </a:p>
          <a:p>
            <a:pPr lvl="1"/>
            <a:r>
              <a:rPr lang="en-US" dirty="0"/>
              <a:t>Folic acid 1mg/day </a:t>
            </a:r>
          </a:p>
          <a:p>
            <a:pPr lvl="1"/>
            <a:r>
              <a:rPr lang="en-US" dirty="0"/>
              <a:t>Typically resolution of hematologic abnormalities in approximately 2 months</a:t>
            </a:r>
          </a:p>
        </p:txBody>
      </p:sp>
    </p:spTree>
    <p:extLst>
      <p:ext uri="{BB962C8B-B14F-4D97-AF65-F5344CB8AC3E}">
        <p14:creationId xmlns:p14="http://schemas.microsoft.com/office/powerpoint/2010/main" val="654405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Neutrophils</a:t>
            </a:r>
          </a:p>
        </p:txBody>
      </p:sp>
      <p:sp>
        <p:nvSpPr>
          <p:cNvPr id="3" name="Content Placeholder 2"/>
          <p:cNvSpPr>
            <a:spLocks noGrp="1"/>
          </p:cNvSpPr>
          <p:nvPr>
            <p:ph idx="1"/>
          </p:nvPr>
        </p:nvSpPr>
        <p:spPr/>
        <p:txBody>
          <a:bodyPr>
            <a:normAutofit/>
          </a:bodyPr>
          <a:lstStyle/>
          <a:p>
            <a:r>
              <a:rPr lang="en-US" dirty="0"/>
              <a:t>Comprise of 55-60% of total WBCs</a:t>
            </a:r>
          </a:p>
          <a:p>
            <a:r>
              <a:rPr lang="en-US" dirty="0"/>
              <a:t>Are the first cells to respond when there is tissue damage or infection, particularly bacterial </a:t>
            </a:r>
          </a:p>
          <a:p>
            <a:r>
              <a:rPr lang="en-US" dirty="0"/>
              <a:t>Sometimes they are released in an immature sate in which case they have a single curved nucleus called a band</a:t>
            </a:r>
          </a:p>
          <a:p>
            <a:pPr lvl="1"/>
            <a:r>
              <a:rPr lang="en-US" dirty="0"/>
              <a:t>An increase in bands is termed a left shift and is a sign of infection or inflammation</a:t>
            </a:r>
          </a:p>
          <a:p>
            <a:pPr marL="342891" lvl="1" indent="0">
              <a:buNone/>
            </a:pPr>
            <a:endParaRPr lang="en-US" dirty="0"/>
          </a:p>
        </p:txBody>
      </p:sp>
    </p:spTree>
    <p:extLst>
      <p:ext uri="{BB962C8B-B14F-4D97-AF65-F5344CB8AC3E}">
        <p14:creationId xmlns:p14="http://schemas.microsoft.com/office/powerpoint/2010/main" val="24532187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Hemolytic Anemia</a:t>
            </a:r>
          </a:p>
        </p:txBody>
      </p:sp>
      <p:sp>
        <p:nvSpPr>
          <p:cNvPr id="3" name="Content Placeholder 2"/>
          <p:cNvSpPr>
            <a:spLocks noGrp="1"/>
          </p:cNvSpPr>
          <p:nvPr>
            <p:ph idx="1"/>
          </p:nvPr>
        </p:nvSpPr>
        <p:spPr/>
        <p:txBody>
          <a:bodyPr>
            <a:normAutofit/>
          </a:bodyPr>
          <a:lstStyle/>
          <a:p>
            <a:r>
              <a:rPr lang="en-US" dirty="0"/>
              <a:t>Anemia associated with RBC destruction</a:t>
            </a:r>
          </a:p>
          <a:p>
            <a:r>
              <a:rPr lang="en-US" dirty="0"/>
              <a:t>Presentation</a:t>
            </a:r>
          </a:p>
          <a:p>
            <a:pPr lvl="1"/>
            <a:r>
              <a:rPr lang="en-US" dirty="0"/>
              <a:t>Fever, chills, jaundice, back and abdominal pain, splenomegaly, and brown or red urine</a:t>
            </a:r>
          </a:p>
          <a:p>
            <a:r>
              <a:rPr lang="en-US" dirty="0"/>
              <a:t>Laboratory values suggestive of HA</a:t>
            </a:r>
          </a:p>
          <a:p>
            <a:pPr lvl="1"/>
            <a:r>
              <a:rPr lang="en-US" dirty="0"/>
              <a:t>Increased LDH, decreased haptoglobin, increased unconjugated bilirubin, iron increased, TIBC decreased, MCV increased</a:t>
            </a:r>
          </a:p>
          <a:p>
            <a:pPr lvl="1"/>
            <a:r>
              <a:rPr lang="en-US" dirty="0"/>
              <a:t>Direct Coombs test</a:t>
            </a:r>
          </a:p>
        </p:txBody>
      </p:sp>
    </p:spTree>
    <p:extLst>
      <p:ext uri="{BB962C8B-B14F-4D97-AF65-F5344CB8AC3E}">
        <p14:creationId xmlns:p14="http://schemas.microsoft.com/office/powerpoint/2010/main" val="2832893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Polycythemia</a:t>
            </a:r>
          </a:p>
        </p:txBody>
      </p:sp>
      <p:sp>
        <p:nvSpPr>
          <p:cNvPr id="3" name="Content Placeholder 2"/>
          <p:cNvSpPr>
            <a:spLocks noGrp="1"/>
          </p:cNvSpPr>
          <p:nvPr>
            <p:ph idx="1"/>
          </p:nvPr>
        </p:nvSpPr>
        <p:spPr/>
        <p:txBody>
          <a:bodyPr>
            <a:normAutofit/>
          </a:bodyPr>
          <a:lstStyle/>
          <a:p>
            <a:r>
              <a:rPr lang="en-US" dirty="0" err="1"/>
              <a:t>Hgb</a:t>
            </a:r>
            <a:r>
              <a:rPr lang="en-US" dirty="0"/>
              <a:t> &gt;16.5g/</a:t>
            </a:r>
            <a:r>
              <a:rPr lang="en-US" dirty="0" err="1"/>
              <a:t>dL</a:t>
            </a:r>
            <a:r>
              <a:rPr lang="en-US" dirty="0"/>
              <a:t> in men or &gt;16.0g/</a:t>
            </a:r>
            <a:r>
              <a:rPr lang="en-US" dirty="0" err="1"/>
              <a:t>dL</a:t>
            </a:r>
            <a:r>
              <a:rPr lang="en-US" dirty="0"/>
              <a:t> in women</a:t>
            </a:r>
          </a:p>
          <a:p>
            <a:r>
              <a:rPr lang="en-US" dirty="0" err="1"/>
              <a:t>Hct</a:t>
            </a:r>
            <a:r>
              <a:rPr lang="en-US" dirty="0"/>
              <a:t> &gt;49% in men or &gt;48% in women</a:t>
            </a:r>
          </a:p>
          <a:p>
            <a:endParaRPr lang="en-US" dirty="0"/>
          </a:p>
          <a:p>
            <a:r>
              <a:rPr lang="en-US" dirty="0"/>
              <a:t>Primary polycythemia</a:t>
            </a:r>
          </a:p>
          <a:p>
            <a:pPr lvl="1"/>
            <a:r>
              <a:rPr lang="en-US" dirty="0"/>
              <a:t>Increase in RBC mass caused by a mutation</a:t>
            </a:r>
          </a:p>
          <a:p>
            <a:r>
              <a:rPr lang="en-US" dirty="0"/>
              <a:t>Secondary polycythemia</a:t>
            </a:r>
          </a:p>
          <a:p>
            <a:pPr lvl="1"/>
            <a:r>
              <a:rPr lang="en-US" dirty="0"/>
              <a:t>Increase in RBC mass caused by elevated serum erythropoietin</a:t>
            </a:r>
          </a:p>
          <a:p>
            <a:endParaRPr lang="en-US" dirty="0"/>
          </a:p>
        </p:txBody>
      </p:sp>
    </p:spTree>
    <p:extLst>
      <p:ext uri="{BB962C8B-B14F-4D97-AF65-F5344CB8AC3E}">
        <p14:creationId xmlns:p14="http://schemas.microsoft.com/office/powerpoint/2010/main" val="40324875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Primary Polycythemia</a:t>
            </a:r>
          </a:p>
        </p:txBody>
      </p:sp>
      <p:sp>
        <p:nvSpPr>
          <p:cNvPr id="3" name="Content Placeholder 2"/>
          <p:cNvSpPr>
            <a:spLocks noGrp="1"/>
          </p:cNvSpPr>
          <p:nvPr>
            <p:ph idx="1"/>
          </p:nvPr>
        </p:nvSpPr>
        <p:spPr>
          <a:xfrm>
            <a:off x="838201" y="1929185"/>
            <a:ext cx="8343900" cy="3535395"/>
          </a:xfrm>
        </p:spPr>
        <p:txBody>
          <a:bodyPr>
            <a:normAutofit fontScale="92500"/>
          </a:bodyPr>
          <a:lstStyle/>
          <a:p>
            <a:r>
              <a:rPr lang="en-US" dirty="0"/>
              <a:t>Polycythemia Vera	</a:t>
            </a:r>
          </a:p>
          <a:p>
            <a:pPr lvl="1"/>
            <a:r>
              <a:rPr lang="en-US" dirty="0"/>
              <a:t>Abnormal proliferation of RBCs and sometimes WBC and PLTs</a:t>
            </a:r>
          </a:p>
          <a:p>
            <a:pPr lvl="1"/>
            <a:r>
              <a:rPr lang="en-US" dirty="0"/>
              <a:t>Form of myeloproliferative neoplasm that is derived from the bone marrow</a:t>
            </a:r>
          </a:p>
          <a:p>
            <a:pPr lvl="1"/>
            <a:r>
              <a:rPr lang="en-US" dirty="0"/>
              <a:t>EPO level is low</a:t>
            </a:r>
          </a:p>
          <a:p>
            <a:r>
              <a:rPr lang="en-US" dirty="0"/>
              <a:t>S/S include LUQ abdominal pain, itching, bleeding gums, fever, night sweats, fatigue</a:t>
            </a:r>
          </a:p>
          <a:p>
            <a:r>
              <a:rPr lang="en-US" dirty="0"/>
              <a:t>Recommend maintaining </a:t>
            </a:r>
            <a:r>
              <a:rPr lang="en-US" dirty="0" err="1"/>
              <a:t>Hct</a:t>
            </a:r>
            <a:r>
              <a:rPr lang="en-US" dirty="0"/>
              <a:t> &lt;45%</a:t>
            </a:r>
          </a:p>
          <a:p>
            <a:pPr lvl="1"/>
            <a:r>
              <a:rPr lang="en-US" dirty="0"/>
              <a:t>ASA 81mg/daily</a:t>
            </a:r>
          </a:p>
          <a:p>
            <a:endParaRPr lang="en-US" dirty="0"/>
          </a:p>
        </p:txBody>
      </p:sp>
    </p:spTree>
    <p:extLst>
      <p:ext uri="{BB962C8B-B14F-4D97-AF65-F5344CB8AC3E}">
        <p14:creationId xmlns:p14="http://schemas.microsoft.com/office/powerpoint/2010/main" val="1807445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Secondary Polycythemia</a:t>
            </a:r>
          </a:p>
        </p:txBody>
      </p:sp>
      <p:sp>
        <p:nvSpPr>
          <p:cNvPr id="3" name="Content Placeholder 2"/>
          <p:cNvSpPr>
            <a:spLocks noGrp="1"/>
          </p:cNvSpPr>
          <p:nvPr>
            <p:ph idx="1"/>
          </p:nvPr>
        </p:nvSpPr>
        <p:spPr>
          <a:xfrm>
            <a:off x="838201" y="1929188"/>
            <a:ext cx="10113396" cy="3516691"/>
          </a:xfrm>
        </p:spPr>
        <p:txBody>
          <a:bodyPr>
            <a:normAutofit/>
          </a:bodyPr>
          <a:lstStyle/>
          <a:p>
            <a:r>
              <a:rPr lang="en-US" sz="2667" dirty="0"/>
              <a:t>Due to chronic generalized hypoxia which causes the body to respond by producing more RBC’s to compensate</a:t>
            </a:r>
          </a:p>
          <a:p>
            <a:pPr lvl="1"/>
            <a:r>
              <a:rPr lang="en-US" sz="2133" dirty="0"/>
              <a:t>Causes include cardiopulmonary disease, smoking, high altitude, tumors, athletic performance enhancers, testosterone use</a:t>
            </a:r>
          </a:p>
          <a:p>
            <a:pPr lvl="1"/>
            <a:r>
              <a:rPr lang="en-US" sz="2133" dirty="0"/>
              <a:t>Distinguished from primary polycythemia by the EPO level</a:t>
            </a:r>
          </a:p>
          <a:p>
            <a:r>
              <a:rPr lang="en-US" sz="2667" dirty="0"/>
              <a:t>S/S could include a ruddy complexion, clubbing, cyanosis</a:t>
            </a:r>
          </a:p>
          <a:p>
            <a:r>
              <a:rPr lang="en-US" sz="2667" dirty="0"/>
              <a:t>No specific </a:t>
            </a:r>
            <a:r>
              <a:rPr lang="en-US" sz="2667" dirty="0" err="1"/>
              <a:t>Hct</a:t>
            </a:r>
            <a:r>
              <a:rPr lang="en-US" sz="2667" dirty="0"/>
              <a:t> target</a:t>
            </a:r>
          </a:p>
        </p:txBody>
      </p:sp>
    </p:spTree>
    <p:extLst>
      <p:ext uri="{BB962C8B-B14F-4D97-AF65-F5344CB8AC3E}">
        <p14:creationId xmlns:p14="http://schemas.microsoft.com/office/powerpoint/2010/main" val="11324987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Hemochromatosis</a:t>
            </a:r>
          </a:p>
        </p:txBody>
      </p:sp>
      <p:sp>
        <p:nvSpPr>
          <p:cNvPr id="3" name="Content Placeholder 2"/>
          <p:cNvSpPr>
            <a:spLocks noGrp="1"/>
          </p:cNvSpPr>
          <p:nvPr>
            <p:ph idx="1"/>
          </p:nvPr>
        </p:nvSpPr>
        <p:spPr/>
        <p:txBody>
          <a:bodyPr>
            <a:normAutofit/>
          </a:bodyPr>
          <a:lstStyle/>
          <a:p>
            <a:r>
              <a:rPr lang="en-US" dirty="0"/>
              <a:t>Disorder in which there is too much iron</a:t>
            </a:r>
          </a:p>
          <a:p>
            <a:r>
              <a:rPr lang="en-US" dirty="0"/>
              <a:t>Primary</a:t>
            </a:r>
          </a:p>
          <a:p>
            <a:pPr lvl="1"/>
            <a:r>
              <a:rPr lang="en-US" dirty="0"/>
              <a:t>Hereditary Hemochromatosis</a:t>
            </a:r>
          </a:p>
          <a:p>
            <a:r>
              <a:rPr lang="en-US" dirty="0"/>
              <a:t>Secondary</a:t>
            </a:r>
          </a:p>
          <a:p>
            <a:pPr lvl="1"/>
            <a:r>
              <a:rPr lang="en-US" dirty="0"/>
              <a:t>Multiple transfusions, alcoholic liver disease, hemolytic and other disorders of the </a:t>
            </a:r>
            <a:r>
              <a:rPr lang="en-US" dirty="0" err="1"/>
              <a:t>Hgb</a:t>
            </a:r>
            <a:r>
              <a:rPr lang="en-US" dirty="0"/>
              <a:t> structure and function, supplementation</a:t>
            </a:r>
          </a:p>
          <a:p>
            <a:pPr lvl="1"/>
            <a:r>
              <a:rPr lang="en-US" dirty="0"/>
              <a:t>Elevated serum ferritin (ferritin &gt;300ng/mL) may occur in some conditions in the absence of excess iron</a:t>
            </a:r>
          </a:p>
        </p:txBody>
      </p:sp>
    </p:spTree>
    <p:extLst>
      <p:ext uri="{BB962C8B-B14F-4D97-AF65-F5344CB8AC3E}">
        <p14:creationId xmlns:p14="http://schemas.microsoft.com/office/powerpoint/2010/main" val="33115159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Hereditary Hemochromatosis</a:t>
            </a:r>
          </a:p>
        </p:txBody>
      </p:sp>
      <p:sp>
        <p:nvSpPr>
          <p:cNvPr id="3" name="Content Placeholder 2"/>
          <p:cNvSpPr>
            <a:spLocks noGrp="1"/>
          </p:cNvSpPr>
          <p:nvPr>
            <p:ph idx="1"/>
          </p:nvPr>
        </p:nvSpPr>
        <p:spPr/>
        <p:txBody>
          <a:bodyPr>
            <a:normAutofit/>
          </a:bodyPr>
          <a:lstStyle/>
          <a:p>
            <a:r>
              <a:rPr lang="en-US" dirty="0"/>
              <a:t>Can be asymptomatic</a:t>
            </a:r>
          </a:p>
          <a:p>
            <a:pPr lvl="1"/>
            <a:r>
              <a:rPr lang="en-US" dirty="0"/>
              <a:t>S/S include RUQ abdominal pain, fatigue, generalized pain or arthritic type pain</a:t>
            </a:r>
          </a:p>
          <a:p>
            <a:r>
              <a:rPr lang="en-US" dirty="0"/>
              <a:t>Labs demonstrate elevated iron, ferritin, but normal TIBC</a:t>
            </a:r>
          </a:p>
          <a:p>
            <a:r>
              <a:rPr lang="en-US" dirty="0"/>
              <a:t>Estimation of iron stores</a:t>
            </a:r>
          </a:p>
          <a:p>
            <a:pPr lvl="1"/>
            <a:r>
              <a:rPr lang="en-US" dirty="0"/>
              <a:t>MRI of abdomen</a:t>
            </a:r>
          </a:p>
          <a:p>
            <a:r>
              <a:rPr lang="en-US" dirty="0"/>
              <a:t>Treatment</a:t>
            </a:r>
          </a:p>
          <a:p>
            <a:pPr lvl="1"/>
            <a:r>
              <a:rPr lang="en-US" dirty="0"/>
              <a:t>Therapeutic phlebotomy</a:t>
            </a:r>
          </a:p>
          <a:p>
            <a:endParaRPr lang="en-US" dirty="0"/>
          </a:p>
        </p:txBody>
      </p:sp>
    </p:spTree>
    <p:extLst>
      <p:ext uri="{BB962C8B-B14F-4D97-AF65-F5344CB8AC3E}">
        <p14:creationId xmlns:p14="http://schemas.microsoft.com/office/powerpoint/2010/main" val="535189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Thrombocytopenia</a:t>
            </a:r>
          </a:p>
        </p:txBody>
      </p:sp>
      <p:sp>
        <p:nvSpPr>
          <p:cNvPr id="3" name="Content Placeholder 2"/>
          <p:cNvSpPr>
            <a:spLocks noGrp="1"/>
          </p:cNvSpPr>
          <p:nvPr>
            <p:ph idx="1"/>
          </p:nvPr>
        </p:nvSpPr>
        <p:spPr>
          <a:xfrm>
            <a:off x="838201" y="1690688"/>
            <a:ext cx="11049001" cy="4351339"/>
          </a:xfrm>
        </p:spPr>
        <p:txBody>
          <a:bodyPr>
            <a:normAutofit/>
          </a:bodyPr>
          <a:lstStyle/>
          <a:p>
            <a:r>
              <a:rPr lang="en-US" sz="2400" dirty="0"/>
              <a:t>Occurs when platelet count drops below 150,000/</a:t>
            </a:r>
            <a:r>
              <a:rPr lang="en-US" sz="2400" dirty="0" err="1"/>
              <a:t>uL</a:t>
            </a:r>
            <a:endParaRPr lang="en-US" sz="2400" dirty="0"/>
          </a:p>
          <a:p>
            <a:r>
              <a:rPr lang="en-US" sz="2400" dirty="0"/>
              <a:t>Can be classified into causes</a:t>
            </a:r>
          </a:p>
          <a:p>
            <a:pPr lvl="1"/>
            <a:r>
              <a:rPr lang="en-US" dirty="0"/>
              <a:t>Pseudo-thrombocytopenia</a:t>
            </a:r>
          </a:p>
          <a:p>
            <a:pPr lvl="1"/>
            <a:r>
              <a:rPr lang="en-US" dirty="0"/>
              <a:t>Impaired platelet production</a:t>
            </a:r>
          </a:p>
          <a:p>
            <a:pPr lvl="1"/>
            <a:r>
              <a:rPr lang="en-US" dirty="0"/>
              <a:t>Increased platelet production</a:t>
            </a:r>
          </a:p>
          <a:p>
            <a:pPr lvl="1"/>
            <a:r>
              <a:rPr lang="en-US" dirty="0"/>
              <a:t>Nonimmune thrombocytopenia</a:t>
            </a:r>
          </a:p>
          <a:p>
            <a:pPr lvl="1"/>
            <a:r>
              <a:rPr lang="en-US" dirty="0"/>
              <a:t>Abnormal platelet distribution</a:t>
            </a:r>
          </a:p>
          <a:p>
            <a:pPr lvl="1"/>
            <a:r>
              <a:rPr lang="en-US" dirty="0"/>
              <a:t>Drug induced thrombocytopenia</a:t>
            </a:r>
          </a:p>
          <a:p>
            <a:r>
              <a:rPr lang="en-US" sz="2400" dirty="0"/>
              <a:t>S/S: petechaie, purpura, or overt signs of bleeding. Can also be an incidental finding</a:t>
            </a:r>
          </a:p>
          <a:p>
            <a:pPr marL="342891" lvl="1" indent="0">
              <a:buNone/>
            </a:pPr>
            <a:endParaRPr lang="en-US" dirty="0"/>
          </a:p>
        </p:txBody>
      </p:sp>
    </p:spTree>
    <p:extLst>
      <p:ext uri="{BB962C8B-B14F-4D97-AF65-F5344CB8AC3E}">
        <p14:creationId xmlns:p14="http://schemas.microsoft.com/office/powerpoint/2010/main" val="25482135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Thrombocytopenia</a:t>
            </a:r>
          </a:p>
        </p:txBody>
      </p:sp>
      <p:sp>
        <p:nvSpPr>
          <p:cNvPr id="3" name="Content Placeholder 2"/>
          <p:cNvSpPr>
            <a:spLocks noGrp="1"/>
          </p:cNvSpPr>
          <p:nvPr>
            <p:ph idx="1"/>
          </p:nvPr>
        </p:nvSpPr>
        <p:spPr/>
        <p:txBody>
          <a:bodyPr>
            <a:normAutofit/>
          </a:bodyPr>
          <a:lstStyle/>
          <a:p>
            <a:r>
              <a:rPr lang="en-US" dirty="0"/>
              <a:t>Mild = 100,000 to 149,000/</a:t>
            </a:r>
            <a:r>
              <a:rPr lang="en-US" dirty="0" err="1"/>
              <a:t>uL</a:t>
            </a:r>
            <a:endParaRPr lang="en-US" dirty="0"/>
          </a:p>
          <a:p>
            <a:r>
              <a:rPr lang="en-US" dirty="0"/>
              <a:t>Moderate = 50,000 to 99,000/</a:t>
            </a:r>
            <a:r>
              <a:rPr lang="en-US" dirty="0" err="1"/>
              <a:t>uL</a:t>
            </a:r>
            <a:endParaRPr lang="en-US" dirty="0"/>
          </a:p>
          <a:p>
            <a:r>
              <a:rPr lang="en-US" dirty="0"/>
              <a:t>Severe = &lt;50,000/</a:t>
            </a:r>
            <a:r>
              <a:rPr lang="en-US" dirty="0" err="1"/>
              <a:t>uL</a:t>
            </a:r>
            <a:endParaRPr lang="en-US" dirty="0"/>
          </a:p>
          <a:p>
            <a:r>
              <a:rPr lang="en-US" dirty="0"/>
              <a:t>Workup</a:t>
            </a:r>
          </a:p>
          <a:p>
            <a:pPr lvl="1"/>
            <a:r>
              <a:rPr lang="en-US" dirty="0"/>
              <a:t>Is it real? Is it new?</a:t>
            </a:r>
          </a:p>
          <a:p>
            <a:pPr lvl="1"/>
            <a:r>
              <a:rPr lang="en-US" dirty="0"/>
              <a:t>Stability</a:t>
            </a:r>
          </a:p>
          <a:p>
            <a:pPr lvl="1"/>
            <a:r>
              <a:rPr lang="en-US" dirty="0"/>
              <a:t>Are there other hematologic abnormalities?</a:t>
            </a:r>
          </a:p>
          <a:p>
            <a:pPr lvl="1"/>
            <a:r>
              <a:rPr lang="en-US" dirty="0"/>
              <a:t>Bleeding history</a:t>
            </a:r>
          </a:p>
          <a:p>
            <a:pPr lvl="1"/>
            <a:r>
              <a:rPr lang="en-US" dirty="0"/>
              <a:t>Medication exposure</a:t>
            </a:r>
          </a:p>
          <a:p>
            <a:pPr lvl="1"/>
            <a:endParaRPr lang="en-US" dirty="0"/>
          </a:p>
          <a:p>
            <a:endParaRPr lang="en-US" dirty="0"/>
          </a:p>
        </p:txBody>
      </p:sp>
    </p:spTree>
    <p:extLst>
      <p:ext uri="{BB962C8B-B14F-4D97-AF65-F5344CB8AC3E}">
        <p14:creationId xmlns:p14="http://schemas.microsoft.com/office/powerpoint/2010/main" val="6241837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Thrombocytosis</a:t>
            </a:r>
          </a:p>
        </p:txBody>
      </p:sp>
      <p:sp>
        <p:nvSpPr>
          <p:cNvPr id="3" name="Content Placeholder 2"/>
          <p:cNvSpPr>
            <a:spLocks noGrp="1"/>
          </p:cNvSpPr>
          <p:nvPr>
            <p:ph idx="1"/>
          </p:nvPr>
        </p:nvSpPr>
        <p:spPr>
          <a:xfrm>
            <a:off x="838200" y="1690688"/>
            <a:ext cx="10515600" cy="4351339"/>
          </a:xfrm>
        </p:spPr>
        <p:txBody>
          <a:bodyPr>
            <a:normAutofit lnSpcReduction="10000"/>
          </a:bodyPr>
          <a:lstStyle/>
          <a:p>
            <a:r>
              <a:rPr lang="en-US" dirty="0"/>
              <a:t>PLT count &gt;450,000 </a:t>
            </a:r>
            <a:r>
              <a:rPr lang="en-US" dirty="0" err="1"/>
              <a:t>microL</a:t>
            </a:r>
            <a:endParaRPr lang="en-US" dirty="0"/>
          </a:p>
          <a:p>
            <a:r>
              <a:rPr lang="en-US" dirty="0"/>
              <a:t>Causes:</a:t>
            </a:r>
          </a:p>
          <a:p>
            <a:pPr lvl="1"/>
            <a:r>
              <a:rPr lang="en-US" dirty="0"/>
              <a:t>Reactive</a:t>
            </a:r>
          </a:p>
          <a:p>
            <a:pPr lvl="2"/>
            <a:r>
              <a:rPr lang="en-US" dirty="0"/>
              <a:t>Anemia, blood loss, infection, post-splenectomy or functional asplenia, non-infectious inflammation</a:t>
            </a:r>
          </a:p>
          <a:p>
            <a:pPr lvl="1"/>
            <a:r>
              <a:rPr lang="en-US" dirty="0"/>
              <a:t>Autonomous</a:t>
            </a:r>
          </a:p>
          <a:p>
            <a:pPr lvl="2"/>
            <a:r>
              <a:rPr lang="en-US" dirty="0"/>
              <a:t>Essential Thrombocythemia</a:t>
            </a:r>
          </a:p>
          <a:p>
            <a:pPr lvl="2"/>
            <a:r>
              <a:rPr lang="en-US" dirty="0"/>
              <a:t>Polycythemia Vera</a:t>
            </a:r>
          </a:p>
          <a:p>
            <a:pPr lvl="2"/>
            <a:r>
              <a:rPr lang="en-US" dirty="0"/>
              <a:t>Primary Myelofibrosis</a:t>
            </a:r>
          </a:p>
          <a:p>
            <a:pPr lvl="2"/>
            <a:r>
              <a:rPr lang="en-US" dirty="0"/>
              <a:t>Chronic Myeloid Leukemia/Acute Myeloid Leukemia</a:t>
            </a:r>
          </a:p>
          <a:p>
            <a:pPr lvl="2"/>
            <a:r>
              <a:rPr lang="en-US" dirty="0"/>
              <a:t>Myelodysplastic Syndrome</a:t>
            </a:r>
          </a:p>
          <a:p>
            <a:pPr lvl="2"/>
            <a:r>
              <a:rPr lang="en-US" dirty="0"/>
              <a:t>Familial Thrombocytosis</a:t>
            </a:r>
          </a:p>
        </p:txBody>
      </p:sp>
    </p:spTree>
    <p:extLst>
      <p:ext uri="{BB962C8B-B14F-4D97-AF65-F5344CB8AC3E}">
        <p14:creationId xmlns:p14="http://schemas.microsoft.com/office/powerpoint/2010/main" val="3648055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Thrombocytosis</a:t>
            </a:r>
          </a:p>
        </p:txBody>
      </p:sp>
      <p:sp>
        <p:nvSpPr>
          <p:cNvPr id="3" name="Content Placeholder 2"/>
          <p:cNvSpPr>
            <a:spLocks noGrp="1"/>
          </p:cNvSpPr>
          <p:nvPr>
            <p:ph idx="1"/>
          </p:nvPr>
        </p:nvSpPr>
        <p:spPr/>
        <p:txBody>
          <a:bodyPr/>
          <a:lstStyle/>
          <a:p>
            <a:r>
              <a:rPr lang="en-US" dirty="0"/>
              <a:t>Workup</a:t>
            </a:r>
          </a:p>
          <a:p>
            <a:pPr lvl="1"/>
            <a:r>
              <a:rPr lang="en-US" dirty="0"/>
              <a:t>Repeat CBC w/ differential</a:t>
            </a:r>
          </a:p>
          <a:p>
            <a:pPr lvl="1"/>
            <a:r>
              <a:rPr lang="en-US" dirty="0"/>
              <a:t>Check iron studies, inflammatory markers</a:t>
            </a:r>
          </a:p>
          <a:p>
            <a:pPr lvl="1"/>
            <a:r>
              <a:rPr lang="en-US" dirty="0"/>
              <a:t>Is the patient symptomatic?</a:t>
            </a:r>
          </a:p>
          <a:p>
            <a:pPr lvl="1"/>
            <a:r>
              <a:rPr lang="en-US" dirty="0"/>
              <a:t>Rule out reactive causes</a:t>
            </a:r>
          </a:p>
          <a:p>
            <a:pPr lvl="2"/>
            <a:r>
              <a:rPr lang="en-US" dirty="0"/>
              <a:t>Reactive to anemia</a:t>
            </a:r>
          </a:p>
        </p:txBody>
      </p:sp>
    </p:spTree>
    <p:extLst>
      <p:ext uri="{BB962C8B-B14F-4D97-AF65-F5344CB8AC3E}">
        <p14:creationId xmlns:p14="http://schemas.microsoft.com/office/powerpoint/2010/main" val="2409995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Neutrophils</a:t>
            </a:r>
          </a:p>
        </p:txBody>
      </p:sp>
      <p:sp>
        <p:nvSpPr>
          <p:cNvPr id="3" name="Content Placeholder 2"/>
          <p:cNvSpPr>
            <a:spLocks noGrp="1"/>
          </p:cNvSpPr>
          <p:nvPr>
            <p:ph idx="1"/>
          </p:nvPr>
        </p:nvSpPr>
        <p:spPr/>
        <p:txBody>
          <a:bodyPr>
            <a:normAutofit/>
          </a:bodyPr>
          <a:lstStyle/>
          <a:p>
            <a:r>
              <a:rPr lang="en-US" dirty="0"/>
              <a:t>Increased: acute infections, inflammation, metabolic disorders, toxic chemicals and drugs, acute hemorrhage, rapidly growing tumors, exercise, corticosteroids, hereditary, idiopathic</a:t>
            </a:r>
          </a:p>
          <a:p>
            <a:endParaRPr lang="en-US" dirty="0"/>
          </a:p>
          <a:p>
            <a:r>
              <a:rPr lang="en-US" dirty="0"/>
              <a:t>Decreased: typhoid, measles, influenza, EBC, CMV, viral hepatitis, HIV, toxoplasmosis, TB, malaria, rickettsia infection, bone marrow failure, immune mediated neutropenia, Hypersplenism, cachexia</a:t>
            </a:r>
          </a:p>
        </p:txBody>
      </p:sp>
    </p:spTree>
    <p:extLst>
      <p:ext uri="{BB962C8B-B14F-4D97-AF65-F5344CB8AC3E}">
        <p14:creationId xmlns:p14="http://schemas.microsoft.com/office/powerpoint/2010/main" val="13632225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Resources</a:t>
            </a:r>
          </a:p>
        </p:txBody>
      </p:sp>
      <p:sp>
        <p:nvSpPr>
          <p:cNvPr id="3" name="Content Placeholder 2"/>
          <p:cNvSpPr>
            <a:spLocks noGrp="1"/>
          </p:cNvSpPr>
          <p:nvPr>
            <p:ph idx="1"/>
          </p:nvPr>
        </p:nvSpPr>
        <p:spPr/>
        <p:txBody>
          <a:bodyPr>
            <a:normAutofit/>
          </a:bodyPr>
          <a:lstStyle/>
          <a:p>
            <a:r>
              <a:rPr lang="en-US" sz="1500" dirty="0">
                <a:hlinkClick r:id="rId2"/>
              </a:rPr>
              <a:t>Approach to the patient with thrombocytosis - </a:t>
            </a:r>
            <a:r>
              <a:rPr lang="en-US" sz="1500" dirty="0" err="1">
                <a:hlinkClick r:id="rId2"/>
              </a:rPr>
              <a:t>UpToDate</a:t>
            </a:r>
            <a:endParaRPr lang="en-US" sz="1500" dirty="0"/>
          </a:p>
          <a:p>
            <a:r>
              <a:rPr lang="en-US" sz="1500" dirty="0" err="1"/>
              <a:t>Cashen</a:t>
            </a:r>
            <a:r>
              <a:rPr lang="en-US" sz="1500" dirty="0"/>
              <a:t>, A. F., &amp; A., V. T. B. (2016). </a:t>
            </a:r>
            <a:r>
              <a:rPr lang="en-US" sz="1500" i="1" dirty="0"/>
              <a:t>The Washington Manual Hematology and oncology subspecialty consult</a:t>
            </a:r>
            <a:r>
              <a:rPr lang="en-US" sz="1500" dirty="0"/>
              <a:t>. Wolters Kluwer. </a:t>
            </a:r>
          </a:p>
          <a:p>
            <a:r>
              <a:rPr lang="en-US" sz="1500" dirty="0"/>
              <a:t>Goldberg, S. (2023b). </a:t>
            </a:r>
            <a:r>
              <a:rPr lang="en-US" sz="1500" i="1" dirty="0"/>
              <a:t>Clinical hematology made ridiculously simple</a:t>
            </a:r>
            <a:r>
              <a:rPr lang="en-US" sz="1500" dirty="0"/>
              <a:t>. </a:t>
            </a:r>
            <a:r>
              <a:rPr lang="en-US" sz="1500" dirty="0" err="1"/>
              <a:t>MedMaster</a:t>
            </a:r>
            <a:r>
              <a:rPr lang="en-US" sz="1500" dirty="0"/>
              <a:t>, Inc. </a:t>
            </a:r>
          </a:p>
          <a:p>
            <a:r>
              <a:rPr lang="en-US" sz="1500" dirty="0">
                <a:hlinkClick r:id="rId3"/>
              </a:rPr>
              <a:t>Diagnostic approach to the patient with erythrocytosis/polycythemia – </a:t>
            </a:r>
            <a:r>
              <a:rPr lang="en-US" sz="1500" dirty="0" err="1">
                <a:hlinkClick r:id="rId3"/>
              </a:rPr>
              <a:t>UpToDate</a:t>
            </a:r>
            <a:endParaRPr lang="en-US" sz="1500" dirty="0"/>
          </a:p>
          <a:p>
            <a:r>
              <a:rPr lang="en-US" sz="1500" dirty="0">
                <a:hlinkClick r:id="rId4"/>
              </a:rPr>
              <a:t>Polycythemia </a:t>
            </a:r>
            <a:r>
              <a:rPr lang="en-US" sz="1500" dirty="0" err="1">
                <a:hlinkClick r:id="rId4"/>
              </a:rPr>
              <a:t>vera</a:t>
            </a:r>
            <a:r>
              <a:rPr lang="en-US" sz="1500" dirty="0">
                <a:hlinkClick r:id="rId4"/>
              </a:rPr>
              <a:t> and secondary polycythemia: Treatment and prognosis – </a:t>
            </a:r>
            <a:r>
              <a:rPr lang="en-US" sz="1500" dirty="0" err="1">
                <a:hlinkClick r:id="rId4"/>
              </a:rPr>
              <a:t>UpToDate</a:t>
            </a:r>
            <a:endParaRPr lang="en-US" sz="1500" dirty="0"/>
          </a:p>
        </p:txBody>
      </p:sp>
    </p:spTree>
    <p:extLst>
      <p:ext uri="{BB962C8B-B14F-4D97-AF65-F5344CB8AC3E}">
        <p14:creationId xmlns:p14="http://schemas.microsoft.com/office/powerpoint/2010/main" val="34980251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T 2016 PPT Finale.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
            <a:ext cx="12192000" cy="9144001"/>
          </a:xfrm>
          <a:prstGeom prst="rect">
            <a:avLst/>
          </a:prstGeom>
        </p:spPr>
      </p:pic>
      <p:sp>
        <p:nvSpPr>
          <p:cNvPr id="4" name="Title 3">
            <a:extLst>
              <a:ext uri="{FF2B5EF4-FFF2-40B4-BE49-F238E27FC236}">
                <a16:creationId xmlns:a16="http://schemas.microsoft.com/office/drawing/2014/main" id="{4B5F5385-4754-EF45-8C2E-E2D583452401}"/>
              </a:ext>
            </a:extLst>
          </p:cNvPr>
          <p:cNvSpPr>
            <a:spLocks noGrp="1"/>
          </p:cNvSpPr>
          <p:nvPr>
            <p:ph type="ctrTitle"/>
          </p:nvPr>
        </p:nvSpPr>
        <p:spPr>
          <a:xfrm>
            <a:off x="3878239" y="4341663"/>
            <a:ext cx="7783629" cy="1450708"/>
          </a:xfrm>
        </p:spPr>
        <p:txBody>
          <a:bodyPr/>
          <a:lstStyle/>
          <a:p>
            <a:r>
              <a:rPr lang="en-US" dirty="0"/>
              <a:t>Questions? </a:t>
            </a:r>
          </a:p>
        </p:txBody>
      </p:sp>
    </p:spTree>
    <p:extLst>
      <p:ext uri="{BB962C8B-B14F-4D97-AF65-F5344CB8AC3E}">
        <p14:creationId xmlns:p14="http://schemas.microsoft.com/office/powerpoint/2010/main" val="3725855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Lymphocytes</a:t>
            </a:r>
          </a:p>
        </p:txBody>
      </p:sp>
      <p:sp>
        <p:nvSpPr>
          <p:cNvPr id="3" name="Content Placeholder 2"/>
          <p:cNvSpPr>
            <a:spLocks noGrp="1"/>
          </p:cNvSpPr>
          <p:nvPr>
            <p:ph idx="1"/>
          </p:nvPr>
        </p:nvSpPr>
        <p:spPr/>
        <p:txBody>
          <a:bodyPr>
            <a:normAutofit/>
          </a:bodyPr>
          <a:lstStyle/>
          <a:p>
            <a:r>
              <a:rPr lang="en-US" dirty="0"/>
              <a:t>Destroy virus infected cells and foreign invading cells as well as cancer cells when the lymphocytes recognize those cells as foreign</a:t>
            </a:r>
          </a:p>
          <a:p>
            <a:r>
              <a:rPr lang="en-US" dirty="0"/>
              <a:t>B lymphocytes develop into plasma cells which reside outside the blood vessels and produce antibodies</a:t>
            </a:r>
          </a:p>
          <a:p>
            <a:r>
              <a:rPr lang="en-US" dirty="0"/>
              <a:t>Lymphocytes may live anywhere from a week to several years, large range due to the formation of memory cells which remember past immune reactions and respond quickly on repeat exposure to foreign substance</a:t>
            </a:r>
          </a:p>
        </p:txBody>
      </p:sp>
    </p:spTree>
    <p:extLst>
      <p:ext uri="{BB962C8B-B14F-4D97-AF65-F5344CB8AC3E}">
        <p14:creationId xmlns:p14="http://schemas.microsoft.com/office/powerpoint/2010/main" val="1320085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Lymphocytes</a:t>
            </a:r>
          </a:p>
        </p:txBody>
      </p:sp>
      <p:sp>
        <p:nvSpPr>
          <p:cNvPr id="3" name="Content Placeholder 2"/>
          <p:cNvSpPr>
            <a:spLocks noGrp="1"/>
          </p:cNvSpPr>
          <p:nvPr>
            <p:ph idx="1"/>
          </p:nvPr>
        </p:nvSpPr>
        <p:spPr/>
        <p:txBody>
          <a:bodyPr>
            <a:normAutofit/>
          </a:bodyPr>
          <a:lstStyle/>
          <a:p>
            <a:r>
              <a:rPr lang="en-US" dirty="0"/>
              <a:t>Increased: infections mostly viral and some bacterial infections </a:t>
            </a:r>
          </a:p>
          <a:p>
            <a:r>
              <a:rPr lang="en-US" dirty="0"/>
              <a:t>Decreased: viral infections, bacterial infections fungal, drugs, autoimmune disorders, leukemia’s and metastatic tumors to the bone, congenital, malnutrition, stress</a:t>
            </a:r>
          </a:p>
          <a:p>
            <a:endParaRPr lang="en-US" dirty="0"/>
          </a:p>
        </p:txBody>
      </p:sp>
    </p:spTree>
    <p:extLst>
      <p:ext uri="{BB962C8B-B14F-4D97-AF65-F5344CB8AC3E}">
        <p14:creationId xmlns:p14="http://schemas.microsoft.com/office/powerpoint/2010/main" val="2395337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Basophils</a:t>
            </a:r>
          </a:p>
        </p:txBody>
      </p:sp>
      <p:sp>
        <p:nvSpPr>
          <p:cNvPr id="3" name="Content Placeholder 2"/>
          <p:cNvSpPr>
            <a:spLocks noGrp="1"/>
          </p:cNvSpPr>
          <p:nvPr>
            <p:ph idx="1"/>
          </p:nvPr>
        </p:nvSpPr>
        <p:spPr/>
        <p:txBody>
          <a:bodyPr/>
          <a:lstStyle/>
          <a:p>
            <a:r>
              <a:rPr lang="en-US" dirty="0"/>
              <a:t>Contribute to the inflammatory response by secreting histamine, which increases blood flow to the tissues by dilating the blood vessels</a:t>
            </a:r>
          </a:p>
          <a:p>
            <a:r>
              <a:rPr lang="en-US" dirty="0"/>
              <a:t>They also secrete heparin, an anticoagulant that prevents clotting and enables other WBCs to move to the inflammatory state</a:t>
            </a:r>
          </a:p>
        </p:txBody>
      </p:sp>
    </p:spTree>
    <p:extLst>
      <p:ext uri="{BB962C8B-B14F-4D97-AF65-F5344CB8AC3E}">
        <p14:creationId xmlns:p14="http://schemas.microsoft.com/office/powerpoint/2010/main" val="2486303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Basophils</a:t>
            </a:r>
          </a:p>
        </p:txBody>
      </p:sp>
      <p:sp>
        <p:nvSpPr>
          <p:cNvPr id="3" name="Content Placeholder 2"/>
          <p:cNvSpPr>
            <a:spLocks noGrp="1"/>
          </p:cNvSpPr>
          <p:nvPr>
            <p:ph idx="1"/>
          </p:nvPr>
        </p:nvSpPr>
        <p:spPr/>
        <p:txBody>
          <a:bodyPr>
            <a:normAutofit/>
          </a:bodyPr>
          <a:lstStyle/>
          <a:p>
            <a:r>
              <a:rPr lang="en-US" dirty="0"/>
              <a:t>Increased: myeloproliferative disorders,  inflammation, allergies, infections, endocrine</a:t>
            </a:r>
          </a:p>
          <a:p>
            <a:r>
              <a:rPr lang="en-US" dirty="0"/>
              <a:t>Decreased: hypersensitivity reaction, hyperthyroidism, corticosteroids, lupus, pregnancy, hereditary absence of basophils</a:t>
            </a:r>
          </a:p>
          <a:p>
            <a:endParaRPr lang="en-US" dirty="0"/>
          </a:p>
        </p:txBody>
      </p:sp>
    </p:spTree>
    <p:extLst>
      <p:ext uri="{BB962C8B-B14F-4D97-AF65-F5344CB8AC3E}">
        <p14:creationId xmlns:p14="http://schemas.microsoft.com/office/powerpoint/2010/main" val="2421330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Widescreen Template" id="{801A062B-43CE-1241-91A0-662FF485C5E5}" vid="{03D86D77-78FA-5844-9618-030EFCDBBB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TotalTime>
  <Words>5682</Words>
  <Application>Microsoft Macintosh PowerPoint</Application>
  <PresentationFormat>Widescreen</PresentationFormat>
  <Paragraphs>672</Paragraphs>
  <Slides>51</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Calibri Light</vt:lpstr>
      <vt:lpstr>Wingdings</vt:lpstr>
      <vt:lpstr>Office Theme</vt:lpstr>
      <vt:lpstr>Hematology: Beyond the Basics Megan Brown, APRN-CNP FHP Hematology/Oncology</vt:lpstr>
      <vt:lpstr>The Complete Blood Count</vt:lpstr>
      <vt:lpstr>White Blood Cell</vt:lpstr>
      <vt:lpstr>Neutrophils</vt:lpstr>
      <vt:lpstr>Neutrophils</vt:lpstr>
      <vt:lpstr>Lymphocytes</vt:lpstr>
      <vt:lpstr>Lymphocytes</vt:lpstr>
      <vt:lpstr>Basophils</vt:lpstr>
      <vt:lpstr>Basophils</vt:lpstr>
      <vt:lpstr>Monocytes</vt:lpstr>
      <vt:lpstr>Monocytes</vt:lpstr>
      <vt:lpstr> Eosinophils</vt:lpstr>
      <vt:lpstr>Leukopenia</vt:lpstr>
      <vt:lpstr>Neutropenia Causes</vt:lpstr>
      <vt:lpstr>Neutropenia</vt:lpstr>
      <vt:lpstr>Leukocytosis</vt:lpstr>
      <vt:lpstr>Lymphocytosis</vt:lpstr>
      <vt:lpstr>Monocytosis</vt:lpstr>
      <vt:lpstr>RBC</vt:lpstr>
      <vt:lpstr>MCV (Mean corpuscular volume)</vt:lpstr>
      <vt:lpstr>RDW (Red Blood Cell Distribution Width)</vt:lpstr>
      <vt:lpstr>Iron</vt:lpstr>
      <vt:lpstr>Ferritin</vt:lpstr>
      <vt:lpstr>TIBC (Total Iron Binding Capacity)</vt:lpstr>
      <vt:lpstr>Reticulocyte Count</vt:lpstr>
      <vt:lpstr>Anemia</vt:lpstr>
      <vt:lpstr>Microcytic Anemias</vt:lpstr>
      <vt:lpstr>Microcytic Anemias</vt:lpstr>
      <vt:lpstr>Iron Deficiency Anemia</vt:lpstr>
      <vt:lpstr>Iron Deficiency Anemia</vt:lpstr>
      <vt:lpstr>Iron Deficiency Anemia</vt:lpstr>
      <vt:lpstr>Normocytic anemias</vt:lpstr>
      <vt:lpstr>PowerPoint Presentation</vt:lpstr>
      <vt:lpstr>Macrocytic Anemia</vt:lpstr>
      <vt:lpstr>Vitamin B12 Deficiency</vt:lpstr>
      <vt:lpstr>Vitamin B12 Deficiency</vt:lpstr>
      <vt:lpstr>Vitamin B12 Deficiency</vt:lpstr>
      <vt:lpstr>Folate Deficiency</vt:lpstr>
      <vt:lpstr>Folate Deficiency</vt:lpstr>
      <vt:lpstr>Hemolytic Anemia</vt:lpstr>
      <vt:lpstr>Polycythemia</vt:lpstr>
      <vt:lpstr>Primary Polycythemia</vt:lpstr>
      <vt:lpstr>Secondary Polycythemia</vt:lpstr>
      <vt:lpstr>Hemochromatosis</vt:lpstr>
      <vt:lpstr>Hereditary Hemochromatosis</vt:lpstr>
      <vt:lpstr>Thrombocytopenia</vt:lpstr>
      <vt:lpstr>Thrombocytopenia</vt:lpstr>
      <vt:lpstr>Thrombocytosis</vt:lpstr>
      <vt:lpstr>Thrombocytosis</vt:lpstr>
      <vt:lpstr>Resources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Olivia Burns</cp:lastModifiedBy>
  <cp:revision>6</cp:revision>
  <dcterms:created xsi:type="dcterms:W3CDTF">2020-06-17T13:45:51Z</dcterms:created>
  <dcterms:modified xsi:type="dcterms:W3CDTF">2024-04-11T14:09:40Z</dcterms:modified>
</cp:coreProperties>
</file>