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4" r:id="rId1"/>
  </p:sldMasterIdLst>
  <p:notesMasterIdLst>
    <p:notesMasterId r:id="rId56"/>
  </p:notesMasterIdLst>
  <p:handoutMasterIdLst>
    <p:handoutMasterId r:id="rId57"/>
  </p:handoutMasterIdLst>
  <p:sldIdLst>
    <p:sldId id="256" r:id="rId2"/>
    <p:sldId id="257" r:id="rId3"/>
    <p:sldId id="258" r:id="rId4"/>
    <p:sldId id="262" r:id="rId5"/>
    <p:sldId id="264"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51"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8" r:id="rId34"/>
    <p:sldId id="346" r:id="rId35"/>
    <p:sldId id="345" r:id="rId36"/>
    <p:sldId id="352" r:id="rId37"/>
    <p:sldId id="347" r:id="rId38"/>
    <p:sldId id="350" r:id="rId39"/>
    <p:sldId id="286" r:id="rId40"/>
    <p:sldId id="287" r:id="rId41"/>
    <p:sldId id="288" r:id="rId42"/>
    <p:sldId id="289" r:id="rId43"/>
    <p:sldId id="290" r:id="rId44"/>
    <p:sldId id="291" r:id="rId45"/>
    <p:sldId id="353" r:id="rId46"/>
    <p:sldId id="292" r:id="rId47"/>
    <p:sldId id="302" r:id="rId48"/>
    <p:sldId id="303" r:id="rId49"/>
    <p:sldId id="307" r:id="rId50"/>
    <p:sldId id="309" r:id="rId51"/>
    <p:sldId id="311" r:id="rId52"/>
    <p:sldId id="316" r:id="rId53"/>
    <p:sldId id="317" r:id="rId54"/>
    <p:sldId id="318" r:id="rId55"/>
  </p:sldIdLst>
  <p:sldSz cx="9144000" cy="5143500" type="screen16x9"/>
  <p:notesSz cx="9296400" cy="7010400"/>
  <p:embeddedFontLst>
    <p:embeddedFont>
      <p:font typeface="Bebas Neue" panose="020B0606020202050201" pitchFamily="34" charset="77"/>
      <p:regular r:id="rId58"/>
    </p:embeddedFont>
    <p:embeddedFont>
      <p:font typeface="Calibri" panose="020F0502020204030204" pitchFamily="34" charset="0"/>
      <p:regular r:id="rId59"/>
      <p:bold r:id="rId60"/>
      <p:italic r:id="rId61"/>
      <p:boldItalic r:id="rId62"/>
    </p:embeddedFont>
    <p:embeddedFont>
      <p:font typeface="Century Gothic" panose="020B0502020202020204" pitchFamily="34" charset="0"/>
      <p:regular r:id="rId63"/>
      <p:bold r:id="rId64"/>
      <p:italic r:id="rId65"/>
      <p:boldItalic r:id="rId66"/>
    </p:embeddedFont>
    <p:embeddedFont>
      <p:font typeface="Open Sans" panose="020B0606030504020204" pitchFamily="34" charset="0"/>
      <p:regular r:id="rId67"/>
      <p:bold r:id="rId68"/>
      <p:italic r:id="rId69"/>
      <p:boldItalic r:id="rId70"/>
    </p:embeddedFont>
    <p:embeddedFont>
      <p:font typeface="Palanquin Dark" panose="020B0004020203020204" pitchFamily="34" charset="77"/>
      <p:regular r:id="rId71"/>
      <p:bold r:id="rId72"/>
    </p:embeddedFont>
    <p:embeddedFont>
      <p:font typeface="Palanquin Dark Medium" panose="020B0604020203020204" pitchFamily="34" charset="77"/>
      <p:regular r:id="rId73"/>
      <p:bold r:id="rId74"/>
    </p:embeddedFont>
    <p:embeddedFont>
      <p:font typeface="Wingdings 3" pitchFamily="2" charset="2"/>
      <p:regular r:id="rId7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B31710-CD7E-4EAB-89DE-FA4A775948A4}">
  <a:tblStyle styleId="{E5B31710-CD7E-4EAB-89DE-FA4A775948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39" d="100"/>
          <a:sy n="139" d="100"/>
        </p:scale>
        <p:origin x="176"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2AC2EE79-3DF8-47B0-85C6-1F2DDB6BBBC3}" type="datetimeFigureOut">
              <a:rPr lang="en-US" smtClean="0"/>
              <a:t>4/8/24</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7A4600B2-2159-470A-86DC-4BB1D8BBBFBF}" type="slidenum">
              <a:rPr lang="en-US" smtClean="0"/>
              <a:t>‹#›</a:t>
            </a:fld>
            <a:endParaRPr lang="en-US" dirty="0"/>
          </a:p>
        </p:txBody>
      </p:sp>
    </p:spTree>
    <p:extLst>
      <p:ext uri="{BB962C8B-B14F-4D97-AF65-F5344CB8AC3E}">
        <p14:creationId xmlns:p14="http://schemas.microsoft.com/office/powerpoint/2010/main" val="1044517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Bacteroide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Propionibacterium" TargetMode="External"/><Relationship Id="rId5" Type="http://schemas.openxmlformats.org/officeDocument/2006/relationships/hyperlink" Target="http://en.wikipedia.org/wiki/Clostridium" TargetMode="External"/><Relationship Id="rId4" Type="http://schemas.openxmlformats.org/officeDocument/2006/relationships/hyperlink" Target="http://en.wikipedia.org/wiki/Peptostreptococcu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2311400" y="525463"/>
            <a:ext cx="4673600" cy="2628900"/>
          </a:xfrm>
          <a:ln/>
        </p:spPr>
      </p:sp>
      <p:sp>
        <p:nvSpPr>
          <p:cNvPr id="40963" name="Rectangle 3"/>
          <p:cNvSpPr>
            <a:spLocks noGrp="1" noChangeArrowheads="1"/>
          </p:cNvSpPr>
          <p:nvPr>
            <p:ph type="body" idx="1"/>
          </p:nvPr>
        </p:nvSpPr>
        <p:spPr>
          <a:noFill/>
          <a:ln/>
        </p:spPr>
        <p:txBody>
          <a:bodyPr/>
          <a:lstStyle/>
          <a:p>
            <a:pPr marL="235721" indent="-235721">
              <a:buFont typeface="Calibri" pitchFamily="34" charset="0"/>
              <a:buAutoNum type="arabicPeriod"/>
            </a:pPr>
            <a:r>
              <a:rPr lang="en-US" b="1" dirty="0"/>
              <a:t>No</a:t>
            </a:r>
            <a:r>
              <a:rPr lang="en-US" dirty="0"/>
              <a:t> cephalosporin has coverage against </a:t>
            </a:r>
            <a:r>
              <a:rPr lang="en-US" i="1" dirty="0"/>
              <a:t>Enterococcus</a:t>
            </a:r>
            <a:r>
              <a:rPr lang="en-US" dirty="0"/>
              <a:t>***</a:t>
            </a:r>
          </a:p>
          <a:p>
            <a:pPr marL="235721" indent="-235721">
              <a:buFont typeface="Calibri" pitchFamily="34" charset="0"/>
              <a:buAutoNum type="arabicPeriod"/>
            </a:pPr>
            <a:r>
              <a:rPr lang="en-US" dirty="0"/>
              <a:t>Gram (-) includes </a:t>
            </a:r>
            <a:r>
              <a:rPr lang="en-US" i="1" dirty="0"/>
              <a:t>N gonorrhoeae, E coli, Kleb, Proteus</a:t>
            </a:r>
          </a:p>
          <a:p>
            <a:pPr marL="235721" indent="-235721">
              <a:buFont typeface="Calibri" pitchFamily="34" charset="0"/>
              <a:buAutoNum type="arabicPeriod"/>
            </a:pPr>
            <a:r>
              <a:rPr lang="en-US" b="1" dirty="0"/>
              <a:t>MOA: </a:t>
            </a:r>
            <a:r>
              <a:rPr lang="en-US" dirty="0"/>
              <a:t>Inhibits bacterial cell wall synthesis by binding to one or more of the penicillin-binding proteins (PBPs) which in turn inhibits the final transpeptidation step of peptidoglycan synthesis in bacterial cell walls, thus inhibiting cell wall biosynthesis. Bacteria eventually lyse due to ongoing activity of cell wall autolytic enzymes (autolysins and murein hydrolases) while cell wall assembly is arrested.</a:t>
            </a:r>
          </a:p>
          <a:p>
            <a:pPr marL="235721" indent="-235721">
              <a:buFont typeface="Calibri" pitchFamily="34" charset="0"/>
              <a:buAutoNum type="arabicPeriod"/>
            </a:pPr>
            <a:endParaRPr lang="en-US" b="1" dirty="0"/>
          </a:p>
        </p:txBody>
      </p:sp>
    </p:spTree>
    <p:extLst>
      <p:ext uri="{BB962C8B-B14F-4D97-AF65-F5344CB8AC3E}">
        <p14:creationId xmlns:p14="http://schemas.microsoft.com/office/powerpoint/2010/main" val="108413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2311400" y="525463"/>
            <a:ext cx="4673600" cy="2628900"/>
          </a:xfrm>
          <a:ln/>
        </p:spPr>
      </p:sp>
      <p:sp>
        <p:nvSpPr>
          <p:cNvPr id="41987" name="Rectangle 3"/>
          <p:cNvSpPr>
            <a:spLocks noGrp="1" noChangeArrowheads="1"/>
          </p:cNvSpPr>
          <p:nvPr>
            <p:ph type="body" idx="1"/>
          </p:nvPr>
        </p:nvSpPr>
        <p:spPr>
          <a:noFill/>
          <a:ln/>
        </p:spPr>
        <p:txBody>
          <a:bodyPr/>
          <a:lstStyle/>
          <a:p>
            <a:pPr eaLnBrk="1" hangingPunct="1"/>
            <a:r>
              <a:rPr lang="en-US" dirty="0"/>
              <a:t>Full gram (-) profile includes 1</a:t>
            </a:r>
            <a:r>
              <a:rPr lang="en-US" baseline="30000" dirty="0"/>
              <a:t>st</a:t>
            </a:r>
            <a:r>
              <a:rPr lang="en-US" dirty="0"/>
              <a:t> generation plus </a:t>
            </a:r>
            <a:r>
              <a:rPr lang="en-US" i="1" dirty="0"/>
              <a:t>Enterobacter, N meningitidis, Providencia, </a:t>
            </a:r>
            <a:r>
              <a:rPr lang="en-US" dirty="0"/>
              <a:t>and </a:t>
            </a:r>
            <a:r>
              <a:rPr lang="en-US" i="1" dirty="0"/>
              <a:t>Aeromonas</a:t>
            </a:r>
          </a:p>
        </p:txBody>
      </p:sp>
    </p:spTree>
    <p:extLst>
      <p:ext uri="{BB962C8B-B14F-4D97-AF65-F5344CB8AC3E}">
        <p14:creationId xmlns:p14="http://schemas.microsoft.com/office/powerpoint/2010/main" val="68746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2311400" y="525463"/>
            <a:ext cx="4673600" cy="2628900"/>
          </a:xfrm>
          <a:ln/>
        </p:spPr>
      </p:sp>
      <p:sp>
        <p:nvSpPr>
          <p:cNvPr id="43011" name="Notes Placeholder 2"/>
          <p:cNvSpPr>
            <a:spLocks noGrp="1"/>
          </p:cNvSpPr>
          <p:nvPr>
            <p:ph type="body" idx="1"/>
          </p:nvPr>
        </p:nvSpPr>
        <p:spPr>
          <a:noFill/>
          <a:ln/>
        </p:spPr>
        <p:txBody>
          <a:bodyPr/>
          <a:lstStyle/>
          <a:p>
            <a:pPr eaLnBrk="1" hangingPunct="1"/>
            <a:r>
              <a:rPr lang="en-US" dirty="0"/>
              <a:t>Less Staph than 1</a:t>
            </a:r>
            <a:r>
              <a:rPr lang="en-US" baseline="30000" dirty="0"/>
              <a:t>st</a:t>
            </a:r>
            <a:r>
              <a:rPr lang="en-US" dirty="0"/>
              <a:t> or 2</a:t>
            </a:r>
            <a:r>
              <a:rPr lang="en-US" baseline="30000" dirty="0"/>
              <a:t>nd</a:t>
            </a:r>
            <a:r>
              <a:rPr lang="en-US" dirty="0"/>
              <a:t> gen</a:t>
            </a:r>
          </a:p>
          <a:p>
            <a:pPr eaLnBrk="1" hangingPunct="1"/>
            <a:endParaRPr lang="en-US" dirty="0"/>
          </a:p>
        </p:txBody>
      </p:sp>
      <p:sp>
        <p:nvSpPr>
          <p:cNvPr id="43012" name="Slide Number Placeholder 3"/>
          <p:cNvSpPr>
            <a:spLocks noGrp="1"/>
          </p:cNvSpPr>
          <p:nvPr>
            <p:ph type="sldNum" sz="quarter" idx="5"/>
          </p:nvPr>
        </p:nvSpPr>
        <p:spPr>
          <a:noFill/>
        </p:spPr>
        <p:txBody>
          <a:bodyPr lIns="93177" tIns="46589" rIns="93177" bIns="46589"/>
          <a:lstStyle/>
          <a:p>
            <a:fld id="{656D98D3-CDBA-47E2-B897-58FFCD9EC171}" type="slidenum">
              <a:rPr lang="en-US" smtClean="0"/>
              <a:pPr/>
              <a:t>13</a:t>
            </a:fld>
            <a:endParaRPr lang="en-US" dirty="0"/>
          </a:p>
        </p:txBody>
      </p:sp>
    </p:spTree>
    <p:extLst>
      <p:ext uri="{BB962C8B-B14F-4D97-AF65-F5344CB8AC3E}">
        <p14:creationId xmlns:p14="http://schemas.microsoft.com/office/powerpoint/2010/main" val="306814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About 95% protein bound</a:t>
            </a:r>
          </a:p>
          <a:p>
            <a:pPr marL="174708" indent="-174708">
              <a:buFont typeface="Arial" panose="020B0604020202020204" pitchFamily="34" charset="0"/>
              <a:buChar char="•"/>
            </a:pPr>
            <a:r>
              <a:rPr lang="en-US" dirty="0"/>
              <a:t>About</a:t>
            </a:r>
            <a:r>
              <a:rPr lang="en-US" baseline="0" dirty="0"/>
              <a:t> 33% is e</a:t>
            </a:r>
            <a:r>
              <a:rPr lang="en-US" dirty="0"/>
              <a:t>xcreted via biliary route which can cause sludging</a:t>
            </a:r>
            <a:r>
              <a:rPr lang="en-US" baseline="0" dirty="0"/>
              <a:t> and cholecystitis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lIns="93177" tIns="46589" rIns="93177" bIns="46589"/>
          <a:lstStyle/>
          <a:p>
            <a:pPr>
              <a:defRPr/>
            </a:pPr>
            <a:fld id="{C1C2CE25-C2A2-4072-80B2-C9F953A880B3}" type="slidenum">
              <a:rPr lang="en-US" smtClean="0"/>
              <a:pPr>
                <a:defRPr/>
              </a:pPr>
              <a:t>14</a:t>
            </a:fld>
            <a:endParaRPr lang="en-US" dirty="0"/>
          </a:p>
        </p:txBody>
      </p:sp>
    </p:spTree>
    <p:extLst>
      <p:ext uri="{BB962C8B-B14F-4D97-AF65-F5344CB8AC3E}">
        <p14:creationId xmlns:p14="http://schemas.microsoft.com/office/powerpoint/2010/main" val="23981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2311400" y="525463"/>
            <a:ext cx="4673600" cy="2628900"/>
          </a:xfrm>
          <a:ln/>
        </p:spPr>
      </p:sp>
      <p:sp>
        <p:nvSpPr>
          <p:cNvPr id="44035" name="Notes Placeholder 2"/>
          <p:cNvSpPr>
            <a:spLocks noGrp="1"/>
          </p:cNvSpPr>
          <p:nvPr>
            <p:ph type="body" idx="1"/>
          </p:nvPr>
        </p:nvSpPr>
        <p:spPr>
          <a:noFill/>
          <a:ln/>
        </p:spPr>
        <p:txBody>
          <a:bodyPr/>
          <a:lstStyle/>
          <a:p>
            <a:pPr marL="235721" indent="-235721">
              <a:buFont typeface="Calibri" pitchFamily="34" charset="0"/>
              <a:buAutoNum type="arabicPeriod"/>
            </a:pPr>
            <a:r>
              <a:rPr lang="en-US" dirty="0"/>
              <a:t>KPC (kleb pneumo carbapenemase) </a:t>
            </a:r>
          </a:p>
          <a:p>
            <a:pPr marL="235721" indent="-235721">
              <a:buFont typeface="Calibri" pitchFamily="34" charset="0"/>
              <a:buAutoNum type="arabicPeriod"/>
            </a:pPr>
            <a:r>
              <a:rPr lang="en-US" b="1" dirty="0"/>
              <a:t>MOA: </a:t>
            </a:r>
            <a:r>
              <a:rPr lang="en-US" dirty="0"/>
              <a:t>Inhibits bacterial cell wall synthesis by binding to one or more of the penicillin-binding proteins (PBPs); which in turn inhibits the final transpeptidation step of peptidoglycan synthesis in bacterial cell walls, thus inhibiting cell wall biosynthesis. Bacteria eventually lyse due to ongoing activity of cell wall autolytic enzymes (autolysins and murein hydrolases) while cell wall assembly is arrested. </a:t>
            </a:r>
          </a:p>
          <a:p>
            <a:pPr marL="235721" indent="-235721">
              <a:buFont typeface="Calibri" pitchFamily="34" charset="0"/>
              <a:buAutoNum type="arabicPeriod"/>
            </a:pPr>
            <a:endParaRPr lang="en-US" dirty="0"/>
          </a:p>
        </p:txBody>
      </p:sp>
      <p:sp>
        <p:nvSpPr>
          <p:cNvPr id="44036" name="Slide Number Placeholder 3"/>
          <p:cNvSpPr>
            <a:spLocks noGrp="1"/>
          </p:cNvSpPr>
          <p:nvPr>
            <p:ph type="sldNum" sz="quarter" idx="5"/>
          </p:nvPr>
        </p:nvSpPr>
        <p:spPr>
          <a:noFill/>
        </p:spPr>
        <p:txBody>
          <a:bodyPr lIns="93177" tIns="46589" rIns="93177" bIns="46589"/>
          <a:lstStyle/>
          <a:p>
            <a:fld id="{20EE7547-FC8D-497B-89D1-D37A0D36D005}" type="slidenum">
              <a:rPr lang="en-US" smtClean="0"/>
              <a:pPr/>
              <a:t>19</a:t>
            </a:fld>
            <a:endParaRPr lang="en-US" dirty="0"/>
          </a:p>
        </p:txBody>
      </p:sp>
    </p:spTree>
    <p:extLst>
      <p:ext uri="{BB962C8B-B14F-4D97-AF65-F5344CB8AC3E}">
        <p14:creationId xmlns:p14="http://schemas.microsoft.com/office/powerpoint/2010/main" val="911105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311400" y="525463"/>
            <a:ext cx="4673600" cy="2628900"/>
          </a:xfrm>
          <a:ln/>
        </p:spPr>
      </p:sp>
      <p:sp>
        <p:nvSpPr>
          <p:cNvPr id="45059"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MOA</a:t>
            </a:r>
            <a:r>
              <a:rPr lang="en-US" dirty="0"/>
              <a:t>: Inhibits bacterial cell wall synthesis by binding to one or more of the penicillin-binding proteins (PBPs). Inhibits the final transpeptidation step of peptidoglycan synthesis in bacterial cell walls. Inhibits cell wall biosynthesis. Bacteria eventually lyses due to ongoing activity of cell wall autolytic enzymes </a:t>
            </a:r>
          </a:p>
          <a:p>
            <a:pPr marL="235721" indent="-235721">
              <a:buFont typeface="Calibri" pitchFamily="34" charset="0"/>
              <a:buAutoNum type="arabicPeriod"/>
            </a:pPr>
            <a:r>
              <a:rPr lang="en-US" dirty="0"/>
              <a:t>Allergy: Monobactam structure makes cross-allergenicity with beta-lactams unlikely.</a:t>
            </a:r>
          </a:p>
        </p:txBody>
      </p:sp>
      <p:sp>
        <p:nvSpPr>
          <p:cNvPr id="45060" name="Slide Number Placeholder 3"/>
          <p:cNvSpPr>
            <a:spLocks noGrp="1"/>
          </p:cNvSpPr>
          <p:nvPr>
            <p:ph type="sldNum" sz="quarter" idx="5"/>
          </p:nvPr>
        </p:nvSpPr>
        <p:spPr>
          <a:noFill/>
        </p:spPr>
        <p:txBody>
          <a:bodyPr lIns="93177" tIns="46589" rIns="93177" bIns="46589"/>
          <a:lstStyle/>
          <a:p>
            <a:fld id="{240CB5BB-5591-48AE-A92A-BD080966D949}" type="slidenum">
              <a:rPr lang="en-US" smtClean="0"/>
              <a:pPr/>
              <a:t>21</a:t>
            </a:fld>
            <a:endParaRPr lang="en-US" dirty="0"/>
          </a:p>
        </p:txBody>
      </p:sp>
    </p:spTree>
    <p:extLst>
      <p:ext uri="{BB962C8B-B14F-4D97-AF65-F5344CB8AC3E}">
        <p14:creationId xmlns:p14="http://schemas.microsoft.com/office/powerpoint/2010/main" val="336983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2311400" y="525463"/>
            <a:ext cx="4673600" cy="2628900"/>
          </a:xfrm>
          <a:ln/>
        </p:spPr>
      </p:sp>
      <p:sp>
        <p:nvSpPr>
          <p:cNvPr id="46083" name="Rectangle 3"/>
          <p:cNvSpPr>
            <a:spLocks noGrp="1" noChangeArrowheads="1"/>
          </p:cNvSpPr>
          <p:nvPr>
            <p:ph type="body" idx="1"/>
          </p:nvPr>
        </p:nvSpPr>
        <p:spPr>
          <a:noFill/>
          <a:ln/>
        </p:spPr>
        <p:txBody>
          <a:bodyPr/>
          <a:lstStyle/>
          <a:p>
            <a:pPr marL="235721" indent="-235721">
              <a:buFont typeface="Calibri" pitchFamily="34" charset="0"/>
              <a:buAutoNum type="arabicPeriod"/>
            </a:pPr>
            <a:r>
              <a:rPr lang="en-US" dirty="0"/>
              <a:t>Ciprofloxacin may cover some </a:t>
            </a:r>
            <a:r>
              <a:rPr lang="en-US" i="1" dirty="0"/>
              <a:t>Strep </a:t>
            </a:r>
            <a:r>
              <a:rPr lang="en-US" dirty="0"/>
              <a:t>and MSSA, but the incidence is unlikely enough to exclude this drug and a good gram (+) coverer.</a:t>
            </a:r>
          </a:p>
          <a:p>
            <a:pPr marL="235721" indent="-235721">
              <a:buFont typeface="Calibri" pitchFamily="34" charset="0"/>
              <a:buAutoNum type="arabicPeriod"/>
            </a:pPr>
            <a:r>
              <a:rPr lang="en-US" b="1" dirty="0"/>
              <a:t>MOA:</a:t>
            </a:r>
            <a:r>
              <a:rPr lang="en-US" dirty="0"/>
              <a:t> Inhibits DNA-gyrase in susceptible organisms; inhibits relaxation of supercoiled DNA and promotes breakage of double-stranded DNA</a:t>
            </a:r>
          </a:p>
          <a:p>
            <a:pPr marL="235721" indent="-235721">
              <a:buFont typeface="Calibri" pitchFamily="34" charset="0"/>
              <a:buAutoNum type="arabicPeriod"/>
            </a:pPr>
            <a:endParaRPr lang="en-US" dirty="0"/>
          </a:p>
        </p:txBody>
      </p:sp>
    </p:spTree>
    <p:extLst>
      <p:ext uri="{BB962C8B-B14F-4D97-AF65-F5344CB8AC3E}">
        <p14:creationId xmlns:p14="http://schemas.microsoft.com/office/powerpoint/2010/main" val="413482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311400" y="525463"/>
            <a:ext cx="4673600" cy="2628900"/>
          </a:xfrm>
          <a:ln/>
        </p:spPr>
      </p:sp>
      <p:sp>
        <p:nvSpPr>
          <p:cNvPr id="47107"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MOA: </a:t>
            </a:r>
            <a:r>
              <a:rPr lang="en-US" dirty="0"/>
              <a:t>Inhibits RNA-dependent protein synthesis at the chain elongation step; binds to the 50S ribosomal subunit resulting in blockage of transpeptidation</a:t>
            </a:r>
          </a:p>
          <a:p>
            <a:pPr marL="235721" indent="-235721">
              <a:buFont typeface="Calibri" pitchFamily="34" charset="0"/>
              <a:buAutoNum type="arabicPeriod"/>
            </a:pPr>
            <a:endParaRPr lang="en-US" dirty="0"/>
          </a:p>
        </p:txBody>
      </p:sp>
      <p:sp>
        <p:nvSpPr>
          <p:cNvPr id="47108" name="Slide Number Placeholder 3"/>
          <p:cNvSpPr>
            <a:spLocks noGrp="1"/>
          </p:cNvSpPr>
          <p:nvPr>
            <p:ph type="sldNum" sz="quarter" idx="5"/>
          </p:nvPr>
        </p:nvSpPr>
        <p:spPr>
          <a:noFill/>
        </p:spPr>
        <p:txBody>
          <a:bodyPr lIns="93177" tIns="46589" rIns="93177" bIns="46589"/>
          <a:lstStyle/>
          <a:p>
            <a:fld id="{B7E17D24-7ED9-4362-B556-A9232DA31322}" type="slidenum">
              <a:rPr lang="en-US" smtClean="0"/>
              <a:pPr/>
              <a:t>24</a:t>
            </a:fld>
            <a:endParaRPr lang="en-US" dirty="0"/>
          </a:p>
        </p:txBody>
      </p:sp>
    </p:spTree>
    <p:extLst>
      <p:ext uri="{BB962C8B-B14F-4D97-AF65-F5344CB8AC3E}">
        <p14:creationId xmlns:p14="http://schemas.microsoft.com/office/powerpoint/2010/main" val="191037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2311400" y="525463"/>
            <a:ext cx="4673600" cy="2628900"/>
          </a:xfrm>
          <a:ln/>
        </p:spPr>
      </p:sp>
      <p:sp>
        <p:nvSpPr>
          <p:cNvPr id="48131" name="Notes Placeholder 2"/>
          <p:cNvSpPr>
            <a:spLocks noGrp="1"/>
          </p:cNvSpPr>
          <p:nvPr>
            <p:ph type="body" idx="1"/>
          </p:nvPr>
        </p:nvSpPr>
        <p:spPr>
          <a:noFill/>
          <a:ln/>
        </p:spPr>
        <p:txBody>
          <a:bodyPr/>
          <a:lstStyle/>
          <a:p>
            <a:pPr marL="232425" indent="-232425">
              <a:buFont typeface="Calibri" pitchFamily="34" charset="0"/>
              <a:buAutoNum type="arabicPeriod"/>
            </a:pPr>
            <a:r>
              <a:rPr lang="en-US" b="1" dirty="0"/>
              <a:t>MOA: </a:t>
            </a:r>
            <a:r>
              <a:rPr lang="en-US" dirty="0"/>
              <a:t>Inhibits protein synthesis by binding with the 30S and possibly the 50S ribosomal subunit(s) of susceptible bacteria; may also cause alterations in the cytoplasmic membrane </a:t>
            </a:r>
          </a:p>
          <a:p>
            <a:pPr marL="232425" indent="-232425"/>
            <a:endParaRPr lang="en-US" dirty="0"/>
          </a:p>
        </p:txBody>
      </p:sp>
      <p:sp>
        <p:nvSpPr>
          <p:cNvPr id="48132" name="Slide Number Placeholder 3"/>
          <p:cNvSpPr>
            <a:spLocks noGrp="1"/>
          </p:cNvSpPr>
          <p:nvPr>
            <p:ph type="sldNum" sz="quarter" idx="5"/>
          </p:nvPr>
        </p:nvSpPr>
        <p:spPr>
          <a:noFill/>
        </p:spPr>
        <p:txBody>
          <a:bodyPr lIns="93177" tIns="46589" rIns="93177" bIns="46589"/>
          <a:lstStyle/>
          <a:p>
            <a:fld id="{57A95197-9F36-4BA1-8D8A-7ECF12E79EF9}" type="slidenum">
              <a:rPr lang="en-US" smtClean="0"/>
              <a:pPr/>
              <a:t>26</a:t>
            </a:fld>
            <a:endParaRPr lang="en-US" dirty="0"/>
          </a:p>
        </p:txBody>
      </p:sp>
    </p:spTree>
    <p:extLst>
      <p:ext uri="{BB962C8B-B14F-4D97-AF65-F5344CB8AC3E}">
        <p14:creationId xmlns:p14="http://schemas.microsoft.com/office/powerpoint/2010/main" val="303942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2311400" y="525463"/>
            <a:ext cx="4673600" cy="2628900"/>
          </a:xfrm>
          <a:ln/>
        </p:spPr>
      </p:sp>
      <p:sp>
        <p:nvSpPr>
          <p:cNvPr id="49155"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MOA: </a:t>
            </a:r>
            <a:r>
              <a:rPr lang="en-US" dirty="0"/>
              <a:t>Reversibly binds to 50S ribosomal subunits preventing peptide bond formation thus inhibiting bacterial protein synthesis; bacteriostatic or bactericidal depending on drug concentration, infection site, and organism</a:t>
            </a:r>
          </a:p>
          <a:p>
            <a:pPr marL="235721" indent="-235721">
              <a:buFont typeface="Calibri" pitchFamily="34" charset="0"/>
              <a:buAutoNum type="arabicPeriod"/>
            </a:pPr>
            <a:endParaRPr lang="en-US" dirty="0"/>
          </a:p>
        </p:txBody>
      </p:sp>
      <p:sp>
        <p:nvSpPr>
          <p:cNvPr id="49156" name="Slide Number Placeholder 3"/>
          <p:cNvSpPr>
            <a:spLocks noGrp="1"/>
          </p:cNvSpPr>
          <p:nvPr>
            <p:ph type="sldNum" sz="quarter" idx="5"/>
          </p:nvPr>
        </p:nvSpPr>
        <p:spPr>
          <a:noFill/>
        </p:spPr>
        <p:txBody>
          <a:bodyPr lIns="93177" tIns="46589" rIns="93177" bIns="46589"/>
          <a:lstStyle/>
          <a:p>
            <a:fld id="{7C08904A-764A-4E8D-BF54-2BF50357C7CE}" type="slidenum">
              <a:rPr lang="en-US" smtClean="0"/>
              <a:pPr/>
              <a:t>27</a:t>
            </a:fld>
            <a:endParaRPr lang="en-US" dirty="0"/>
          </a:p>
        </p:txBody>
      </p:sp>
    </p:spTree>
    <p:extLst>
      <p:ext uri="{BB962C8B-B14F-4D97-AF65-F5344CB8AC3E}">
        <p14:creationId xmlns:p14="http://schemas.microsoft.com/office/powerpoint/2010/main" val="55481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68dd5c2d7b_0_34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68dd5c2d7b_0_345: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2311400" y="525463"/>
            <a:ext cx="4673600" cy="2628900"/>
          </a:xfrm>
          <a:ln/>
        </p:spPr>
      </p:sp>
      <p:sp>
        <p:nvSpPr>
          <p:cNvPr id="50179"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MOA: </a:t>
            </a:r>
            <a:r>
              <a:rPr lang="en-US" dirty="0"/>
              <a:t>Inhibits protein synthesis in susceptible bacteria by binding to 30S ribosomal subunits</a:t>
            </a:r>
          </a:p>
          <a:p>
            <a:pPr marL="235721" indent="-235721">
              <a:buFont typeface="Calibri" pitchFamily="34" charset="0"/>
              <a:buAutoNum type="arabicPeriod"/>
            </a:pPr>
            <a:endParaRPr lang="en-US" b="1" dirty="0"/>
          </a:p>
        </p:txBody>
      </p:sp>
      <p:sp>
        <p:nvSpPr>
          <p:cNvPr id="50180" name="Slide Number Placeholder 3"/>
          <p:cNvSpPr>
            <a:spLocks noGrp="1"/>
          </p:cNvSpPr>
          <p:nvPr>
            <p:ph type="sldNum" sz="quarter" idx="5"/>
          </p:nvPr>
        </p:nvSpPr>
        <p:spPr>
          <a:noFill/>
        </p:spPr>
        <p:txBody>
          <a:bodyPr lIns="93177" tIns="46589" rIns="93177" bIns="46589"/>
          <a:lstStyle/>
          <a:p>
            <a:fld id="{6D52123F-E538-422C-8C99-1E1F0494AE1D}" type="slidenum">
              <a:rPr lang="en-US" smtClean="0"/>
              <a:pPr/>
              <a:t>28</a:t>
            </a:fld>
            <a:endParaRPr lang="en-US" dirty="0"/>
          </a:p>
        </p:txBody>
      </p:sp>
    </p:spTree>
    <p:extLst>
      <p:ext uri="{BB962C8B-B14F-4D97-AF65-F5344CB8AC3E}">
        <p14:creationId xmlns:p14="http://schemas.microsoft.com/office/powerpoint/2010/main" val="30290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2311400" y="525463"/>
            <a:ext cx="4673600" cy="2628900"/>
          </a:xfrm>
          <a:ln/>
        </p:spPr>
      </p:sp>
      <p:sp>
        <p:nvSpPr>
          <p:cNvPr id="51203"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MOA: </a:t>
            </a:r>
            <a:r>
              <a:rPr lang="en-US" dirty="0"/>
              <a:t>Inhibits bacterial cell wall synthesis by blocking glycopeptide polymerization through binding tightly to D-alanyl-D-alanine portion of cell wall precursor.</a:t>
            </a:r>
          </a:p>
          <a:p>
            <a:pPr marL="235721" indent="-235721">
              <a:buFont typeface="Calibri" pitchFamily="34" charset="0"/>
              <a:buAutoNum type="arabicPeriod"/>
            </a:pPr>
            <a:endParaRPr lang="en-US" b="1" dirty="0"/>
          </a:p>
        </p:txBody>
      </p:sp>
      <p:sp>
        <p:nvSpPr>
          <p:cNvPr id="51204" name="Slide Number Placeholder 3"/>
          <p:cNvSpPr>
            <a:spLocks noGrp="1"/>
          </p:cNvSpPr>
          <p:nvPr>
            <p:ph type="sldNum" sz="quarter" idx="5"/>
          </p:nvPr>
        </p:nvSpPr>
        <p:spPr>
          <a:noFill/>
        </p:spPr>
        <p:txBody>
          <a:bodyPr lIns="93177" tIns="46589" rIns="93177" bIns="46589"/>
          <a:lstStyle/>
          <a:p>
            <a:fld id="{66DE7E95-FEA7-473B-9E63-2A620279D357}" type="slidenum">
              <a:rPr lang="en-US" smtClean="0"/>
              <a:pPr/>
              <a:t>30</a:t>
            </a:fld>
            <a:endParaRPr lang="en-US" dirty="0"/>
          </a:p>
        </p:txBody>
      </p:sp>
    </p:spTree>
    <p:extLst>
      <p:ext uri="{BB962C8B-B14F-4D97-AF65-F5344CB8AC3E}">
        <p14:creationId xmlns:p14="http://schemas.microsoft.com/office/powerpoint/2010/main" val="2623947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311400" y="525463"/>
            <a:ext cx="4673600" cy="2628900"/>
          </a:xfrm>
          <a:ln/>
        </p:spPr>
      </p:sp>
      <p:sp>
        <p:nvSpPr>
          <p:cNvPr id="52227"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MOA: </a:t>
            </a:r>
            <a:r>
              <a:rPr lang="en-US" dirty="0"/>
              <a:t>Inhibits bacterial protein synthesis by binding to bacterial 23S ribosomal RNA of the 50S subunit. This prevents the formation of a functional 70S initiation complex that is essential for the bacterial translation process. Linezolid is bacteriostatic against enterococci and staphylococci and bactericidal against most strains of streptococci.</a:t>
            </a:r>
          </a:p>
          <a:p>
            <a:pPr marL="235721" indent="-235721"/>
            <a:endParaRPr lang="en-US" b="1" dirty="0"/>
          </a:p>
        </p:txBody>
      </p:sp>
      <p:sp>
        <p:nvSpPr>
          <p:cNvPr id="52228" name="Slide Number Placeholder 3"/>
          <p:cNvSpPr>
            <a:spLocks noGrp="1"/>
          </p:cNvSpPr>
          <p:nvPr>
            <p:ph type="sldNum" sz="quarter" idx="5"/>
          </p:nvPr>
        </p:nvSpPr>
        <p:spPr>
          <a:noFill/>
        </p:spPr>
        <p:txBody>
          <a:bodyPr lIns="93177" tIns="46589" rIns="93177" bIns="46589"/>
          <a:lstStyle/>
          <a:p>
            <a:fld id="{0E9696EB-90ED-48D7-8627-3C938EDDAB01}" type="slidenum">
              <a:rPr lang="en-US" smtClean="0"/>
              <a:pPr/>
              <a:t>32</a:t>
            </a:fld>
            <a:endParaRPr lang="en-US" dirty="0"/>
          </a:p>
        </p:txBody>
      </p:sp>
    </p:spTree>
    <p:extLst>
      <p:ext uri="{BB962C8B-B14F-4D97-AF65-F5344CB8AC3E}">
        <p14:creationId xmlns:p14="http://schemas.microsoft.com/office/powerpoint/2010/main" val="3518919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2311400" y="525463"/>
            <a:ext cx="4673600" cy="2628900"/>
          </a:xfrm>
          <a:ln/>
        </p:spPr>
      </p:sp>
      <p:sp>
        <p:nvSpPr>
          <p:cNvPr id="56323"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MOA: </a:t>
            </a:r>
            <a:r>
              <a:rPr lang="en-US" dirty="0"/>
              <a:t>Daptomycin binds to components of the cell membrane of susceptible organisms and causes rapid depolarization, inhibiting intracellular synthesis of DNA, RNA, and protein. Daptomycin is bactericidal in a concentration-dependent manner.</a:t>
            </a:r>
          </a:p>
          <a:p>
            <a:pPr marL="235721" indent="-235721">
              <a:buFont typeface="Calibri" pitchFamily="34" charset="0"/>
              <a:buAutoNum type="arabicPeriod"/>
            </a:pPr>
            <a:endParaRPr lang="en-US" b="1" dirty="0"/>
          </a:p>
        </p:txBody>
      </p:sp>
      <p:sp>
        <p:nvSpPr>
          <p:cNvPr id="56324" name="Slide Number Placeholder 3"/>
          <p:cNvSpPr>
            <a:spLocks noGrp="1"/>
          </p:cNvSpPr>
          <p:nvPr>
            <p:ph type="sldNum" sz="quarter" idx="5"/>
          </p:nvPr>
        </p:nvSpPr>
        <p:spPr>
          <a:noFill/>
        </p:spPr>
        <p:txBody>
          <a:bodyPr lIns="93177" tIns="46589" rIns="93177" bIns="46589"/>
          <a:lstStyle/>
          <a:p>
            <a:fld id="{E495ECFC-663E-429C-A578-A4C2C790161B}" type="slidenum">
              <a:rPr lang="en-US" smtClean="0"/>
              <a:pPr/>
              <a:t>33</a:t>
            </a:fld>
            <a:endParaRPr lang="en-US" dirty="0"/>
          </a:p>
        </p:txBody>
      </p:sp>
    </p:spTree>
    <p:extLst>
      <p:ext uri="{BB962C8B-B14F-4D97-AF65-F5344CB8AC3E}">
        <p14:creationId xmlns:p14="http://schemas.microsoft.com/office/powerpoint/2010/main" val="2665883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2311400" y="525463"/>
            <a:ext cx="4673600" cy="2628900"/>
          </a:xfrm>
          <a:ln/>
        </p:spPr>
      </p:sp>
      <p:sp>
        <p:nvSpPr>
          <p:cNvPr id="54275"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MOA: </a:t>
            </a:r>
            <a:r>
              <a:rPr lang="en-US" dirty="0"/>
              <a:t>Sulfamethoxazole interferes with bacterial folic acid synthesis and growth via inhibition of dihydrofolic acid formation from para-aminobenzoic acid; trimethoprim inhibits dihydrofolic acid reduction to tetrahydrofolate resulting in sequential inhibition of enzymes of the folic acid pathway</a:t>
            </a:r>
          </a:p>
          <a:p>
            <a:pPr marL="235721" indent="-235721">
              <a:buFont typeface="Calibri" pitchFamily="34" charset="0"/>
              <a:buAutoNum type="arabicPeriod"/>
            </a:pPr>
            <a:endParaRPr lang="en-US" b="1" dirty="0"/>
          </a:p>
        </p:txBody>
      </p:sp>
      <p:sp>
        <p:nvSpPr>
          <p:cNvPr id="54276" name="Slide Number Placeholder 3"/>
          <p:cNvSpPr>
            <a:spLocks noGrp="1"/>
          </p:cNvSpPr>
          <p:nvPr>
            <p:ph type="sldNum" sz="quarter" idx="5"/>
          </p:nvPr>
        </p:nvSpPr>
        <p:spPr>
          <a:noFill/>
        </p:spPr>
        <p:txBody>
          <a:bodyPr lIns="93177" tIns="46589" rIns="93177" bIns="46589"/>
          <a:lstStyle/>
          <a:p>
            <a:fld id="{718DE257-DECC-4064-90FA-B6210F2B1973}" type="slidenum">
              <a:rPr lang="en-US" smtClean="0"/>
              <a:pPr/>
              <a:t>34</a:t>
            </a:fld>
            <a:endParaRPr lang="en-US" dirty="0"/>
          </a:p>
        </p:txBody>
      </p:sp>
    </p:spTree>
    <p:extLst>
      <p:ext uri="{BB962C8B-B14F-4D97-AF65-F5344CB8AC3E}">
        <p14:creationId xmlns:p14="http://schemas.microsoft.com/office/powerpoint/2010/main" val="4055874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2311400" y="525463"/>
            <a:ext cx="4673600" cy="2628900"/>
          </a:xfrm>
          <a:ln/>
        </p:spPr>
      </p:sp>
      <p:sp>
        <p:nvSpPr>
          <p:cNvPr id="53251"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MOA: </a:t>
            </a:r>
            <a:r>
              <a:rPr lang="en-US" dirty="0"/>
              <a:t>Inhibits folic acid reduction to tetrahydrofolate, and thereby inhibits microbial growth</a:t>
            </a:r>
          </a:p>
          <a:p>
            <a:pPr marL="235721" indent="-235721">
              <a:buFont typeface="Calibri" pitchFamily="34" charset="0"/>
              <a:buAutoNum type="arabicPeriod"/>
            </a:pPr>
            <a:endParaRPr lang="en-US" b="1" dirty="0"/>
          </a:p>
        </p:txBody>
      </p:sp>
      <p:sp>
        <p:nvSpPr>
          <p:cNvPr id="53252" name="Slide Number Placeholder 3"/>
          <p:cNvSpPr>
            <a:spLocks noGrp="1"/>
          </p:cNvSpPr>
          <p:nvPr>
            <p:ph type="sldNum" sz="quarter" idx="5"/>
          </p:nvPr>
        </p:nvSpPr>
        <p:spPr>
          <a:noFill/>
        </p:spPr>
        <p:txBody>
          <a:bodyPr lIns="93177" tIns="46589" rIns="93177" bIns="46589"/>
          <a:lstStyle/>
          <a:p>
            <a:fld id="{30699A42-89A6-45D3-B12D-FA3293575E53}" type="slidenum">
              <a:rPr lang="en-US" smtClean="0"/>
              <a:pPr/>
              <a:t>35</a:t>
            </a:fld>
            <a:endParaRPr lang="en-US" dirty="0"/>
          </a:p>
        </p:txBody>
      </p:sp>
    </p:spTree>
    <p:extLst>
      <p:ext uri="{BB962C8B-B14F-4D97-AF65-F5344CB8AC3E}">
        <p14:creationId xmlns:p14="http://schemas.microsoft.com/office/powerpoint/2010/main" val="630691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2311400" y="525463"/>
            <a:ext cx="4673600" cy="2628900"/>
          </a:xfrm>
          <a:ln/>
        </p:spPr>
      </p:sp>
      <p:sp>
        <p:nvSpPr>
          <p:cNvPr id="55299" name="Notes Placeholder 2"/>
          <p:cNvSpPr>
            <a:spLocks noGrp="1"/>
          </p:cNvSpPr>
          <p:nvPr>
            <p:ph type="body" idx="1"/>
          </p:nvPr>
        </p:nvSpPr>
        <p:spPr>
          <a:noFill/>
          <a:ln/>
        </p:spPr>
        <p:txBody>
          <a:bodyPr/>
          <a:lstStyle/>
          <a:p>
            <a:pPr marL="235721" indent="-235721">
              <a:buFont typeface="Calibri" pitchFamily="34" charset="0"/>
              <a:buAutoNum type="arabicPeriod"/>
            </a:pPr>
            <a:r>
              <a:rPr lang="en-US" b="1" dirty="0"/>
              <a:t>Metronidazole MOA: </a:t>
            </a:r>
            <a:r>
              <a:rPr lang="en-US" dirty="0"/>
              <a:t>After diffusing into the organism, interacts with DNA to cause a loss of helical DNA structure and strand breakage resulting in inhibition of protein synthesis and cell death in susceptible organisms</a:t>
            </a:r>
            <a:endParaRPr lang="en-US" b="1" dirty="0"/>
          </a:p>
          <a:p>
            <a:pPr marL="235721" indent="-235721">
              <a:buFont typeface="Calibri" pitchFamily="34" charset="0"/>
              <a:buAutoNum type="arabicPeriod"/>
            </a:pPr>
            <a:r>
              <a:rPr lang="en-US" b="1" dirty="0"/>
              <a:t>Nitrofurantoin MOA: </a:t>
            </a:r>
            <a:r>
              <a:rPr lang="en-US" dirty="0"/>
              <a:t>Inhibits several bacterial enzyme systems including acetyl coenzyme A interfering with metabolism and possibly cell wall synthesis</a:t>
            </a:r>
            <a:endParaRPr lang="en-US" b="1" dirty="0"/>
          </a:p>
          <a:p>
            <a:pPr marL="235721" indent="-235721">
              <a:buFont typeface="Calibri" pitchFamily="34" charset="0"/>
              <a:buAutoNum type="arabicPeriod"/>
            </a:pPr>
            <a:r>
              <a:rPr lang="en-US" dirty="0"/>
              <a:t>Nitrofurantoin is not suitable in patients with renal function &lt; 40ml/min due to drug not reaching appreciable concentrations sufficient to kill bacteria in the urinary tract</a:t>
            </a:r>
          </a:p>
        </p:txBody>
      </p:sp>
      <p:sp>
        <p:nvSpPr>
          <p:cNvPr id="55300" name="Slide Number Placeholder 3"/>
          <p:cNvSpPr>
            <a:spLocks noGrp="1"/>
          </p:cNvSpPr>
          <p:nvPr>
            <p:ph type="sldNum" sz="quarter" idx="5"/>
          </p:nvPr>
        </p:nvSpPr>
        <p:spPr>
          <a:noFill/>
        </p:spPr>
        <p:txBody>
          <a:bodyPr lIns="93177" tIns="46589" rIns="93177" bIns="46589"/>
          <a:lstStyle/>
          <a:p>
            <a:fld id="{B455832C-F491-4211-BB75-B0726E19ADAB}" type="slidenum">
              <a:rPr lang="en-US" smtClean="0"/>
              <a:pPr/>
              <a:t>37</a:t>
            </a:fld>
            <a:endParaRPr lang="en-US" dirty="0"/>
          </a:p>
        </p:txBody>
      </p:sp>
    </p:spTree>
    <p:extLst>
      <p:ext uri="{BB962C8B-B14F-4D97-AF65-F5344CB8AC3E}">
        <p14:creationId xmlns:p14="http://schemas.microsoft.com/office/powerpoint/2010/main" val="2671895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68dd5c2d7b_0_377: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68dd5c2d7b_0_37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151410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b918ecdf69_0_292: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b918ecdf69_0_29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b918ecdf69_0_238: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b918ecdf69_0_238: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68dd5c2d7b_0_16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68dd5c2d7b_0_161: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b918ecdf69_0_267: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b918ecdf69_0_26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dirty="0"/>
              <a:t>Amoxicillin</a:t>
            </a:r>
            <a:r>
              <a:rPr lang="en-US" baseline="0" dirty="0"/>
              <a:t> reasonable starting therapy if pt. has low risk of resistant </a:t>
            </a:r>
            <a:r>
              <a:rPr lang="en-US" i="1" baseline="0" dirty="0"/>
              <a:t>Strep pneumo </a:t>
            </a:r>
            <a:r>
              <a:rPr lang="en-US" i="0" baseline="0" dirty="0"/>
              <a:t>(age &lt;= 65, no recent hospitalization, no previous antibiotics in past month, and no co-morbid conditions</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b918ecdf69_0_319: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b918ecdf69_0_319: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b918ecdf69_0_30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b918ecdf69_0_301: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ba2547b9ef_0_8: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ba2547b9ef_0_8: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b9f80e2736_0_2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b9f80e2736_0_21: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566738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b9f80e2736_0_2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b9f80e2736_0_21: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b918ecdf69_0_21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b918ecdf69_0_210: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sz="1200" dirty="0">
              <a:solidFill>
                <a:srgbClr val="474747"/>
              </a:solidFill>
              <a:highlight>
                <a:srgbClr val="FFFFFF"/>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b918ecdf69_0_102: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2b918ecdf69_0_10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dirty="0"/>
              <a:t>Complicated UTI: immunocompromised, males, pregnancy, urinary obstruction, catheters,</a:t>
            </a:r>
            <a:r>
              <a:rPr lang="en-US" baseline="0" dirty="0"/>
              <a:t> DM, hx of childhood UTIs</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b918ecdf69_0_15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2b918ecdf69_0_150: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b918ecdf69_0_166: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b918ecdf69_0_166: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d4cba5796_1_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bd4cba5796_1_0: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6a4eeb099f_0_68: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26a4eeb099f_0_68: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68dd5c2d7b_0_395: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268dd5c2d7b_0_395: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6a00eac88f_1_38: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26a00eac88f_1_38: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105afc42a3_1_848: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105afc42a3_1_848: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8dd5c2d7b_0_152: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68dd5c2d7b_0_15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2311400" y="525463"/>
            <a:ext cx="4673600" cy="2628900"/>
          </a:xfrm>
          <a:ln/>
        </p:spPr>
      </p:sp>
      <p:sp>
        <p:nvSpPr>
          <p:cNvPr id="36867" name="Rectangle 3"/>
          <p:cNvSpPr>
            <a:spLocks noGrp="1" noChangeArrowheads="1"/>
          </p:cNvSpPr>
          <p:nvPr>
            <p:ph type="body" idx="1"/>
          </p:nvPr>
        </p:nvSpPr>
        <p:spPr>
          <a:noFill/>
          <a:ln/>
        </p:spPr>
        <p:txBody>
          <a:bodyPr/>
          <a:lstStyle/>
          <a:p>
            <a:pPr marL="235721" indent="-235721">
              <a:buFont typeface="Calibri" pitchFamily="34" charset="0"/>
              <a:buAutoNum type="arabicPeriod"/>
            </a:pPr>
            <a:r>
              <a:rPr lang="en-US" dirty="0"/>
              <a:t>Many bacteria carry penicillinase which is an enzyme breaks the </a:t>
            </a:r>
            <a:r>
              <a:rPr lang="el-GR" dirty="0"/>
              <a:t>β</a:t>
            </a:r>
            <a:r>
              <a:rPr lang="en-US" dirty="0"/>
              <a:t>-lactam ring thus making the antibiotic useless</a:t>
            </a:r>
          </a:p>
          <a:p>
            <a:pPr marL="235721" indent="-235721">
              <a:buFont typeface="Calibri" pitchFamily="34" charset="0"/>
              <a:buAutoNum type="arabicPeriod"/>
            </a:pPr>
            <a:r>
              <a:rPr lang="en-US" dirty="0"/>
              <a:t>PCN is the gold standard for treating Group A Strep infections and syphilis.</a:t>
            </a:r>
          </a:p>
          <a:p>
            <a:pPr marL="235721" indent="-235721">
              <a:buFont typeface="Calibri" pitchFamily="34" charset="0"/>
              <a:buAutoNum type="arabicPeriod"/>
            </a:pPr>
            <a:r>
              <a:rPr lang="en-US" dirty="0"/>
              <a:t>Oropharyngeal anaerobes include </a:t>
            </a:r>
            <a:r>
              <a:rPr lang="en-US" i="1" dirty="0">
                <a:hlinkClick r:id="rId3" tooltip="Bacteroides"/>
              </a:rPr>
              <a:t>Bacteroides</a:t>
            </a:r>
            <a:r>
              <a:rPr lang="en-US" i="1" dirty="0"/>
              <a:t>, </a:t>
            </a:r>
            <a:r>
              <a:rPr lang="en-US" i="1" dirty="0">
                <a:hlinkClick r:id="rId4" tooltip="Peptostreptococcus"/>
              </a:rPr>
              <a:t>Peptostreptococcus</a:t>
            </a:r>
            <a:r>
              <a:rPr lang="en-US" dirty="0"/>
              <a:t>, </a:t>
            </a:r>
            <a:r>
              <a:rPr lang="en-US" i="1" dirty="0">
                <a:hlinkClick r:id="rId5" tooltip="Clostridium"/>
              </a:rPr>
              <a:t>Clostridium</a:t>
            </a:r>
            <a:r>
              <a:rPr lang="en-US" dirty="0"/>
              <a:t>, </a:t>
            </a:r>
            <a:r>
              <a:rPr lang="en-US" i="1" dirty="0">
                <a:hlinkClick r:id="rId6" tooltip="Propionibacterium"/>
              </a:rPr>
              <a:t>Propionibacterium</a:t>
            </a:r>
            <a:endParaRPr lang="en-US" i="1" dirty="0"/>
          </a:p>
          <a:p>
            <a:pPr marL="235721" indent="-235721">
              <a:buFont typeface="Calibri" pitchFamily="34" charset="0"/>
              <a:buAutoNum type="arabicPeriod"/>
            </a:pPr>
            <a:r>
              <a:rPr lang="en-US" b="1" dirty="0"/>
              <a:t>MOA: </a:t>
            </a:r>
            <a:r>
              <a:rPr lang="en-US" dirty="0"/>
              <a:t>Inhibits bacterial cell wall synthesis by binding to one or more of the penicillin-binding proteins (PBPs); which in turn inhibits the final transpeptidation step of peptidoglycan synthesis in bacterial cell walls, thus inhibiting cell wall biosynthesis. Bacteria eventually lyse due to ongoing activity of cell wall autolytic enzymes (autolysins and murein hydrolases) while cell wall assembly is arrested.</a:t>
            </a:r>
          </a:p>
          <a:p>
            <a:pPr marL="235721" indent="-235721">
              <a:buFont typeface="Calibri" pitchFamily="34" charset="0"/>
              <a:buAutoNum type="arabicPeriod"/>
            </a:pPr>
            <a:endParaRPr lang="en-US" b="1" dirty="0"/>
          </a:p>
        </p:txBody>
      </p:sp>
    </p:spTree>
    <p:extLst>
      <p:ext uri="{BB962C8B-B14F-4D97-AF65-F5344CB8AC3E}">
        <p14:creationId xmlns:p14="http://schemas.microsoft.com/office/powerpoint/2010/main" val="177820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2311400" y="525463"/>
            <a:ext cx="4673600" cy="2628900"/>
          </a:xfrm>
          <a:ln/>
        </p:spPr>
      </p:sp>
      <p:sp>
        <p:nvSpPr>
          <p:cNvPr id="37891" name="Rectangle 3"/>
          <p:cNvSpPr>
            <a:spLocks noGrp="1" noChangeArrowheads="1"/>
          </p:cNvSpPr>
          <p:nvPr>
            <p:ph type="body" idx="1"/>
          </p:nvPr>
        </p:nvSpPr>
        <p:spPr>
          <a:noFill/>
          <a:ln/>
        </p:spPr>
        <p:txBody>
          <a:bodyPr/>
          <a:lstStyle/>
          <a:p>
            <a:pPr marL="235721" indent="-235721">
              <a:buFont typeface="Calibri" pitchFamily="34" charset="0"/>
              <a:buAutoNum type="arabicPeriod"/>
            </a:pPr>
            <a:r>
              <a:rPr lang="en-US" dirty="0"/>
              <a:t>Gram + includes </a:t>
            </a:r>
            <a:r>
              <a:rPr lang="en-US" i="1" dirty="0"/>
              <a:t>Strep </a:t>
            </a:r>
            <a:r>
              <a:rPr lang="en-US" dirty="0"/>
              <a:t>and </a:t>
            </a:r>
            <a:r>
              <a:rPr lang="en-US" i="1" dirty="0"/>
              <a:t>Enterococcus</a:t>
            </a:r>
          </a:p>
          <a:p>
            <a:pPr marL="235721" indent="-235721">
              <a:buFont typeface="Calibri" pitchFamily="34" charset="0"/>
              <a:buAutoNum type="arabicPeriod"/>
            </a:pPr>
            <a:r>
              <a:rPr lang="en-US" dirty="0"/>
              <a:t>Gram (-) pick up with </a:t>
            </a:r>
            <a:r>
              <a:rPr lang="el-GR" dirty="0"/>
              <a:t>β</a:t>
            </a:r>
            <a:r>
              <a:rPr lang="en-US" dirty="0"/>
              <a:t>-lactamase inhibitor addition includes </a:t>
            </a:r>
            <a:r>
              <a:rPr lang="en-US" i="1" dirty="0"/>
              <a:t>Kleb, N. gonorrhoeae, Morganella, Providencia, etc.</a:t>
            </a:r>
            <a:endParaRPr lang="el-GR" dirty="0"/>
          </a:p>
        </p:txBody>
      </p:sp>
    </p:spTree>
    <p:extLst>
      <p:ext uri="{BB962C8B-B14F-4D97-AF65-F5344CB8AC3E}">
        <p14:creationId xmlns:p14="http://schemas.microsoft.com/office/powerpoint/2010/main" val="80915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60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2311400" y="525463"/>
            <a:ext cx="4673600" cy="2628900"/>
          </a:xfrm>
          <a:ln/>
        </p:spPr>
      </p:sp>
      <p:sp>
        <p:nvSpPr>
          <p:cNvPr id="39939" name="Rectangle 3"/>
          <p:cNvSpPr>
            <a:spLocks noGrp="1" noChangeArrowheads="1"/>
          </p:cNvSpPr>
          <p:nvPr>
            <p:ph type="body" idx="1"/>
          </p:nvPr>
        </p:nvSpPr>
        <p:spPr>
          <a:noFill/>
          <a:ln/>
        </p:spPr>
        <p:txBody>
          <a:bodyPr/>
          <a:lstStyle/>
          <a:p>
            <a:pPr marL="235721" indent="-235721">
              <a:buFont typeface="Calibri" pitchFamily="34" charset="0"/>
              <a:buAutoNum type="arabicPeriod"/>
            </a:pPr>
            <a:r>
              <a:rPr lang="en-US" dirty="0"/>
              <a:t>ESBLs stand for, “extended spectrum </a:t>
            </a:r>
            <a:r>
              <a:rPr lang="el-GR" dirty="0"/>
              <a:t>β</a:t>
            </a:r>
            <a:r>
              <a:rPr lang="en-US" dirty="0"/>
              <a:t>-lactamases.” These are plasmid-mediated enzymes bacteria have acquired which inactivate many </a:t>
            </a:r>
            <a:r>
              <a:rPr lang="el-GR" dirty="0"/>
              <a:t>β</a:t>
            </a:r>
            <a:r>
              <a:rPr lang="en-US" dirty="0"/>
              <a:t>-lactam antibiotics making them difficult to treat. (doesn’t actually attack beta lactam ring, but rather the side ring: oxy/amino)</a:t>
            </a:r>
          </a:p>
          <a:p>
            <a:pPr marL="701608" lvl="1" indent="-235721">
              <a:buFont typeface="+mj-lt"/>
              <a:buAutoNum type="alphaUcPeriod"/>
            </a:pPr>
            <a:r>
              <a:rPr lang="en-US" dirty="0"/>
              <a:t>Risk factors</a:t>
            </a:r>
            <a:r>
              <a:rPr lang="en-US" baseline="0" dirty="0"/>
              <a:t> include recent hospitalization, residence in long-term care facilities, and recent anti-bx use</a:t>
            </a:r>
            <a:endParaRPr lang="en-US" dirty="0"/>
          </a:p>
        </p:txBody>
      </p:sp>
    </p:spTree>
    <p:extLst>
      <p:ext uri="{BB962C8B-B14F-4D97-AF65-F5344CB8AC3E}">
        <p14:creationId xmlns:p14="http://schemas.microsoft.com/office/powerpoint/2010/main" val="206446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80AC79-5480-4E2D-A8D8-8C7C059ED4E8}" type="datetimeFigureOut">
              <a:rPr lang="en-US" smtClean="0"/>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92E6E727-E629-48E8-BBA4-985C752895F1}" type="slidenum">
              <a:rPr lang="en-US" smtClean="0"/>
              <a:t>‹#›</a:t>
            </a:fld>
            <a:endParaRPr lang="en-US" dirty="0"/>
          </a:p>
        </p:txBody>
      </p:sp>
    </p:spTree>
    <p:extLst>
      <p:ext uri="{BB962C8B-B14F-4D97-AF65-F5344CB8AC3E}">
        <p14:creationId xmlns:p14="http://schemas.microsoft.com/office/powerpoint/2010/main" val="32412585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22435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smtClean="0"/>
              <a:pPr/>
              <a:t>‹#›</a:t>
            </a:fld>
            <a:endParaRPr lang="en-US" dirty="0"/>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41058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46502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dirty="0"/>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17260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59540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0AC79-5480-4E2D-A8D8-8C7C059ED4E8}" type="datetimeFigureOut">
              <a:rPr lang="en-US" smtClean="0"/>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E6E727-E629-48E8-BBA4-985C752895F1}" type="slidenum">
              <a:rPr lang="en-US" smtClean="0"/>
              <a:t>‹#›</a:t>
            </a:fld>
            <a:endParaRPr lang="en-US" dirty="0"/>
          </a:p>
        </p:txBody>
      </p:sp>
    </p:spTree>
    <p:extLst>
      <p:ext uri="{BB962C8B-B14F-4D97-AF65-F5344CB8AC3E}">
        <p14:creationId xmlns:p14="http://schemas.microsoft.com/office/powerpoint/2010/main" val="44694059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0AC79-5480-4E2D-A8D8-8C7C059ED4E8}" type="datetimeFigureOut">
              <a:rPr lang="en-US" smtClean="0"/>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E6E727-E629-48E8-BBA4-985C752895F1}" type="slidenum">
              <a:rPr lang="en-US" smtClean="0"/>
              <a:t>‹#›</a:t>
            </a:fld>
            <a:endParaRPr lang="en-US" dirty="0"/>
          </a:p>
        </p:txBody>
      </p:sp>
    </p:spTree>
    <p:extLst>
      <p:ext uri="{BB962C8B-B14F-4D97-AF65-F5344CB8AC3E}">
        <p14:creationId xmlns:p14="http://schemas.microsoft.com/office/powerpoint/2010/main" val="219016040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3"/>
        <p:cNvGrpSpPr/>
        <p:nvPr/>
      </p:nvGrpSpPr>
      <p:grpSpPr>
        <a:xfrm>
          <a:off x="0" y="0"/>
          <a:ext cx="0" cy="0"/>
          <a:chOff x="0" y="0"/>
          <a:chExt cx="0" cy="0"/>
        </a:xfrm>
      </p:grpSpPr>
      <p:sp>
        <p:nvSpPr>
          <p:cNvPr id="75" name="Google Shape;75;p1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 name="Google Shape;76;p13"/>
          <p:cNvSpPr txBox="1">
            <a:spLocks noGrp="1"/>
          </p:cNvSpPr>
          <p:nvPr>
            <p:ph type="title" idx="2" hasCustomPrompt="1"/>
          </p:nvPr>
        </p:nvSpPr>
        <p:spPr>
          <a:xfrm>
            <a:off x="720000" y="1409119"/>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a:spLocks noGrp="1"/>
          </p:cNvSpPr>
          <p:nvPr>
            <p:ph type="title" idx="3" hasCustomPrompt="1"/>
          </p:nvPr>
        </p:nvSpPr>
        <p:spPr>
          <a:xfrm>
            <a:off x="720000" y="2496902"/>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a:spLocks noGrp="1"/>
          </p:cNvSpPr>
          <p:nvPr>
            <p:ph type="title" idx="4" hasCustomPrompt="1"/>
          </p:nvPr>
        </p:nvSpPr>
        <p:spPr>
          <a:xfrm>
            <a:off x="4656825" y="1409119"/>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title" idx="5" hasCustomPrompt="1"/>
          </p:nvPr>
        </p:nvSpPr>
        <p:spPr>
          <a:xfrm>
            <a:off x="720000" y="3584702"/>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title" idx="6" hasCustomPrompt="1"/>
          </p:nvPr>
        </p:nvSpPr>
        <p:spPr>
          <a:xfrm>
            <a:off x="4656825" y="2496902"/>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7" hasCustomPrompt="1"/>
          </p:nvPr>
        </p:nvSpPr>
        <p:spPr>
          <a:xfrm>
            <a:off x="4656825" y="3584702"/>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subTitle" idx="1"/>
          </p:nvPr>
        </p:nvSpPr>
        <p:spPr>
          <a:xfrm>
            <a:off x="720000" y="1754623"/>
            <a:ext cx="37014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 name="Google Shape;83;p13"/>
          <p:cNvSpPr txBox="1">
            <a:spLocks noGrp="1"/>
          </p:cNvSpPr>
          <p:nvPr>
            <p:ph type="subTitle" idx="8"/>
          </p:nvPr>
        </p:nvSpPr>
        <p:spPr>
          <a:xfrm>
            <a:off x="4656825" y="1754615"/>
            <a:ext cx="37014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4" name="Google Shape;84;p13"/>
          <p:cNvSpPr txBox="1">
            <a:spLocks noGrp="1"/>
          </p:cNvSpPr>
          <p:nvPr>
            <p:ph type="subTitle" idx="9"/>
          </p:nvPr>
        </p:nvSpPr>
        <p:spPr>
          <a:xfrm>
            <a:off x="4656825" y="2842410"/>
            <a:ext cx="37014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 name="Google Shape;85;p13"/>
          <p:cNvSpPr txBox="1">
            <a:spLocks noGrp="1"/>
          </p:cNvSpPr>
          <p:nvPr>
            <p:ph type="subTitle" idx="13"/>
          </p:nvPr>
        </p:nvSpPr>
        <p:spPr>
          <a:xfrm>
            <a:off x="720000" y="2842415"/>
            <a:ext cx="37014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 name="Google Shape;86;p13"/>
          <p:cNvSpPr txBox="1">
            <a:spLocks noGrp="1"/>
          </p:cNvSpPr>
          <p:nvPr>
            <p:ph type="subTitle" idx="14"/>
          </p:nvPr>
        </p:nvSpPr>
        <p:spPr>
          <a:xfrm>
            <a:off x="720000" y="3930215"/>
            <a:ext cx="37014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7" name="Google Shape;87;p13"/>
          <p:cNvSpPr txBox="1">
            <a:spLocks noGrp="1"/>
          </p:cNvSpPr>
          <p:nvPr>
            <p:ph type="subTitle" idx="15"/>
          </p:nvPr>
        </p:nvSpPr>
        <p:spPr>
          <a:xfrm>
            <a:off x="4656825" y="3930215"/>
            <a:ext cx="37014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251481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
        <p:cNvGrpSpPr/>
        <p:nvPr/>
      </p:nvGrpSpPr>
      <p:grpSpPr>
        <a:xfrm>
          <a:off x="0" y="0"/>
          <a:ext cx="0" cy="0"/>
          <a:chOff x="0" y="0"/>
          <a:chExt cx="0" cy="0"/>
        </a:xfrm>
      </p:grpSpPr>
      <p:sp>
        <p:nvSpPr>
          <p:cNvPr id="16" name="Google Shape;16;p3"/>
          <p:cNvSpPr txBox="1">
            <a:spLocks noGrp="1"/>
          </p:cNvSpPr>
          <p:nvPr>
            <p:ph type="title"/>
          </p:nvPr>
        </p:nvSpPr>
        <p:spPr>
          <a:xfrm>
            <a:off x="2182600" y="2300500"/>
            <a:ext cx="4779300" cy="13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4013250" y="1569310"/>
            <a:ext cx="1117500" cy="841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p14="http://schemas.microsoft.com/office/powerpoint/2010/main" val="422177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10"/>
          <p:cNvSpPr>
            <a:spLocks noGrp="1"/>
          </p:cNvSpPr>
          <p:nvPr>
            <p:ph type="pic" idx="2"/>
          </p:nvPr>
        </p:nvSpPr>
        <p:spPr>
          <a:xfrm>
            <a:off x="-6875" y="0"/>
            <a:ext cx="9144000" cy="5157300"/>
          </a:xfrm>
          <a:prstGeom prst="rect">
            <a:avLst/>
          </a:prstGeom>
          <a:noFill/>
          <a:ln>
            <a:noFill/>
          </a:ln>
        </p:spPr>
      </p:sp>
      <p:sp>
        <p:nvSpPr>
          <p:cNvPr id="63" name="Google Shape;63;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5144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4AC3522-48F4-4048-96E5-982656074234}" type="datetimeFigureOut">
              <a:rPr lang="en-US" smtClean="0"/>
              <a:pPr>
                <a:defRPr/>
              </a:pPr>
              <a:t>4/8/24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22D118C-D21F-4DA3-A62F-5C9F70288EE1}" type="slidenum">
              <a:rPr lang="en-US" smtClean="0"/>
              <a:pPr>
                <a:defRPr/>
              </a:pPr>
              <a:t>‹#›</a:t>
            </a:fld>
            <a:endParaRPr lang="en-US" dirty="0"/>
          </a:p>
        </p:txBody>
      </p:sp>
    </p:spTree>
    <p:extLst>
      <p:ext uri="{BB962C8B-B14F-4D97-AF65-F5344CB8AC3E}">
        <p14:creationId xmlns:p14="http://schemas.microsoft.com/office/powerpoint/2010/main" val="1022941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5"/>
        <p:cNvGrpSpPr/>
        <p:nvPr/>
      </p:nvGrpSpPr>
      <p:grpSpPr>
        <a:xfrm>
          <a:off x="0" y="0"/>
          <a:ext cx="0" cy="0"/>
          <a:chOff x="0" y="0"/>
          <a:chExt cx="0" cy="0"/>
        </a:xfrm>
      </p:grpSpPr>
      <p:sp>
        <p:nvSpPr>
          <p:cNvPr id="117" name="Google Shape;117;p17"/>
          <p:cNvSpPr txBox="1">
            <a:spLocks noGrp="1"/>
          </p:cNvSpPr>
          <p:nvPr>
            <p:ph type="subTitle" idx="1"/>
          </p:nvPr>
        </p:nvSpPr>
        <p:spPr>
          <a:xfrm>
            <a:off x="1371525" y="1590625"/>
            <a:ext cx="4677600" cy="6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8" name="Google Shape;118;p17"/>
          <p:cNvSpPr txBox="1">
            <a:spLocks noGrp="1"/>
          </p:cNvSpPr>
          <p:nvPr>
            <p:ph type="subTitle" idx="2"/>
          </p:nvPr>
        </p:nvSpPr>
        <p:spPr>
          <a:xfrm>
            <a:off x="1371525" y="2698120"/>
            <a:ext cx="4677600" cy="6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9" name="Google Shape;119;p17"/>
          <p:cNvSpPr txBox="1">
            <a:spLocks noGrp="1"/>
          </p:cNvSpPr>
          <p:nvPr>
            <p:ph type="subTitle" idx="3"/>
          </p:nvPr>
        </p:nvSpPr>
        <p:spPr>
          <a:xfrm>
            <a:off x="1371525" y="3803775"/>
            <a:ext cx="4677600" cy="6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0" name="Google Shape;120;p17"/>
          <p:cNvSpPr txBox="1">
            <a:spLocks noGrp="1"/>
          </p:cNvSpPr>
          <p:nvPr>
            <p:ph type="subTitle" idx="4"/>
          </p:nvPr>
        </p:nvSpPr>
        <p:spPr>
          <a:xfrm>
            <a:off x="1371525" y="1233300"/>
            <a:ext cx="4677600" cy="441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1" name="Google Shape;121;p17"/>
          <p:cNvSpPr txBox="1">
            <a:spLocks noGrp="1"/>
          </p:cNvSpPr>
          <p:nvPr>
            <p:ph type="subTitle" idx="5"/>
          </p:nvPr>
        </p:nvSpPr>
        <p:spPr>
          <a:xfrm>
            <a:off x="1371525" y="2338963"/>
            <a:ext cx="4677600" cy="441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2" name="Google Shape;122;p17"/>
          <p:cNvSpPr txBox="1">
            <a:spLocks noGrp="1"/>
          </p:cNvSpPr>
          <p:nvPr>
            <p:ph type="subTitle" idx="6"/>
          </p:nvPr>
        </p:nvSpPr>
        <p:spPr>
          <a:xfrm>
            <a:off x="1371535" y="3446450"/>
            <a:ext cx="4677600" cy="441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3" name="Google Shape;123;p17"/>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199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30" name="Google Shape;30;p5"/>
          <p:cNvSpPr txBox="1">
            <a:spLocks noGrp="1"/>
          </p:cNvSpPr>
          <p:nvPr>
            <p:ph type="subTitle" idx="1"/>
          </p:nvPr>
        </p:nvSpPr>
        <p:spPr>
          <a:xfrm>
            <a:off x="4471950" y="2378629"/>
            <a:ext cx="3330300" cy="12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1" name="Google Shape;31;p5"/>
          <p:cNvSpPr txBox="1">
            <a:spLocks noGrp="1"/>
          </p:cNvSpPr>
          <p:nvPr>
            <p:ph type="subTitle" idx="2"/>
          </p:nvPr>
        </p:nvSpPr>
        <p:spPr>
          <a:xfrm>
            <a:off x="712900" y="2378630"/>
            <a:ext cx="3330300" cy="12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 name="Google Shape;32;p5"/>
          <p:cNvSpPr txBox="1">
            <a:spLocks noGrp="1"/>
          </p:cNvSpPr>
          <p:nvPr>
            <p:ph type="subTitle" idx="3"/>
          </p:nvPr>
        </p:nvSpPr>
        <p:spPr>
          <a:xfrm>
            <a:off x="712900" y="2074600"/>
            <a:ext cx="3330300" cy="386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 name="Google Shape;33;p5"/>
          <p:cNvSpPr txBox="1">
            <a:spLocks noGrp="1"/>
          </p:cNvSpPr>
          <p:nvPr>
            <p:ph type="subTitle" idx="4"/>
          </p:nvPr>
        </p:nvSpPr>
        <p:spPr>
          <a:xfrm>
            <a:off x="4471950" y="2074600"/>
            <a:ext cx="3330300" cy="386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Palanquin Dark"/>
                <a:ea typeface="Palanquin Dark"/>
                <a:cs typeface="Palanquin Dark"/>
                <a:sym typeface="Palanquin Dar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 name="Google Shape;34;p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09059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4" name="Google Shape;24;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25" name="Google Shape;25;p4"/>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6543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80AC79-5480-4E2D-A8D8-8C7C059ED4E8}" type="datetimeFigureOut">
              <a:rPr lang="en-US" smtClean="0"/>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92E6E727-E629-48E8-BBA4-985C752895F1}" type="slidenum">
              <a:rPr lang="en-US" smtClean="0"/>
              <a:t>‹#›</a:t>
            </a:fld>
            <a:endParaRPr lang="en-US" dirty="0"/>
          </a:p>
        </p:txBody>
      </p:sp>
    </p:spTree>
    <p:extLst>
      <p:ext uri="{BB962C8B-B14F-4D97-AF65-F5344CB8AC3E}">
        <p14:creationId xmlns:p14="http://schemas.microsoft.com/office/powerpoint/2010/main" val="29870526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7E89A36-74B3-42BF-8A07-2E42C089A496}" type="datetimeFigureOut">
              <a:rPr lang="en-US" smtClean="0"/>
              <a:pPr>
                <a:defRPr/>
              </a:pPr>
              <a:t>4/8/24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a:defRPr/>
            </a:pPr>
            <a:fld id="{D25D93FD-2E75-41EA-AD1E-0E1D009C3518}" type="slidenum">
              <a:rPr lang="en-US" smtClean="0"/>
              <a:pPr>
                <a:defRPr/>
              </a:pPr>
              <a:t>‹#›</a:t>
            </a:fld>
            <a:endParaRPr lang="en-US" dirty="0"/>
          </a:p>
        </p:txBody>
      </p:sp>
    </p:spTree>
    <p:extLst>
      <p:ext uri="{BB962C8B-B14F-4D97-AF65-F5344CB8AC3E}">
        <p14:creationId xmlns:p14="http://schemas.microsoft.com/office/powerpoint/2010/main" val="47243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80AC79-5480-4E2D-A8D8-8C7C059ED4E8}" type="datetimeFigureOut">
              <a:rPr lang="en-US" smtClean="0"/>
              <a:t>4/8/24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92E6E727-E629-48E8-BBA4-985C752895F1}" type="slidenum">
              <a:rPr lang="en-US" smtClean="0"/>
              <a:t>‹#›</a:t>
            </a:fld>
            <a:endParaRPr lang="en-US" dirty="0"/>
          </a:p>
        </p:txBody>
      </p:sp>
    </p:spTree>
    <p:extLst>
      <p:ext uri="{BB962C8B-B14F-4D97-AF65-F5344CB8AC3E}">
        <p14:creationId xmlns:p14="http://schemas.microsoft.com/office/powerpoint/2010/main" val="26139520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80AC79-5480-4E2D-A8D8-8C7C059ED4E8}" type="datetimeFigureOut">
              <a:rPr lang="en-US" smtClean="0"/>
              <a:t>4/8/24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2E6E727-E629-48E8-BBA4-985C752895F1}" type="slidenum">
              <a:rPr lang="en-US" smtClean="0"/>
              <a:t>‹#›</a:t>
            </a:fld>
            <a:endParaRPr lang="en-US" dirty="0"/>
          </a:p>
        </p:txBody>
      </p:sp>
    </p:spTree>
    <p:extLst>
      <p:ext uri="{BB962C8B-B14F-4D97-AF65-F5344CB8AC3E}">
        <p14:creationId xmlns:p14="http://schemas.microsoft.com/office/powerpoint/2010/main" val="1985807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2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780AC79-5480-4E2D-A8D8-8C7C059ED4E8}" type="datetimeFigureOut">
              <a:rPr lang="en-US" smtClean="0"/>
              <a:t>4/8/24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2E6E727-E629-48E8-BBA4-985C752895F1}" type="slidenum">
              <a:rPr lang="en-US" smtClean="0"/>
              <a:t>‹#›</a:t>
            </a:fld>
            <a:endParaRPr lang="en-US" dirty="0"/>
          </a:p>
        </p:txBody>
      </p:sp>
    </p:spTree>
    <p:extLst>
      <p:ext uri="{BB962C8B-B14F-4D97-AF65-F5344CB8AC3E}">
        <p14:creationId xmlns:p14="http://schemas.microsoft.com/office/powerpoint/2010/main" val="21781229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780AC79-5480-4E2D-A8D8-8C7C059ED4E8}" type="datetimeFigureOut">
              <a:rPr lang="en-US" smtClean="0"/>
              <a:t>4/8/24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92E6E727-E629-48E8-BBA4-985C752895F1}" type="slidenum">
              <a:rPr lang="en-US" smtClean="0"/>
              <a:t>‹#›</a:t>
            </a:fld>
            <a:endParaRPr lang="en-US" dirty="0"/>
          </a:p>
        </p:txBody>
      </p:sp>
    </p:spTree>
    <p:extLst>
      <p:ext uri="{BB962C8B-B14F-4D97-AF65-F5344CB8AC3E}">
        <p14:creationId xmlns:p14="http://schemas.microsoft.com/office/powerpoint/2010/main" val="26523261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4/8/24</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077191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5" r:id="rId20"/>
    <p:sldLayoutId id="2147483806" r:id="rId21"/>
    <p:sldLayoutId id="2147483807" r:id="rId22"/>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086/425368" TargetMode="External"/><Relationship Id="rId2" Type="http://schemas.openxmlformats.org/officeDocument/2006/relationships/notesSlide" Target="../notesSlides/notesSlide43.xml"/><Relationship Id="rId1" Type="http://schemas.openxmlformats.org/officeDocument/2006/relationships/slideLayout" Target="../slideLayouts/slideLayout22.xml"/><Relationship Id="rId5" Type="http://schemas.openxmlformats.org/officeDocument/2006/relationships/hyperlink" Target="https://doi.org/10.1093/cid/ciq257" TargetMode="External"/><Relationship Id="rId4" Type="http://schemas.openxmlformats.org/officeDocument/2006/relationships/hyperlink" Target="https://doi.org/10.1086/64955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3"/>
          <p:cNvPicPr preferRelativeResize="0"/>
          <p:nvPr/>
        </p:nvPicPr>
        <p:blipFill>
          <a:blip r:embed="rId3">
            <a:alphaModFix/>
          </a:blip>
          <a:stretch>
            <a:fillRect/>
          </a:stretch>
        </p:blipFill>
        <p:spPr>
          <a:xfrm rot="9141141">
            <a:off x="4309800" y="4315012"/>
            <a:ext cx="1970900" cy="1385374"/>
          </a:xfrm>
          <a:prstGeom prst="rect">
            <a:avLst/>
          </a:prstGeom>
          <a:noFill/>
          <a:ln>
            <a:noFill/>
          </a:ln>
        </p:spPr>
      </p:pic>
      <p:sp>
        <p:nvSpPr>
          <p:cNvPr id="184" name="Google Shape;184;p23"/>
          <p:cNvSpPr txBox="1">
            <a:spLocks noGrp="1"/>
          </p:cNvSpPr>
          <p:nvPr>
            <p:ph type="ctrTitle"/>
          </p:nvPr>
        </p:nvSpPr>
        <p:spPr>
          <a:xfrm>
            <a:off x="206347" y="1738725"/>
            <a:ext cx="7789085" cy="11366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100" dirty="0"/>
              <a:t>Pearls of Antimicrobial Stewardship in the Outpatient Setting</a:t>
            </a:r>
            <a:r>
              <a:rPr lang="en" sz="5100" dirty="0"/>
              <a:t>	</a:t>
            </a:r>
            <a:endParaRPr sz="6800" b="1" i="1" dirty="0">
              <a:solidFill>
                <a:schemeClr val="accent1"/>
              </a:solidFill>
            </a:endParaRPr>
          </a:p>
        </p:txBody>
      </p:sp>
      <p:sp>
        <p:nvSpPr>
          <p:cNvPr id="185" name="Google Shape;185;p23"/>
          <p:cNvSpPr txBox="1">
            <a:spLocks noGrp="1"/>
          </p:cNvSpPr>
          <p:nvPr>
            <p:ph type="subTitle" idx="1"/>
          </p:nvPr>
        </p:nvSpPr>
        <p:spPr>
          <a:xfrm>
            <a:off x="2096347" y="3096867"/>
            <a:ext cx="3341928" cy="1461511"/>
          </a:xfrm>
          <a:prstGeom prst="rect">
            <a:avLst/>
          </a:prstGeom>
        </p:spPr>
        <p:txBody>
          <a:bodyPr spcFirstLastPara="1" wrap="square" lIns="91425" tIns="91425" rIns="91425" bIns="91425" anchor="ctr" anchorCtr="0">
            <a:noAutofit/>
          </a:bodyPr>
          <a:lstStyle/>
          <a:p>
            <a:pPr fontAlgn="base"/>
            <a:r>
              <a:rPr lang="en-US" sz="1200" dirty="0"/>
              <a:t>Bryce P. Lifer, PharmD​</a:t>
            </a:r>
          </a:p>
          <a:p>
            <a:pPr fontAlgn="base"/>
            <a:r>
              <a:rPr lang="en-US" sz="1200" dirty="0"/>
              <a:t>Staff Pharmacist​</a:t>
            </a:r>
          </a:p>
          <a:p>
            <a:pPr fontAlgn="base"/>
            <a:r>
              <a:rPr lang="en-US" sz="1200" dirty="0"/>
              <a:t>Antimicrobial Stewardship Pharmacist​</a:t>
            </a:r>
          </a:p>
          <a:p>
            <a:pPr fontAlgn="base"/>
            <a:r>
              <a:rPr lang="en-US" sz="1200" dirty="0"/>
              <a:t>Clinical Pharmacy Preceptor​</a:t>
            </a:r>
          </a:p>
          <a:p>
            <a:pPr fontAlgn="base"/>
            <a:r>
              <a:rPr lang="en-US" sz="1200" dirty="0"/>
              <a:t>Fairfield Medical Center</a:t>
            </a:r>
          </a:p>
        </p:txBody>
      </p:sp>
      <p:pic>
        <p:nvPicPr>
          <p:cNvPr id="186" name="Google Shape;186;p23"/>
          <p:cNvPicPr preferRelativeResize="0"/>
          <p:nvPr/>
        </p:nvPicPr>
        <p:blipFill>
          <a:blip r:embed="rId4">
            <a:alphaModFix/>
          </a:blip>
          <a:stretch>
            <a:fillRect/>
          </a:stretch>
        </p:blipFill>
        <p:spPr>
          <a:xfrm rot="-3167693">
            <a:off x="7915934" y="338876"/>
            <a:ext cx="559531" cy="822072"/>
          </a:xfrm>
          <a:prstGeom prst="rect">
            <a:avLst/>
          </a:prstGeom>
          <a:noFill/>
          <a:ln>
            <a:noFill/>
          </a:ln>
        </p:spPr>
      </p:pic>
      <p:pic>
        <p:nvPicPr>
          <p:cNvPr id="187" name="Google Shape;187;p23"/>
          <p:cNvPicPr preferRelativeResize="0"/>
          <p:nvPr/>
        </p:nvPicPr>
        <p:blipFill>
          <a:blip r:embed="rId4">
            <a:alphaModFix/>
          </a:blip>
          <a:stretch>
            <a:fillRect/>
          </a:stretch>
        </p:blipFill>
        <p:spPr>
          <a:xfrm rot="-2249637">
            <a:off x="1494080" y="4274713"/>
            <a:ext cx="361438" cy="531023"/>
          </a:xfrm>
          <a:prstGeom prst="rect">
            <a:avLst/>
          </a:prstGeom>
          <a:noFill/>
          <a:ln>
            <a:noFill/>
          </a:ln>
        </p:spPr>
      </p:pic>
      <p:pic>
        <p:nvPicPr>
          <p:cNvPr id="188" name="Google Shape;188;p23"/>
          <p:cNvPicPr preferRelativeResize="0"/>
          <p:nvPr/>
        </p:nvPicPr>
        <p:blipFill>
          <a:blip r:embed="rId5">
            <a:alphaModFix/>
          </a:blip>
          <a:stretch>
            <a:fillRect/>
          </a:stretch>
        </p:blipFill>
        <p:spPr>
          <a:xfrm rot="-8100010">
            <a:off x="7981542" y="4033357"/>
            <a:ext cx="785865" cy="492407"/>
          </a:xfrm>
          <a:prstGeom prst="rect">
            <a:avLst/>
          </a:prstGeom>
          <a:noFill/>
          <a:ln>
            <a:noFill/>
          </a:ln>
        </p:spPr>
      </p:pic>
      <p:pic>
        <p:nvPicPr>
          <p:cNvPr id="189" name="Google Shape;189;p23"/>
          <p:cNvPicPr preferRelativeResize="0"/>
          <p:nvPr/>
        </p:nvPicPr>
        <p:blipFill>
          <a:blip r:embed="rId4">
            <a:alphaModFix/>
          </a:blip>
          <a:stretch>
            <a:fillRect/>
          </a:stretch>
        </p:blipFill>
        <p:spPr>
          <a:xfrm rot="4929487">
            <a:off x="6353555" y="228312"/>
            <a:ext cx="361439" cy="531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74812" y="453472"/>
            <a:ext cx="5282410" cy="531546"/>
          </a:xfrm>
        </p:spPr>
        <p:txBody>
          <a:bodyPr/>
          <a:lstStyle/>
          <a:p>
            <a:pPr eaLnBrk="1" hangingPunct="1"/>
            <a:r>
              <a:rPr lang="en-US" dirty="0"/>
              <a:t>1</a:t>
            </a:r>
            <a:r>
              <a:rPr lang="en-US" baseline="30000" dirty="0"/>
              <a:t>st</a:t>
            </a:r>
            <a:r>
              <a:rPr lang="en-US" dirty="0"/>
              <a:t> Generation Cephalosporins</a:t>
            </a:r>
          </a:p>
        </p:txBody>
      </p:sp>
      <p:sp>
        <p:nvSpPr>
          <p:cNvPr id="7171" name="Content Placeholder 2"/>
          <p:cNvSpPr>
            <a:spLocks noGrp="1"/>
          </p:cNvSpPr>
          <p:nvPr>
            <p:ph idx="1"/>
          </p:nvPr>
        </p:nvSpPr>
        <p:spPr>
          <a:xfrm>
            <a:off x="479487" y="985018"/>
            <a:ext cx="4179281" cy="4034170"/>
          </a:xfrm>
        </p:spPr>
        <p:txBody>
          <a:bodyPr>
            <a:normAutofit/>
          </a:bodyPr>
          <a:lstStyle/>
          <a:p>
            <a:pPr eaLnBrk="1" hangingPunct="1"/>
            <a:r>
              <a:rPr lang="en-US" dirty="0"/>
              <a:t>1</a:t>
            </a:r>
            <a:r>
              <a:rPr lang="en-US" baseline="30000" dirty="0"/>
              <a:t>st</a:t>
            </a:r>
            <a:r>
              <a:rPr lang="en-US" dirty="0"/>
              <a:t> Generation</a:t>
            </a:r>
          </a:p>
          <a:p>
            <a:pPr lvl="1" eaLnBrk="1" hangingPunct="1"/>
            <a:r>
              <a:rPr lang="en-US" sz="1400" dirty="0"/>
              <a:t>Cefazolin (IV), Cephalexin (PO), Cefadroxil (PO)</a:t>
            </a:r>
          </a:p>
          <a:p>
            <a:pPr lvl="2" eaLnBrk="1" hangingPunct="1"/>
            <a:r>
              <a:rPr lang="en-US" sz="1200" dirty="0"/>
              <a:t>Spectrum of Activity: </a:t>
            </a:r>
          </a:p>
          <a:p>
            <a:pPr lvl="3" eaLnBrk="1" hangingPunct="1"/>
            <a:r>
              <a:rPr lang="en-US" sz="1050" dirty="0"/>
              <a:t>Gram (+) including </a:t>
            </a:r>
            <a:r>
              <a:rPr lang="en-US" sz="1050" i="1" dirty="0"/>
              <a:t>Strep, </a:t>
            </a:r>
            <a:r>
              <a:rPr lang="en-US" sz="1050" dirty="0"/>
              <a:t>MSSA, but </a:t>
            </a:r>
            <a:r>
              <a:rPr lang="en-US" sz="1050" b="1" dirty="0"/>
              <a:t>NO</a:t>
            </a:r>
            <a:r>
              <a:rPr lang="en-US" sz="1050" dirty="0"/>
              <a:t> </a:t>
            </a:r>
            <a:r>
              <a:rPr lang="en-US" sz="1050" i="1" dirty="0"/>
              <a:t>Enterococcus</a:t>
            </a:r>
          </a:p>
          <a:p>
            <a:pPr lvl="3" eaLnBrk="1" hangingPunct="1"/>
            <a:r>
              <a:rPr lang="en-US" sz="1050" dirty="0"/>
              <a:t>Only a little Gram (-)</a:t>
            </a:r>
          </a:p>
          <a:p>
            <a:pPr lvl="3" eaLnBrk="1" hangingPunct="1"/>
            <a:r>
              <a:rPr lang="en-US" sz="1050" b="1" dirty="0"/>
              <a:t>NO</a:t>
            </a:r>
            <a:r>
              <a:rPr lang="en-US" sz="1050" dirty="0"/>
              <a:t> anaerobe coverage</a:t>
            </a:r>
            <a:endParaRPr lang="en-US" sz="1050" b="1" dirty="0"/>
          </a:p>
          <a:p>
            <a:pPr lvl="2" eaLnBrk="1" hangingPunct="1"/>
            <a:r>
              <a:rPr lang="en-US" sz="1200" dirty="0"/>
              <a:t>Uses: </a:t>
            </a:r>
          </a:p>
          <a:p>
            <a:pPr lvl="3" eaLnBrk="1" hangingPunct="1"/>
            <a:r>
              <a:rPr lang="en-US" sz="1050" dirty="0"/>
              <a:t>Susceptible SSTI</a:t>
            </a:r>
          </a:p>
          <a:p>
            <a:pPr lvl="3" eaLnBrk="1" hangingPunct="1"/>
            <a:r>
              <a:rPr lang="en-US" sz="1050" dirty="0"/>
              <a:t>Pharyngitis</a:t>
            </a:r>
          </a:p>
          <a:p>
            <a:pPr lvl="3" eaLnBrk="1" hangingPunct="1"/>
            <a:r>
              <a:rPr lang="en-US" sz="1050" dirty="0"/>
              <a:t>UTI as narrowed therapy</a:t>
            </a:r>
          </a:p>
          <a:p>
            <a:pPr lvl="3"/>
            <a:r>
              <a:rPr lang="en-US" sz="1050" dirty="0"/>
              <a:t>Very big in surgical prophylaxis (</a:t>
            </a:r>
            <a:r>
              <a:rPr lang="en-US" sz="1050" b="1" dirty="0"/>
              <a:t>Cefazolin only</a:t>
            </a:r>
            <a:r>
              <a:rPr lang="en-US" sz="1050" dirty="0"/>
              <a:t>)</a:t>
            </a:r>
          </a:p>
        </p:txBody>
      </p:sp>
      <p:pic>
        <p:nvPicPr>
          <p:cNvPr id="4" name="Picture 3" descr="Ceph.bmp"/>
          <p:cNvPicPr>
            <a:picLocks noChangeAspect="1"/>
          </p:cNvPicPr>
          <p:nvPr/>
        </p:nvPicPr>
        <p:blipFill>
          <a:blip r:embed="rId3" cstate="print"/>
          <a:stretch>
            <a:fillRect/>
          </a:stretch>
        </p:blipFill>
        <p:spPr>
          <a:xfrm>
            <a:off x="7292675" y="165760"/>
            <a:ext cx="1657350" cy="12610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4727108" y="1594905"/>
            <a:ext cx="3949148" cy="1973874"/>
          </a:xfrm>
          <a:prstGeom prst="rect">
            <a:avLst/>
          </a:prstGeom>
          <a:noFill/>
        </p:spPr>
        <p:txBody>
          <a:bodyPr wrap="square" rtlCol="0">
            <a:spAutoFit/>
          </a:bodyPr>
          <a:lstStyle/>
          <a:p>
            <a:pPr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Dosing:</a:t>
            </a:r>
          </a:p>
          <a:p>
            <a:pPr lvl="1"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IV typically every 8 hours unless poor renal function</a:t>
            </a:r>
          </a:p>
          <a:p>
            <a:pPr lvl="1"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PO BID-QID depending on chosen drug</a:t>
            </a:r>
          </a:p>
          <a:p>
            <a:pPr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Pearls:</a:t>
            </a:r>
          </a:p>
          <a:p>
            <a:pPr lvl="1"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Use higher dosing as cephaloporins require higher concentrations in the body to achieve bacterial killing compared to PCNs</a:t>
            </a:r>
          </a:p>
        </p:txBody>
      </p:sp>
    </p:spTree>
    <p:extLst>
      <p:ext uri="{BB962C8B-B14F-4D97-AF65-F5344CB8AC3E}">
        <p14:creationId xmlns:p14="http://schemas.microsoft.com/office/powerpoint/2010/main" val="168537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55013" y="489646"/>
            <a:ext cx="5553939" cy="504848"/>
          </a:xfrm>
        </p:spPr>
        <p:txBody>
          <a:bodyPr/>
          <a:lstStyle/>
          <a:p>
            <a:pPr eaLnBrk="1" hangingPunct="1"/>
            <a:r>
              <a:rPr lang="en-US" dirty="0"/>
              <a:t>2</a:t>
            </a:r>
            <a:r>
              <a:rPr lang="en-US" baseline="30000" dirty="0"/>
              <a:t>nd</a:t>
            </a:r>
            <a:r>
              <a:rPr lang="en-US" dirty="0"/>
              <a:t> Generation Cephalosporins</a:t>
            </a:r>
          </a:p>
        </p:txBody>
      </p:sp>
      <p:sp>
        <p:nvSpPr>
          <p:cNvPr id="8195" name="Content Placeholder 2"/>
          <p:cNvSpPr>
            <a:spLocks noGrp="1"/>
          </p:cNvSpPr>
          <p:nvPr>
            <p:ph idx="1"/>
          </p:nvPr>
        </p:nvSpPr>
        <p:spPr>
          <a:xfrm>
            <a:off x="519545" y="1061239"/>
            <a:ext cx="4466271" cy="3635452"/>
          </a:xfrm>
        </p:spPr>
        <p:txBody>
          <a:bodyPr>
            <a:normAutofit/>
          </a:bodyPr>
          <a:lstStyle/>
          <a:p>
            <a:pPr eaLnBrk="1" hangingPunct="1"/>
            <a:r>
              <a:rPr lang="en-US" dirty="0"/>
              <a:t>2</a:t>
            </a:r>
            <a:r>
              <a:rPr lang="en-US" baseline="30000" dirty="0"/>
              <a:t>nd</a:t>
            </a:r>
            <a:r>
              <a:rPr lang="en-US" dirty="0"/>
              <a:t> Generation</a:t>
            </a:r>
          </a:p>
          <a:p>
            <a:pPr lvl="1" eaLnBrk="1" hangingPunct="1"/>
            <a:r>
              <a:rPr lang="en-US" dirty="0"/>
              <a:t>Cefuroxime IV and PO</a:t>
            </a:r>
          </a:p>
          <a:p>
            <a:pPr lvl="2" eaLnBrk="1" hangingPunct="1"/>
            <a:r>
              <a:rPr lang="en-US" sz="1100" dirty="0"/>
              <a:t>Spectrum of Activity:</a:t>
            </a:r>
          </a:p>
          <a:p>
            <a:pPr lvl="3" eaLnBrk="1" hangingPunct="1"/>
            <a:r>
              <a:rPr lang="en-US" sz="1100" dirty="0"/>
              <a:t>Gram (+) including strep and staph, </a:t>
            </a:r>
            <a:r>
              <a:rPr lang="en-US" sz="1100" b="1" dirty="0"/>
              <a:t>NO</a:t>
            </a:r>
            <a:r>
              <a:rPr lang="en-US" sz="1100" dirty="0"/>
              <a:t> </a:t>
            </a:r>
            <a:r>
              <a:rPr lang="en-US" sz="1100" i="1" dirty="0"/>
              <a:t>Enterococcus</a:t>
            </a:r>
            <a:endParaRPr lang="en-US" sz="1100" dirty="0"/>
          </a:p>
          <a:p>
            <a:pPr lvl="3" eaLnBrk="1" hangingPunct="1"/>
            <a:r>
              <a:rPr lang="en-US" sz="1100" dirty="0"/>
              <a:t>Little more gram (-) than 1</a:t>
            </a:r>
            <a:r>
              <a:rPr lang="en-US" sz="1100" baseline="30000" dirty="0"/>
              <a:t>st</a:t>
            </a:r>
            <a:r>
              <a:rPr lang="en-US" sz="1100" dirty="0"/>
              <a:t> Gens. (i.e. </a:t>
            </a:r>
            <a:r>
              <a:rPr lang="en-US" sz="1100" i="1" dirty="0"/>
              <a:t>Citrobacter, Morganella, etc.</a:t>
            </a:r>
            <a:r>
              <a:rPr lang="en-US" sz="1100" dirty="0"/>
              <a:t>)</a:t>
            </a:r>
          </a:p>
          <a:p>
            <a:pPr lvl="3" eaLnBrk="1" hangingPunct="1"/>
            <a:r>
              <a:rPr lang="en-US" sz="1100" b="1" dirty="0"/>
              <a:t>NO</a:t>
            </a:r>
            <a:r>
              <a:rPr lang="en-US" sz="1100" dirty="0"/>
              <a:t> anaerobe coverage</a:t>
            </a:r>
            <a:endParaRPr lang="en-US" sz="1100" b="1" dirty="0"/>
          </a:p>
          <a:p>
            <a:pPr lvl="2" eaLnBrk="1" hangingPunct="1"/>
            <a:r>
              <a:rPr lang="en-US" sz="1200" dirty="0"/>
              <a:t>Uses:</a:t>
            </a:r>
          </a:p>
          <a:p>
            <a:pPr lvl="3" eaLnBrk="1" hangingPunct="1"/>
            <a:r>
              <a:rPr lang="en-US" sz="1050" dirty="0"/>
              <a:t>Community-acquired pneumonia (CAP)</a:t>
            </a:r>
          </a:p>
          <a:p>
            <a:pPr lvl="3" eaLnBrk="1" hangingPunct="1"/>
            <a:r>
              <a:rPr lang="en-US" sz="1050" dirty="0"/>
              <a:t>SSTI</a:t>
            </a:r>
          </a:p>
          <a:p>
            <a:pPr lvl="3" eaLnBrk="1" hangingPunct="1"/>
            <a:r>
              <a:rPr lang="en-US" sz="1050" dirty="0"/>
              <a:t>Uncomplicated UTI</a:t>
            </a:r>
          </a:p>
        </p:txBody>
      </p:sp>
      <p:pic>
        <p:nvPicPr>
          <p:cNvPr id="4098" name="Picture 2" descr="Skeletal formula of cefurox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161" y="123879"/>
            <a:ext cx="2019800" cy="1195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8873" y="1698938"/>
            <a:ext cx="3661451" cy="1973874"/>
          </a:xfrm>
          <a:prstGeom prst="rect">
            <a:avLst/>
          </a:prstGeom>
          <a:noFill/>
        </p:spPr>
        <p:txBody>
          <a:bodyPr wrap="square" rtlCol="0">
            <a:spAutoFit/>
          </a:bodyPr>
          <a:lstStyle/>
          <a:p>
            <a:pPr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Dosing:</a:t>
            </a:r>
          </a:p>
          <a:p>
            <a:pPr lvl="1"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IV typically every 6 hours (</a:t>
            </a:r>
            <a:r>
              <a:rPr lang="en-US" sz="1200" u="sng" dirty="0">
                <a:solidFill>
                  <a:prstClr val="black">
                    <a:lumMod val="85000"/>
                    <a:lumOff val="15000"/>
                  </a:prstClr>
                </a:solidFill>
              </a:rPr>
              <a:t>NOT</a:t>
            </a:r>
            <a:r>
              <a:rPr lang="en-US" sz="1200" dirty="0">
                <a:solidFill>
                  <a:prstClr val="black">
                    <a:lumMod val="85000"/>
                    <a:lumOff val="15000"/>
                  </a:prstClr>
                </a:solidFill>
              </a:rPr>
              <a:t> on FMC formulary)</a:t>
            </a:r>
          </a:p>
          <a:p>
            <a:pPr lvl="1"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PO is conveniently BID (on FMC formulary)</a:t>
            </a:r>
          </a:p>
          <a:p>
            <a:pPr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Pearls:</a:t>
            </a:r>
          </a:p>
          <a:p>
            <a:pPr lvl="1"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Good initial choice of therapy for CAP or UTI</a:t>
            </a:r>
          </a:p>
        </p:txBody>
      </p:sp>
    </p:spTree>
    <p:extLst>
      <p:ext uri="{BB962C8B-B14F-4D97-AF65-F5344CB8AC3E}">
        <p14:creationId xmlns:p14="http://schemas.microsoft.com/office/powerpoint/2010/main" val="340185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50854" y="471929"/>
            <a:ext cx="5602430" cy="522564"/>
          </a:xfrm>
        </p:spPr>
        <p:txBody>
          <a:bodyPr/>
          <a:lstStyle/>
          <a:p>
            <a:pPr eaLnBrk="1" hangingPunct="1"/>
            <a:r>
              <a:rPr lang="en-US" dirty="0"/>
              <a:t>2</a:t>
            </a:r>
            <a:r>
              <a:rPr lang="en-US" baseline="30000" dirty="0"/>
              <a:t>nd</a:t>
            </a:r>
            <a:r>
              <a:rPr lang="en-US" dirty="0"/>
              <a:t> Generation Cephalosporins</a:t>
            </a:r>
          </a:p>
        </p:txBody>
      </p:sp>
      <p:sp>
        <p:nvSpPr>
          <p:cNvPr id="9219" name="Content Placeholder 2"/>
          <p:cNvSpPr>
            <a:spLocks noGrp="1"/>
          </p:cNvSpPr>
          <p:nvPr>
            <p:ph idx="1"/>
          </p:nvPr>
        </p:nvSpPr>
        <p:spPr>
          <a:xfrm>
            <a:off x="674120" y="1328216"/>
            <a:ext cx="8344633" cy="3744368"/>
          </a:xfrm>
        </p:spPr>
        <p:txBody>
          <a:bodyPr>
            <a:normAutofit/>
          </a:bodyPr>
          <a:lstStyle/>
          <a:p>
            <a:pPr eaLnBrk="1" hangingPunct="1"/>
            <a:r>
              <a:rPr lang="en-US" sz="1600" dirty="0"/>
              <a:t>2</a:t>
            </a:r>
            <a:r>
              <a:rPr lang="en-US" sz="1600" baseline="30000" dirty="0"/>
              <a:t>nd</a:t>
            </a:r>
            <a:r>
              <a:rPr lang="en-US" sz="1600" dirty="0"/>
              <a:t> Generation continued….</a:t>
            </a:r>
          </a:p>
          <a:p>
            <a:pPr lvl="1" eaLnBrk="1" hangingPunct="1"/>
            <a:r>
              <a:rPr lang="en-US" sz="1600" dirty="0"/>
              <a:t>Cefoxitin and Cefotetan</a:t>
            </a:r>
          </a:p>
          <a:p>
            <a:pPr lvl="2" eaLnBrk="1" hangingPunct="1"/>
            <a:r>
              <a:rPr lang="en-US" sz="1200" dirty="0"/>
              <a:t>Spectrum of Activity</a:t>
            </a:r>
          </a:p>
          <a:p>
            <a:pPr lvl="3" eaLnBrk="1" hangingPunct="1"/>
            <a:r>
              <a:rPr lang="en-US" sz="1050" dirty="0"/>
              <a:t>Same Gram (+) and (-) as Cefuroxime, still </a:t>
            </a:r>
            <a:r>
              <a:rPr lang="en-US" sz="1050" b="1" dirty="0"/>
              <a:t>no</a:t>
            </a:r>
            <a:r>
              <a:rPr lang="en-US" sz="1050" dirty="0"/>
              <a:t> </a:t>
            </a:r>
            <a:r>
              <a:rPr lang="en-US" sz="1050" i="1" dirty="0"/>
              <a:t>Enterococcus</a:t>
            </a:r>
            <a:endParaRPr lang="en-US" sz="1050" dirty="0"/>
          </a:p>
          <a:p>
            <a:pPr lvl="3" eaLnBrk="1" hangingPunct="1"/>
            <a:r>
              <a:rPr lang="en-US" sz="1050" dirty="0"/>
              <a:t>Covers </a:t>
            </a:r>
            <a:r>
              <a:rPr lang="en-US" sz="1050" b="1" dirty="0"/>
              <a:t>Anaerobes</a:t>
            </a:r>
          </a:p>
          <a:p>
            <a:pPr lvl="2" eaLnBrk="1" hangingPunct="1"/>
            <a:r>
              <a:rPr lang="en-US" sz="1200" dirty="0"/>
              <a:t>Uses:</a:t>
            </a:r>
          </a:p>
          <a:p>
            <a:pPr lvl="3" eaLnBrk="1" hangingPunct="1"/>
            <a:r>
              <a:rPr lang="en-US" sz="1050" dirty="0"/>
              <a:t>Its niche is surgical prophylaxis in intra-abdominal infections where anaerobic coverage is needed</a:t>
            </a:r>
          </a:p>
          <a:p>
            <a:pPr lvl="3" eaLnBrk="1" hangingPunct="1"/>
            <a:r>
              <a:rPr lang="en-US" sz="1050" dirty="0"/>
              <a:t>Also used to treat gynecologic infections (i.e. endometritis, pelvic cellulitis, and pelvic inflammatory disease)</a:t>
            </a:r>
          </a:p>
          <a:p>
            <a:pPr lvl="2"/>
            <a:r>
              <a:rPr lang="en-US" sz="1200" dirty="0"/>
              <a:t>Dosing:</a:t>
            </a:r>
          </a:p>
          <a:p>
            <a:pPr lvl="3"/>
            <a:r>
              <a:rPr lang="en-US" sz="1050" dirty="0"/>
              <a:t>Once for surgical prophylaxis; every 8 hours for treatment</a:t>
            </a:r>
          </a:p>
          <a:p>
            <a:pPr lvl="2"/>
            <a:r>
              <a:rPr lang="en-US" sz="1200" dirty="0"/>
              <a:t>Pearls:</a:t>
            </a:r>
          </a:p>
          <a:p>
            <a:pPr lvl="3"/>
            <a:r>
              <a:rPr lang="en-US" sz="1050" dirty="0"/>
              <a:t>Only cephalosporin with significant </a:t>
            </a:r>
            <a:r>
              <a:rPr lang="en-US" sz="1050" b="1" dirty="0"/>
              <a:t>anaerobe </a:t>
            </a:r>
            <a:r>
              <a:rPr lang="en-US" sz="1050" dirty="0"/>
              <a:t>coverage</a:t>
            </a:r>
          </a:p>
        </p:txBody>
      </p:sp>
      <p:pic>
        <p:nvPicPr>
          <p:cNvPr id="5122"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296" y="304970"/>
            <a:ext cx="1891513" cy="90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4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08257" y="514859"/>
            <a:ext cx="5519303" cy="571593"/>
          </a:xfrm>
        </p:spPr>
        <p:txBody>
          <a:bodyPr/>
          <a:lstStyle/>
          <a:p>
            <a:pPr eaLnBrk="1" hangingPunct="1"/>
            <a:r>
              <a:rPr lang="en-US" dirty="0"/>
              <a:t>3</a:t>
            </a:r>
            <a:r>
              <a:rPr lang="en-US" baseline="30000" dirty="0"/>
              <a:t>rd</a:t>
            </a:r>
            <a:r>
              <a:rPr lang="en-US" dirty="0"/>
              <a:t> Generation Cephalosporins</a:t>
            </a:r>
          </a:p>
        </p:txBody>
      </p:sp>
      <p:sp>
        <p:nvSpPr>
          <p:cNvPr id="10243" name="Content Placeholder 2"/>
          <p:cNvSpPr>
            <a:spLocks noGrp="1"/>
          </p:cNvSpPr>
          <p:nvPr>
            <p:ph idx="1"/>
          </p:nvPr>
        </p:nvSpPr>
        <p:spPr>
          <a:xfrm>
            <a:off x="464128" y="1086453"/>
            <a:ext cx="4288082" cy="3852642"/>
          </a:xfrm>
        </p:spPr>
        <p:txBody>
          <a:bodyPr>
            <a:normAutofit/>
          </a:bodyPr>
          <a:lstStyle/>
          <a:p>
            <a:pPr eaLnBrk="1" hangingPunct="1"/>
            <a:r>
              <a:rPr lang="en-US" sz="1400" dirty="0"/>
              <a:t>3</a:t>
            </a:r>
            <a:r>
              <a:rPr lang="en-US" sz="1400" baseline="30000" dirty="0"/>
              <a:t>rd</a:t>
            </a:r>
            <a:r>
              <a:rPr lang="en-US" sz="1400" dirty="0"/>
              <a:t> Generation</a:t>
            </a:r>
          </a:p>
          <a:p>
            <a:pPr lvl="1" eaLnBrk="1" hangingPunct="1"/>
            <a:r>
              <a:rPr lang="en-US" sz="1400" dirty="0"/>
              <a:t>Cefdinir PO only</a:t>
            </a:r>
          </a:p>
          <a:p>
            <a:pPr lvl="2" eaLnBrk="1" hangingPunct="1"/>
            <a:r>
              <a:rPr lang="en-US" sz="1400" dirty="0"/>
              <a:t>Spectrum of Activity:</a:t>
            </a:r>
          </a:p>
          <a:p>
            <a:pPr lvl="3" eaLnBrk="1" hangingPunct="1"/>
            <a:r>
              <a:rPr lang="en-US" sz="1200" dirty="0"/>
              <a:t>Gram (+) including </a:t>
            </a:r>
            <a:r>
              <a:rPr lang="en-US" sz="1200" i="1" dirty="0"/>
              <a:t>Strep </a:t>
            </a:r>
            <a:r>
              <a:rPr lang="en-US" sz="1200" dirty="0"/>
              <a:t>and MSSA</a:t>
            </a:r>
          </a:p>
          <a:p>
            <a:pPr lvl="3" eaLnBrk="1" hangingPunct="1"/>
            <a:r>
              <a:rPr lang="en-US" sz="1200" dirty="0"/>
              <a:t>Very good gram (-) profile; does not cover </a:t>
            </a:r>
            <a:r>
              <a:rPr lang="en-US" sz="1200" i="1" dirty="0"/>
              <a:t>Pseudomonas</a:t>
            </a:r>
            <a:r>
              <a:rPr lang="en-US" sz="1200" dirty="0"/>
              <a:t> or </a:t>
            </a:r>
            <a:r>
              <a:rPr lang="en-US" sz="1200" i="1" dirty="0"/>
              <a:t>Acinetobacter</a:t>
            </a:r>
            <a:endParaRPr lang="en-US" sz="1200" dirty="0"/>
          </a:p>
          <a:p>
            <a:pPr lvl="2" eaLnBrk="1" hangingPunct="1"/>
            <a:r>
              <a:rPr lang="en-US" sz="1400" dirty="0"/>
              <a:t>Uses:</a:t>
            </a:r>
          </a:p>
          <a:p>
            <a:pPr lvl="3" eaLnBrk="1" hangingPunct="1"/>
            <a:r>
              <a:rPr lang="en-US" sz="1200" dirty="0"/>
              <a:t>Adults – bronchitis, sinusitis, tonsillitis, CAP, and susceptible SSTIs</a:t>
            </a:r>
          </a:p>
          <a:p>
            <a:pPr lvl="3" eaLnBrk="1" hangingPunct="1"/>
            <a:r>
              <a:rPr lang="en-US" sz="1200" dirty="0"/>
              <a:t>Children – the above plus acute otitis media</a:t>
            </a:r>
          </a:p>
        </p:txBody>
      </p:sp>
      <p:pic>
        <p:nvPicPr>
          <p:cNvPr id="614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328" y="79535"/>
            <a:ext cx="1843812" cy="10218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49467" y="1745983"/>
            <a:ext cx="3879273" cy="2259593"/>
          </a:xfrm>
          <a:prstGeom prst="rect">
            <a:avLst/>
          </a:prstGeom>
          <a:noFill/>
        </p:spPr>
        <p:txBody>
          <a:bodyPr wrap="square" rtlCol="0">
            <a:spAutoFit/>
          </a:bodyPr>
          <a:lstStyle/>
          <a:p>
            <a:pPr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Dosing:</a:t>
            </a:r>
          </a:p>
          <a:p>
            <a:pPr lvl="1"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300 mg BID unless est. CrCl &lt; 30 mL/min, then once daily</a:t>
            </a:r>
          </a:p>
          <a:p>
            <a:pPr marL="628650" lvl="2" indent="-17145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600mg once daily also option if compliance an issue</a:t>
            </a:r>
          </a:p>
          <a:p>
            <a:pPr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Pearls:</a:t>
            </a:r>
          </a:p>
          <a:p>
            <a:pPr lvl="1"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Nice oral step down from parenteral 3</a:t>
            </a:r>
            <a:r>
              <a:rPr lang="en-US" sz="1200" baseline="30000" dirty="0">
                <a:solidFill>
                  <a:prstClr val="black">
                    <a:lumMod val="85000"/>
                    <a:lumOff val="15000"/>
                  </a:prstClr>
                </a:solidFill>
              </a:rPr>
              <a:t>rd</a:t>
            </a:r>
            <a:r>
              <a:rPr lang="en-US" sz="1200" dirty="0">
                <a:solidFill>
                  <a:prstClr val="black">
                    <a:lumMod val="85000"/>
                    <a:lumOff val="15000"/>
                  </a:prstClr>
                </a:solidFill>
              </a:rPr>
              <a:t> generation cephalosporin like ceftriaxone</a:t>
            </a:r>
          </a:p>
          <a:p>
            <a:pPr lvl="2" indent="-228600" defTabSz="342900">
              <a:spcBef>
                <a:spcPct val="20000"/>
              </a:spcBef>
              <a:spcAft>
                <a:spcPts val="450"/>
              </a:spcAft>
              <a:buClr>
                <a:schemeClr val="accent1"/>
              </a:buClr>
              <a:buSzPct val="115000"/>
              <a:buFont typeface="Wingdings 3" panose="05040102010807070707" pitchFamily="18" charset="2"/>
              <a:buChar char=""/>
            </a:pPr>
            <a:r>
              <a:rPr lang="en-US" sz="1200" dirty="0">
                <a:solidFill>
                  <a:prstClr val="black">
                    <a:lumMod val="85000"/>
                    <a:lumOff val="15000"/>
                  </a:prstClr>
                </a:solidFill>
              </a:rPr>
              <a:t>Does </a:t>
            </a:r>
            <a:r>
              <a:rPr lang="en-US" sz="1200" b="1" dirty="0">
                <a:solidFill>
                  <a:prstClr val="black">
                    <a:lumMod val="85000"/>
                    <a:lumOff val="15000"/>
                  </a:prstClr>
                </a:solidFill>
              </a:rPr>
              <a:t>NOT</a:t>
            </a:r>
            <a:r>
              <a:rPr lang="en-US" sz="1200" dirty="0">
                <a:solidFill>
                  <a:prstClr val="black">
                    <a:lumMod val="85000"/>
                    <a:lumOff val="15000"/>
                  </a:prstClr>
                </a:solidFill>
              </a:rPr>
              <a:t> cover </a:t>
            </a:r>
            <a:r>
              <a:rPr lang="en-US" sz="1200" i="1" dirty="0">
                <a:solidFill>
                  <a:prstClr val="black">
                    <a:lumMod val="85000"/>
                    <a:lumOff val="15000"/>
                  </a:prstClr>
                </a:solidFill>
              </a:rPr>
              <a:t>Enterobacter</a:t>
            </a:r>
            <a:endParaRPr lang="en-US" sz="1200" dirty="0">
              <a:solidFill>
                <a:prstClr val="black">
                  <a:lumMod val="85000"/>
                  <a:lumOff val="15000"/>
                </a:prstClr>
              </a:solidFill>
            </a:endParaRPr>
          </a:p>
        </p:txBody>
      </p:sp>
    </p:spTree>
    <p:extLst>
      <p:ext uri="{BB962C8B-B14F-4D97-AF65-F5344CB8AC3E}">
        <p14:creationId xmlns:p14="http://schemas.microsoft.com/office/powerpoint/2010/main" val="60263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85591" y="477880"/>
            <a:ext cx="5373830" cy="531293"/>
          </a:xfrm>
        </p:spPr>
        <p:txBody>
          <a:bodyPr/>
          <a:lstStyle/>
          <a:p>
            <a:pPr eaLnBrk="1" hangingPunct="1"/>
            <a:r>
              <a:rPr lang="en-US" dirty="0"/>
              <a:t>3</a:t>
            </a:r>
            <a:r>
              <a:rPr lang="en-US" baseline="30000" dirty="0"/>
              <a:t>rd</a:t>
            </a:r>
            <a:r>
              <a:rPr lang="en-US" dirty="0"/>
              <a:t> Generation Cephalosporins</a:t>
            </a:r>
          </a:p>
        </p:txBody>
      </p:sp>
      <p:sp>
        <p:nvSpPr>
          <p:cNvPr id="11267" name="Content Placeholder 2"/>
          <p:cNvSpPr>
            <a:spLocks noGrp="1"/>
          </p:cNvSpPr>
          <p:nvPr>
            <p:ph idx="1"/>
          </p:nvPr>
        </p:nvSpPr>
        <p:spPr>
          <a:xfrm>
            <a:off x="447189" y="1009173"/>
            <a:ext cx="8276321" cy="3851158"/>
          </a:xfrm>
        </p:spPr>
        <p:txBody>
          <a:bodyPr>
            <a:noAutofit/>
          </a:bodyPr>
          <a:lstStyle/>
          <a:p>
            <a:pPr eaLnBrk="1" hangingPunct="1">
              <a:lnSpc>
                <a:spcPct val="90000"/>
              </a:lnSpc>
            </a:pPr>
            <a:r>
              <a:rPr lang="en-US" sz="2000" dirty="0"/>
              <a:t>3</a:t>
            </a:r>
            <a:r>
              <a:rPr lang="en-US" sz="2000" baseline="30000" dirty="0"/>
              <a:t>rd</a:t>
            </a:r>
            <a:r>
              <a:rPr lang="en-US" sz="2000" dirty="0"/>
              <a:t> Generation continued…</a:t>
            </a:r>
          </a:p>
          <a:p>
            <a:pPr lvl="1" eaLnBrk="1" hangingPunct="1">
              <a:lnSpc>
                <a:spcPct val="90000"/>
              </a:lnSpc>
            </a:pPr>
            <a:r>
              <a:rPr lang="en-US" sz="2000" dirty="0"/>
              <a:t>Ceftriaxone IV</a:t>
            </a:r>
          </a:p>
          <a:p>
            <a:pPr lvl="2" eaLnBrk="1" hangingPunct="1">
              <a:lnSpc>
                <a:spcPct val="90000"/>
              </a:lnSpc>
            </a:pPr>
            <a:r>
              <a:rPr lang="en-US" sz="1600" dirty="0"/>
              <a:t>Spectrum of Activity</a:t>
            </a:r>
          </a:p>
          <a:p>
            <a:pPr lvl="3" eaLnBrk="1" hangingPunct="1">
              <a:lnSpc>
                <a:spcPct val="90000"/>
              </a:lnSpc>
            </a:pPr>
            <a:r>
              <a:rPr lang="en-US" sz="1200" dirty="0"/>
              <a:t>Same coverage profile cefdinir, excluding </a:t>
            </a:r>
            <a:r>
              <a:rPr lang="en-US" sz="1200" i="1" dirty="0"/>
              <a:t>Enterobacter</a:t>
            </a:r>
            <a:endParaRPr lang="en-US" sz="1200" dirty="0"/>
          </a:p>
          <a:p>
            <a:pPr lvl="2" eaLnBrk="1" hangingPunct="1">
              <a:lnSpc>
                <a:spcPct val="90000"/>
              </a:lnSpc>
            </a:pPr>
            <a:r>
              <a:rPr lang="en-US" sz="1600" dirty="0"/>
              <a:t>Uses:</a:t>
            </a:r>
          </a:p>
          <a:p>
            <a:pPr lvl="3" eaLnBrk="1" hangingPunct="1">
              <a:lnSpc>
                <a:spcPct val="90000"/>
              </a:lnSpc>
            </a:pPr>
            <a:r>
              <a:rPr lang="en-US" sz="1200" dirty="0"/>
              <a:t>Community acquired pneumonia, meningitis, and CNS infections</a:t>
            </a:r>
          </a:p>
          <a:p>
            <a:pPr lvl="2">
              <a:lnSpc>
                <a:spcPct val="90000"/>
              </a:lnSpc>
            </a:pPr>
            <a:r>
              <a:rPr lang="en-US" sz="1600" dirty="0"/>
              <a:t>Dosing:</a:t>
            </a:r>
          </a:p>
          <a:p>
            <a:pPr lvl="3">
              <a:lnSpc>
                <a:spcPct val="90000"/>
              </a:lnSpc>
            </a:pPr>
            <a:r>
              <a:rPr lang="en-US" sz="1200" dirty="0"/>
              <a:t>1-2 g daily for most infections (2 g q12h for meningitis)</a:t>
            </a:r>
          </a:p>
          <a:p>
            <a:pPr lvl="2" eaLnBrk="1" hangingPunct="1">
              <a:lnSpc>
                <a:spcPct val="90000"/>
              </a:lnSpc>
            </a:pPr>
            <a:r>
              <a:rPr lang="en-US" sz="1600" dirty="0"/>
              <a:t>Pearls:</a:t>
            </a:r>
          </a:p>
          <a:p>
            <a:pPr lvl="3">
              <a:lnSpc>
                <a:spcPct val="90000"/>
              </a:lnSpc>
            </a:pPr>
            <a:r>
              <a:rPr lang="en-US" sz="1200" dirty="0"/>
              <a:t>It is important to note that Ceftriaxone is the only cephalosporin </a:t>
            </a:r>
            <a:r>
              <a:rPr lang="en-US" sz="1200" b="1" dirty="0"/>
              <a:t>not</a:t>
            </a:r>
            <a:r>
              <a:rPr lang="en-US" sz="1200" dirty="0"/>
              <a:t> renally adjusted:</a:t>
            </a:r>
          </a:p>
          <a:p>
            <a:pPr lvl="4">
              <a:lnSpc>
                <a:spcPct val="90000"/>
              </a:lnSpc>
            </a:pPr>
            <a:r>
              <a:rPr lang="en-US" sz="1200" dirty="0"/>
              <a:t>Therefore, very good drug in renally compromised individuals when the implicated pathogen is covered</a:t>
            </a:r>
          </a:p>
          <a:p>
            <a:pPr lvl="3">
              <a:lnSpc>
                <a:spcPct val="90000"/>
              </a:lnSpc>
            </a:pPr>
            <a:r>
              <a:rPr lang="en-US" sz="1200" dirty="0"/>
              <a:t>Eliminated in the feces conjugated to bile which can lead to sludging and cholestasis/cholecystitis</a:t>
            </a:r>
          </a:p>
        </p:txBody>
      </p:sp>
      <p:pic>
        <p:nvPicPr>
          <p:cNvPr id="7170"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729" y="177926"/>
            <a:ext cx="1798550" cy="113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06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74804" y="464627"/>
            <a:ext cx="5992465" cy="571276"/>
          </a:xfrm>
        </p:spPr>
        <p:txBody>
          <a:bodyPr/>
          <a:lstStyle/>
          <a:p>
            <a:pPr eaLnBrk="1" hangingPunct="1"/>
            <a:r>
              <a:rPr lang="en-US" dirty="0"/>
              <a:t>3</a:t>
            </a:r>
            <a:r>
              <a:rPr lang="en-US" baseline="30000" dirty="0"/>
              <a:t>rd</a:t>
            </a:r>
            <a:r>
              <a:rPr lang="en-US" dirty="0"/>
              <a:t> Generation Cephalosporins</a:t>
            </a:r>
          </a:p>
        </p:txBody>
      </p:sp>
      <p:sp>
        <p:nvSpPr>
          <p:cNvPr id="12291" name="Content Placeholder 2"/>
          <p:cNvSpPr>
            <a:spLocks noGrp="1"/>
          </p:cNvSpPr>
          <p:nvPr>
            <p:ph idx="1"/>
          </p:nvPr>
        </p:nvSpPr>
        <p:spPr>
          <a:xfrm>
            <a:off x="520607" y="1188052"/>
            <a:ext cx="8448791" cy="3797763"/>
          </a:xfrm>
        </p:spPr>
        <p:txBody>
          <a:bodyPr>
            <a:normAutofit/>
          </a:bodyPr>
          <a:lstStyle/>
          <a:p>
            <a:pPr eaLnBrk="1" hangingPunct="1"/>
            <a:r>
              <a:rPr lang="en-US" sz="1400" dirty="0"/>
              <a:t>3</a:t>
            </a:r>
            <a:r>
              <a:rPr lang="en-US" sz="1400" baseline="30000" dirty="0"/>
              <a:t>rd</a:t>
            </a:r>
            <a:r>
              <a:rPr lang="en-US" sz="1400" dirty="0"/>
              <a:t> Generation continued…</a:t>
            </a:r>
          </a:p>
          <a:p>
            <a:pPr lvl="1" eaLnBrk="1" hangingPunct="1"/>
            <a:r>
              <a:rPr lang="en-US" sz="1400" dirty="0"/>
              <a:t>Ceftazidime IV</a:t>
            </a:r>
          </a:p>
          <a:p>
            <a:pPr lvl="2" eaLnBrk="1" hangingPunct="1"/>
            <a:r>
              <a:rPr lang="en-US" sz="1100" dirty="0"/>
              <a:t>Spectrum of Activity:</a:t>
            </a:r>
          </a:p>
          <a:p>
            <a:pPr lvl="3" eaLnBrk="1" hangingPunct="1"/>
            <a:r>
              <a:rPr lang="en-US" sz="1000" dirty="0"/>
              <a:t>Not a  gram (+) drug; </a:t>
            </a:r>
            <a:r>
              <a:rPr lang="en-US" sz="1000" b="1" dirty="0"/>
              <a:t>NO</a:t>
            </a:r>
            <a:r>
              <a:rPr lang="en-US" sz="1000" dirty="0"/>
              <a:t> </a:t>
            </a:r>
            <a:r>
              <a:rPr lang="en-US" sz="1000" i="1" dirty="0"/>
              <a:t>Strep </a:t>
            </a:r>
            <a:r>
              <a:rPr lang="en-US" sz="1000" dirty="0"/>
              <a:t>and </a:t>
            </a:r>
            <a:r>
              <a:rPr lang="en-US" sz="1000" i="1" dirty="0"/>
              <a:t>Staph</a:t>
            </a:r>
            <a:r>
              <a:rPr lang="en-US" sz="1000" dirty="0"/>
              <a:t> coverage; still </a:t>
            </a:r>
            <a:r>
              <a:rPr lang="en-US" sz="1000" b="1" dirty="0"/>
              <a:t>NO </a:t>
            </a:r>
            <a:r>
              <a:rPr lang="en-US" sz="1000" i="1" dirty="0"/>
              <a:t>Enterococcal </a:t>
            </a:r>
            <a:r>
              <a:rPr lang="en-US" sz="1000" dirty="0"/>
              <a:t>coverage</a:t>
            </a:r>
          </a:p>
          <a:p>
            <a:pPr lvl="3" eaLnBrk="1" hangingPunct="1"/>
            <a:r>
              <a:rPr lang="en-US" sz="1000" dirty="0"/>
              <a:t>Gram (-) profile greater than any of the previous</a:t>
            </a:r>
          </a:p>
          <a:p>
            <a:pPr lvl="4" eaLnBrk="1" hangingPunct="1"/>
            <a:r>
              <a:rPr lang="en-US" sz="1000" dirty="0"/>
              <a:t>Most Enterobacterales</a:t>
            </a:r>
          </a:p>
          <a:p>
            <a:pPr lvl="4" eaLnBrk="1" hangingPunct="1"/>
            <a:r>
              <a:rPr lang="en-US" sz="1000" i="1" dirty="0"/>
              <a:t>Acinetobacter</a:t>
            </a:r>
            <a:r>
              <a:rPr lang="en-US" sz="1000" b="1" i="1" dirty="0"/>
              <a:t>,</a:t>
            </a:r>
            <a:r>
              <a:rPr lang="en-US" sz="1000" i="1" dirty="0"/>
              <a:t> </a:t>
            </a:r>
            <a:r>
              <a:rPr lang="en-US" sz="1000" i="1" u="sng" dirty="0"/>
              <a:t>Pseudomonas</a:t>
            </a:r>
            <a:r>
              <a:rPr lang="en-US" sz="1000" i="1" dirty="0"/>
              <a:t>, Stenotropohomonas</a:t>
            </a:r>
            <a:r>
              <a:rPr lang="en-US" sz="1000" dirty="0"/>
              <a:t>, and more</a:t>
            </a:r>
          </a:p>
          <a:p>
            <a:pPr lvl="2" eaLnBrk="1" hangingPunct="1"/>
            <a:r>
              <a:rPr lang="en-US" sz="1100" dirty="0"/>
              <a:t>Uses:</a:t>
            </a:r>
          </a:p>
          <a:p>
            <a:pPr lvl="3" eaLnBrk="1" hangingPunct="1"/>
            <a:r>
              <a:rPr lang="en-US" sz="1000" dirty="0"/>
              <a:t>Nosocomial pneumonia, meningitis, CNS infections, bacteremia, intra-abdominal infections (in combination with metronidazole), UTIs, SSTI</a:t>
            </a:r>
          </a:p>
          <a:p>
            <a:pPr lvl="2"/>
            <a:r>
              <a:rPr lang="en-US" sz="1100" dirty="0"/>
              <a:t>Dosing:</a:t>
            </a:r>
          </a:p>
          <a:p>
            <a:pPr lvl="3"/>
            <a:r>
              <a:rPr lang="en-US" sz="1000" dirty="0"/>
              <a:t>Typically 2 g every 8 hours, adjusted for renal dysfunction</a:t>
            </a:r>
          </a:p>
          <a:p>
            <a:pPr lvl="2"/>
            <a:r>
              <a:rPr lang="en-US" sz="1100" dirty="0"/>
              <a:t>Pearls:</a:t>
            </a:r>
          </a:p>
          <a:p>
            <a:pPr lvl="3"/>
            <a:r>
              <a:rPr lang="en-US" sz="1000" dirty="0"/>
              <a:t>Not to be used monotherapy for SSTI; must add gram (+) coverage with Vancomycin</a:t>
            </a:r>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686" y="157685"/>
            <a:ext cx="1702130" cy="137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99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07500" y="469622"/>
            <a:ext cx="5409370" cy="578267"/>
          </a:xfrm>
        </p:spPr>
        <p:txBody>
          <a:bodyPr/>
          <a:lstStyle/>
          <a:p>
            <a:pPr eaLnBrk="1" hangingPunct="1"/>
            <a:r>
              <a:rPr lang="en-US" dirty="0"/>
              <a:t>4</a:t>
            </a:r>
            <a:r>
              <a:rPr lang="en-US" baseline="30000" dirty="0"/>
              <a:t>th</a:t>
            </a:r>
            <a:r>
              <a:rPr lang="en-US" dirty="0"/>
              <a:t> Generation Cephalosporins</a:t>
            </a:r>
          </a:p>
        </p:txBody>
      </p:sp>
      <p:sp>
        <p:nvSpPr>
          <p:cNvPr id="13315" name="Content Placeholder 2"/>
          <p:cNvSpPr>
            <a:spLocks noGrp="1"/>
          </p:cNvSpPr>
          <p:nvPr>
            <p:ph idx="1"/>
          </p:nvPr>
        </p:nvSpPr>
        <p:spPr>
          <a:xfrm>
            <a:off x="666753" y="1379291"/>
            <a:ext cx="8096803" cy="3613200"/>
          </a:xfrm>
        </p:spPr>
        <p:txBody>
          <a:bodyPr>
            <a:normAutofit/>
          </a:bodyPr>
          <a:lstStyle/>
          <a:p>
            <a:pPr eaLnBrk="1" hangingPunct="1"/>
            <a:r>
              <a:rPr lang="en-US" sz="1400" dirty="0"/>
              <a:t>4</a:t>
            </a:r>
            <a:r>
              <a:rPr lang="en-US" sz="1400" baseline="30000" dirty="0"/>
              <a:t>th</a:t>
            </a:r>
            <a:r>
              <a:rPr lang="en-US" sz="1400" dirty="0"/>
              <a:t> Generation</a:t>
            </a:r>
          </a:p>
          <a:p>
            <a:pPr lvl="1" eaLnBrk="1" hangingPunct="1"/>
            <a:r>
              <a:rPr lang="en-US" sz="1400" dirty="0"/>
              <a:t>Cefepime IV</a:t>
            </a:r>
          </a:p>
          <a:p>
            <a:pPr lvl="2" eaLnBrk="1" hangingPunct="1"/>
            <a:r>
              <a:rPr lang="en-US" sz="1100" dirty="0"/>
              <a:t>Spectrum of activity</a:t>
            </a:r>
          </a:p>
          <a:p>
            <a:pPr lvl="3" eaLnBrk="1" hangingPunct="1"/>
            <a:r>
              <a:rPr lang="en-US" sz="1000" dirty="0"/>
              <a:t>Gram (+) equivalent to other cephalosporins</a:t>
            </a:r>
          </a:p>
          <a:p>
            <a:pPr lvl="3" eaLnBrk="1" hangingPunct="1"/>
            <a:r>
              <a:rPr lang="en-US" sz="1000" dirty="0"/>
              <a:t>Gram (-) equivalent to ceftazidime</a:t>
            </a:r>
          </a:p>
          <a:p>
            <a:pPr lvl="2" eaLnBrk="1" hangingPunct="1"/>
            <a:r>
              <a:rPr lang="en-US" sz="1100" dirty="0"/>
              <a:t>Uses:</a:t>
            </a:r>
          </a:p>
          <a:p>
            <a:pPr lvl="3" eaLnBrk="1" hangingPunct="1"/>
            <a:r>
              <a:rPr lang="en-US" sz="1000" dirty="0"/>
              <a:t>Nosocomial pneumonia, bacteremia, febrile neutropenia, intra-abdominal infections, DM foot, CNS infections, SSTI</a:t>
            </a:r>
          </a:p>
          <a:p>
            <a:pPr lvl="2"/>
            <a:r>
              <a:rPr lang="en-US" sz="1100" dirty="0"/>
              <a:t>Dosing:</a:t>
            </a:r>
          </a:p>
          <a:p>
            <a:pPr lvl="3"/>
            <a:r>
              <a:rPr lang="en-US" sz="1000" dirty="0"/>
              <a:t>Typically 2 g every 8 hours unless renal dysfunction present</a:t>
            </a:r>
          </a:p>
          <a:p>
            <a:pPr lvl="2"/>
            <a:r>
              <a:rPr lang="en-US" sz="1100" dirty="0"/>
              <a:t>Pearls:</a:t>
            </a:r>
          </a:p>
          <a:p>
            <a:pPr lvl="3"/>
            <a:r>
              <a:rPr lang="en-US" sz="1000" dirty="0"/>
              <a:t>Very broad-spectrum antibiotic that covers most all pathogens </a:t>
            </a:r>
            <a:r>
              <a:rPr lang="en-US" sz="1000" u="sng" dirty="0"/>
              <a:t>except</a:t>
            </a:r>
            <a:r>
              <a:rPr lang="en-US" sz="1000" dirty="0"/>
              <a:t> MRSA</a:t>
            </a:r>
          </a:p>
          <a:p>
            <a:pPr lvl="3"/>
            <a:r>
              <a:rPr lang="en-US" sz="1000" dirty="0"/>
              <a:t>CNS adverse reactions including seizures have been reported, especially in the setting of kidney failure</a:t>
            </a:r>
          </a:p>
          <a:p>
            <a:pPr eaLnBrk="1" hangingPunct="1"/>
            <a:endParaRPr lang="en-US" dirty="0"/>
          </a:p>
        </p:txBody>
      </p:sp>
      <p:pic>
        <p:nvPicPr>
          <p:cNvPr id="2052" name="Picture 4"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896" y="77768"/>
            <a:ext cx="1740201" cy="130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9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Cephalosporins</a:t>
            </a:r>
          </a:p>
        </p:txBody>
      </p:sp>
      <p:sp>
        <p:nvSpPr>
          <p:cNvPr id="14339" name="Content Placeholder 2"/>
          <p:cNvSpPr>
            <a:spLocks noGrp="1"/>
          </p:cNvSpPr>
          <p:nvPr>
            <p:ph idx="1"/>
          </p:nvPr>
        </p:nvSpPr>
        <p:spPr>
          <a:xfrm>
            <a:off x="667444" y="1188053"/>
            <a:ext cx="8269647" cy="3824461"/>
          </a:xfrm>
        </p:spPr>
        <p:txBody>
          <a:bodyPr>
            <a:normAutofit/>
          </a:bodyPr>
          <a:lstStyle/>
          <a:p>
            <a:pPr eaLnBrk="1" hangingPunct="1"/>
            <a:r>
              <a:rPr lang="en-US" sz="1800" dirty="0"/>
              <a:t>5</a:t>
            </a:r>
            <a:r>
              <a:rPr lang="en-US" sz="1800" baseline="30000" dirty="0"/>
              <a:t>th</a:t>
            </a:r>
            <a:r>
              <a:rPr lang="en-US" sz="1800" dirty="0"/>
              <a:t> Generation</a:t>
            </a:r>
          </a:p>
          <a:p>
            <a:pPr lvl="1" eaLnBrk="1" hangingPunct="1"/>
            <a:r>
              <a:rPr lang="en-US" sz="1800" dirty="0"/>
              <a:t>Ceftaroline IV</a:t>
            </a:r>
          </a:p>
          <a:p>
            <a:pPr lvl="2" eaLnBrk="1" hangingPunct="1"/>
            <a:r>
              <a:rPr lang="en-US" sz="1400" dirty="0"/>
              <a:t>Spectrum of Activity</a:t>
            </a:r>
          </a:p>
          <a:p>
            <a:pPr lvl="3" eaLnBrk="1" hangingPunct="1"/>
            <a:r>
              <a:rPr lang="en-US" sz="1100" dirty="0"/>
              <a:t>Gram (+) bacteria including </a:t>
            </a:r>
            <a:r>
              <a:rPr lang="en-US" sz="1100" i="1" dirty="0"/>
              <a:t>Strep, </a:t>
            </a:r>
            <a:r>
              <a:rPr lang="en-US" sz="1100" dirty="0"/>
              <a:t>MSSA, and MRSA (in SSTIs, </a:t>
            </a:r>
            <a:r>
              <a:rPr lang="en-US" sz="1100" b="1" dirty="0"/>
              <a:t>not</a:t>
            </a:r>
            <a:r>
              <a:rPr lang="en-US" sz="1100" dirty="0"/>
              <a:t> pneumonia)</a:t>
            </a:r>
          </a:p>
          <a:p>
            <a:pPr lvl="3" eaLnBrk="1" hangingPunct="1"/>
            <a:r>
              <a:rPr lang="en-US" sz="1100" dirty="0"/>
              <a:t>Gram (-) similar to ceftriaxone</a:t>
            </a:r>
          </a:p>
          <a:p>
            <a:pPr lvl="2" eaLnBrk="1" hangingPunct="1"/>
            <a:r>
              <a:rPr lang="en-US" sz="1400" dirty="0"/>
              <a:t>Uses</a:t>
            </a:r>
          </a:p>
          <a:p>
            <a:pPr lvl="3" eaLnBrk="1" hangingPunct="1"/>
            <a:r>
              <a:rPr lang="en-US" sz="1100" dirty="0"/>
              <a:t>CABP; think of it as a ceftriaxone replacement in pneumonia</a:t>
            </a:r>
          </a:p>
          <a:p>
            <a:pPr lvl="3" eaLnBrk="1" hangingPunct="1"/>
            <a:r>
              <a:rPr lang="en-US" sz="1100" dirty="0"/>
              <a:t>SSTIs including those cause by MRSA</a:t>
            </a:r>
          </a:p>
          <a:p>
            <a:pPr lvl="2"/>
            <a:r>
              <a:rPr lang="en-US" sz="1400" dirty="0"/>
              <a:t>Dosing:</a:t>
            </a:r>
          </a:p>
          <a:p>
            <a:pPr lvl="3"/>
            <a:r>
              <a:rPr lang="en-US" sz="1100" dirty="0"/>
              <a:t>600 mg every 12 hours; adjust for renal dysfunction</a:t>
            </a:r>
          </a:p>
          <a:p>
            <a:pPr lvl="2"/>
            <a:r>
              <a:rPr lang="en-US" sz="1400" dirty="0"/>
              <a:t>Pearls:</a:t>
            </a:r>
          </a:p>
          <a:p>
            <a:pPr lvl="3"/>
            <a:r>
              <a:rPr lang="en-US" sz="1100" dirty="0"/>
              <a:t>Can be used off label for MRSA pneumonia</a:t>
            </a:r>
          </a:p>
        </p:txBody>
      </p:sp>
      <p:pic>
        <p:nvPicPr>
          <p:cNvPr id="1026" name="Picture 2" descr="Ceftaroline - American Chemical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361" y="181479"/>
            <a:ext cx="2488846" cy="11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6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43993" y="444530"/>
            <a:ext cx="6683765" cy="566458"/>
          </a:xfrm>
        </p:spPr>
        <p:txBody>
          <a:bodyPr/>
          <a:lstStyle/>
          <a:p>
            <a:pPr eaLnBrk="1" hangingPunct="1"/>
            <a:r>
              <a:rPr lang="en-US" dirty="0"/>
              <a:t>Cephalosporin Combinations</a:t>
            </a:r>
          </a:p>
        </p:txBody>
      </p:sp>
      <p:sp>
        <p:nvSpPr>
          <p:cNvPr id="3" name="Content Placeholder 2"/>
          <p:cNvSpPr>
            <a:spLocks noGrp="1"/>
          </p:cNvSpPr>
          <p:nvPr>
            <p:ph idx="1"/>
          </p:nvPr>
        </p:nvSpPr>
        <p:spPr>
          <a:xfrm>
            <a:off x="398860" y="1081261"/>
            <a:ext cx="8604976" cy="3971299"/>
          </a:xfrm>
        </p:spPr>
        <p:txBody>
          <a:bodyPr>
            <a:normAutofit/>
          </a:bodyPr>
          <a:lstStyle/>
          <a:p>
            <a:r>
              <a:rPr lang="en-US" sz="1600" dirty="0"/>
              <a:t>New antibiotics designed specifically for treating multi-drug resistant organisms (MDRs)</a:t>
            </a:r>
          </a:p>
          <a:p>
            <a:pPr lvl="1"/>
            <a:r>
              <a:rPr lang="en-US" sz="1600" dirty="0"/>
              <a:t>Ceftazidime/avibactam (Avycaz) and Cetolozane/tazobactam (Xerbaxa) IV</a:t>
            </a:r>
          </a:p>
          <a:p>
            <a:pPr lvl="2"/>
            <a:r>
              <a:rPr lang="en-US" sz="1200" dirty="0"/>
              <a:t>Spectrum of Activity</a:t>
            </a:r>
          </a:p>
          <a:p>
            <a:pPr lvl="3"/>
            <a:r>
              <a:rPr lang="en-US" sz="1050" dirty="0"/>
              <a:t>Avycaz is an ultra-broad-spectrum gram (-) drug effective in treating carbapenem-resistant </a:t>
            </a:r>
            <a:r>
              <a:rPr lang="en-US" sz="1050" i="1" dirty="0"/>
              <a:t>Enterobacteraciae (</a:t>
            </a:r>
            <a:r>
              <a:rPr lang="en-US" sz="1050" dirty="0"/>
              <a:t>CRE)</a:t>
            </a:r>
          </a:p>
          <a:p>
            <a:pPr lvl="3"/>
            <a:r>
              <a:rPr lang="en-US" sz="1050" dirty="0"/>
              <a:t>Xerbaxa is also an ultra-broad-spectrum gram (-) drug effective in treating MDR </a:t>
            </a:r>
            <a:r>
              <a:rPr lang="en-US" sz="1050" i="1" dirty="0"/>
              <a:t>Pseudomonas</a:t>
            </a:r>
            <a:endParaRPr lang="en-US" sz="1050" dirty="0"/>
          </a:p>
          <a:p>
            <a:pPr lvl="2"/>
            <a:r>
              <a:rPr lang="en-US" sz="1200" dirty="0"/>
              <a:t>Uses</a:t>
            </a:r>
          </a:p>
          <a:p>
            <a:pPr lvl="3"/>
            <a:r>
              <a:rPr lang="en-US" sz="1050" dirty="0"/>
              <a:t>Intra-abdominal infections, nosocomial pneumonias, UTIs</a:t>
            </a:r>
          </a:p>
          <a:p>
            <a:pPr lvl="2"/>
            <a:r>
              <a:rPr lang="en-US" sz="1350" dirty="0"/>
              <a:t>Dosing:</a:t>
            </a:r>
          </a:p>
          <a:p>
            <a:pPr lvl="3"/>
            <a:r>
              <a:rPr lang="en-US" sz="1050" dirty="0"/>
              <a:t>See specific agent</a:t>
            </a:r>
          </a:p>
          <a:p>
            <a:pPr lvl="2"/>
            <a:r>
              <a:rPr lang="en-US" sz="1350" dirty="0"/>
              <a:t>Pearls:</a:t>
            </a:r>
          </a:p>
          <a:p>
            <a:pPr lvl="3"/>
            <a:r>
              <a:rPr lang="en-US" sz="1050" dirty="0"/>
              <a:t>Fortunately, low prevalence in the community and use at FMC restricted to ID</a:t>
            </a:r>
          </a:p>
          <a:p>
            <a:pPr lvl="3"/>
            <a:endParaRPr lang="en-US" sz="1050" dirty="0"/>
          </a:p>
          <a:p>
            <a:endParaRPr lang="en-US" dirty="0"/>
          </a:p>
        </p:txBody>
      </p:sp>
      <p:sp>
        <p:nvSpPr>
          <p:cNvPr id="4" name="Slide Number Placeholder 3"/>
          <p:cNvSpPr>
            <a:spLocks noGrp="1"/>
          </p:cNvSpPr>
          <p:nvPr>
            <p:ph type="sldNum" sz="quarter" idx="12"/>
          </p:nvPr>
        </p:nvSpPr>
        <p:spPr/>
        <p:txBody>
          <a:bodyPr/>
          <a:lstStyle/>
          <a:p>
            <a:pPr>
              <a:defRPr/>
            </a:pPr>
            <a:fld id="{322D118C-D21F-4DA3-A62F-5C9F70288EE1}" type="slidenum">
              <a:rPr lang="en-US" smtClean="0"/>
              <a:pPr>
                <a:defRPr/>
              </a:pPr>
              <a:t>18</a:t>
            </a:fld>
            <a:endParaRPr lang="en-US" dirty="0"/>
          </a:p>
        </p:txBody>
      </p:sp>
    </p:spTree>
    <p:extLst>
      <p:ext uri="{BB962C8B-B14F-4D97-AF65-F5344CB8AC3E}">
        <p14:creationId xmlns:p14="http://schemas.microsoft.com/office/powerpoint/2010/main" val="503390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Carbapenems</a:t>
            </a:r>
          </a:p>
        </p:txBody>
      </p:sp>
      <p:sp>
        <p:nvSpPr>
          <p:cNvPr id="15363" name="Content Placeholder 2"/>
          <p:cNvSpPr>
            <a:spLocks noGrp="1"/>
          </p:cNvSpPr>
          <p:nvPr>
            <p:ph idx="1"/>
          </p:nvPr>
        </p:nvSpPr>
        <p:spPr>
          <a:xfrm>
            <a:off x="413816" y="1121308"/>
            <a:ext cx="8523276" cy="3831136"/>
          </a:xfrm>
        </p:spPr>
        <p:txBody>
          <a:bodyPr>
            <a:normAutofit fontScale="70000" lnSpcReduction="20000"/>
          </a:bodyPr>
          <a:lstStyle/>
          <a:p>
            <a:pPr eaLnBrk="1" hangingPunct="1"/>
            <a:r>
              <a:rPr lang="en-US" sz="2250" dirty="0"/>
              <a:t>Anti-Pseudomonal</a:t>
            </a:r>
          </a:p>
          <a:p>
            <a:pPr lvl="1" eaLnBrk="1" hangingPunct="1"/>
            <a:r>
              <a:rPr lang="en-US" sz="1950" dirty="0"/>
              <a:t>Meropenem, doripenem, imipenem/cilastatin</a:t>
            </a:r>
          </a:p>
          <a:p>
            <a:pPr lvl="2" eaLnBrk="1" hangingPunct="1"/>
            <a:r>
              <a:rPr lang="en-US" sz="1650" dirty="0"/>
              <a:t>Spectrum of Activity:</a:t>
            </a:r>
          </a:p>
          <a:p>
            <a:pPr lvl="3" eaLnBrk="1" hangingPunct="1"/>
            <a:r>
              <a:rPr lang="en-US" sz="1425" dirty="0"/>
              <a:t>The broadest spectrum of all antibiotics</a:t>
            </a:r>
          </a:p>
          <a:p>
            <a:pPr lvl="3" eaLnBrk="1" hangingPunct="1"/>
            <a:r>
              <a:rPr lang="en-US" sz="1425" dirty="0"/>
              <a:t>Most gram (+) including </a:t>
            </a:r>
            <a:r>
              <a:rPr lang="en-US" sz="1425" i="1" dirty="0"/>
              <a:t>Enterococcus</a:t>
            </a:r>
            <a:r>
              <a:rPr lang="en-US" sz="1425" dirty="0"/>
              <a:t>, excludes MRSA and MRSE</a:t>
            </a:r>
          </a:p>
          <a:p>
            <a:pPr lvl="3" eaLnBrk="1" hangingPunct="1"/>
            <a:r>
              <a:rPr lang="en-US" sz="1425" dirty="0"/>
              <a:t>Most gram (-) including ESBL producing </a:t>
            </a:r>
            <a:r>
              <a:rPr lang="en-US" sz="1425" i="1" dirty="0"/>
              <a:t>E coli</a:t>
            </a:r>
            <a:r>
              <a:rPr lang="en-US" sz="1425" dirty="0"/>
              <a:t>, and </a:t>
            </a:r>
            <a:r>
              <a:rPr lang="en-US" sz="1425" i="1" dirty="0"/>
              <a:t>Kleb</a:t>
            </a:r>
            <a:r>
              <a:rPr lang="en-US" sz="1425" dirty="0"/>
              <a:t>; also covers the MDR bugs like </a:t>
            </a:r>
            <a:r>
              <a:rPr lang="en-US" sz="1425" i="1" dirty="0"/>
              <a:t>Pseudomonas</a:t>
            </a:r>
            <a:r>
              <a:rPr lang="en-US" sz="1425" dirty="0"/>
              <a:t> and </a:t>
            </a:r>
            <a:r>
              <a:rPr lang="en-US" sz="1425" i="1" dirty="0"/>
              <a:t>Acinetobacter</a:t>
            </a:r>
          </a:p>
          <a:p>
            <a:pPr lvl="3" eaLnBrk="1" hangingPunct="1"/>
            <a:r>
              <a:rPr lang="en-US" sz="1425" dirty="0"/>
              <a:t>Good anaerobe profile</a:t>
            </a:r>
          </a:p>
          <a:p>
            <a:pPr lvl="2" eaLnBrk="1" hangingPunct="1"/>
            <a:r>
              <a:rPr lang="en-US" sz="1650" dirty="0"/>
              <a:t>Uses:</a:t>
            </a:r>
          </a:p>
          <a:p>
            <a:pPr lvl="3" eaLnBrk="1" hangingPunct="1"/>
            <a:r>
              <a:rPr lang="en-US" sz="1425" dirty="0"/>
              <a:t>Polymicrobial infections, nosocomial pneumonia, septicemia, gas gangrene, diabetic foot infections, and bone/joint infections</a:t>
            </a:r>
          </a:p>
          <a:p>
            <a:pPr lvl="2"/>
            <a:r>
              <a:rPr lang="en-US" sz="1575" dirty="0"/>
              <a:t>Dosing:</a:t>
            </a:r>
          </a:p>
          <a:p>
            <a:pPr lvl="3"/>
            <a:r>
              <a:rPr lang="en-US" sz="1425" dirty="0"/>
              <a:t>Varies depending on agent</a:t>
            </a:r>
          </a:p>
          <a:p>
            <a:pPr lvl="2"/>
            <a:r>
              <a:rPr lang="en-US" sz="1575" dirty="0"/>
              <a:t>Pearls:</a:t>
            </a:r>
          </a:p>
          <a:p>
            <a:pPr lvl="3"/>
            <a:r>
              <a:rPr lang="en-US" sz="1425" dirty="0"/>
              <a:t>All carbapenem structures mimic GABA</a:t>
            </a:r>
          </a:p>
          <a:p>
            <a:pPr lvl="4"/>
            <a:r>
              <a:rPr lang="en-US" sz="1425" dirty="0"/>
              <a:t>As such they can antagonize the receptor leading to membrane hypopolarization; potential seizures</a:t>
            </a:r>
          </a:p>
          <a:p>
            <a:pPr lvl="3"/>
            <a:r>
              <a:rPr lang="en-US" sz="1425" dirty="0"/>
              <a:t>Frequency ranges from 0.2% in non-CNS infections up to 33% in CNS infections with high dose Imipenem/cilastatin</a:t>
            </a:r>
          </a:p>
        </p:txBody>
      </p:sp>
      <p:pic>
        <p:nvPicPr>
          <p:cNvPr id="4" name="Picture 3" descr="carbapenem.bmp"/>
          <p:cNvPicPr>
            <a:picLocks noChangeAspect="1"/>
          </p:cNvPicPr>
          <p:nvPr/>
        </p:nvPicPr>
        <p:blipFill>
          <a:blip r:embed="rId3" cstate="print"/>
          <a:stretch>
            <a:fillRect/>
          </a:stretch>
        </p:blipFill>
        <p:spPr>
          <a:xfrm>
            <a:off x="7386116" y="123927"/>
            <a:ext cx="1600200" cy="13048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143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4"/>
          <p:cNvPicPr preferRelativeResize="0"/>
          <p:nvPr/>
        </p:nvPicPr>
        <p:blipFill>
          <a:blip r:embed="rId3">
            <a:alphaModFix/>
          </a:blip>
          <a:stretch>
            <a:fillRect/>
          </a:stretch>
        </p:blipFill>
        <p:spPr>
          <a:xfrm rot="-2249637">
            <a:off x="4128155" y="4379313"/>
            <a:ext cx="361438" cy="531023"/>
          </a:xfrm>
          <a:prstGeom prst="rect">
            <a:avLst/>
          </a:prstGeom>
          <a:noFill/>
          <a:ln>
            <a:noFill/>
          </a:ln>
        </p:spPr>
      </p:pic>
      <p:pic>
        <p:nvPicPr>
          <p:cNvPr id="195" name="Google Shape;195;p24"/>
          <p:cNvPicPr preferRelativeResize="0"/>
          <p:nvPr/>
        </p:nvPicPr>
        <p:blipFill>
          <a:blip r:embed="rId4">
            <a:alphaModFix/>
          </a:blip>
          <a:stretch>
            <a:fillRect/>
          </a:stretch>
        </p:blipFill>
        <p:spPr>
          <a:xfrm rot="-8100010">
            <a:off x="7584042" y="4362307"/>
            <a:ext cx="785865" cy="492407"/>
          </a:xfrm>
          <a:prstGeom prst="rect">
            <a:avLst/>
          </a:prstGeom>
          <a:noFill/>
          <a:ln>
            <a:noFill/>
          </a:ln>
        </p:spPr>
      </p:pic>
      <p:sp>
        <p:nvSpPr>
          <p:cNvPr id="196" name="Google Shape;196;p24"/>
          <p:cNvSpPr txBox="1">
            <a:spLocks noGrp="1"/>
          </p:cNvSpPr>
          <p:nvPr>
            <p:ph type="title"/>
          </p:nvPr>
        </p:nvSpPr>
        <p:spPr>
          <a:xfrm>
            <a:off x="720000" y="110192"/>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t>TABLE OF</a:t>
            </a:r>
            <a:r>
              <a:rPr lang="en" dirty="0">
                <a:solidFill>
                  <a:schemeClr val="dk1"/>
                </a:solidFill>
              </a:rPr>
              <a:t> </a:t>
            </a:r>
            <a:r>
              <a:rPr lang="en" b="1" dirty="0">
                <a:solidFill>
                  <a:schemeClr val="accent1"/>
                </a:solidFill>
              </a:rPr>
              <a:t>CONTENTS</a:t>
            </a:r>
            <a:endParaRPr b="1" dirty="0">
              <a:solidFill>
                <a:schemeClr val="accent1"/>
              </a:solidFill>
            </a:endParaRPr>
          </a:p>
        </p:txBody>
      </p:sp>
      <p:sp>
        <p:nvSpPr>
          <p:cNvPr id="197" name="Google Shape;197;p24"/>
          <p:cNvSpPr txBox="1">
            <a:spLocks noGrp="1"/>
          </p:cNvSpPr>
          <p:nvPr>
            <p:ph type="title" idx="2"/>
          </p:nvPr>
        </p:nvSpPr>
        <p:spPr>
          <a:xfrm>
            <a:off x="720000" y="758736"/>
            <a:ext cx="7347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sp>
        <p:nvSpPr>
          <p:cNvPr id="198" name="Google Shape;198;p24"/>
          <p:cNvSpPr txBox="1">
            <a:spLocks noGrp="1"/>
          </p:cNvSpPr>
          <p:nvPr>
            <p:ph type="title" idx="3"/>
          </p:nvPr>
        </p:nvSpPr>
        <p:spPr>
          <a:xfrm>
            <a:off x="720000" y="1615727"/>
            <a:ext cx="7347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a:t>
            </a:r>
            <a:endParaRPr dirty="0"/>
          </a:p>
        </p:txBody>
      </p:sp>
      <p:sp>
        <p:nvSpPr>
          <p:cNvPr id="200" name="Google Shape;200;p24"/>
          <p:cNvSpPr txBox="1">
            <a:spLocks noGrp="1"/>
          </p:cNvSpPr>
          <p:nvPr>
            <p:ph type="title" idx="5"/>
          </p:nvPr>
        </p:nvSpPr>
        <p:spPr>
          <a:xfrm>
            <a:off x="720000" y="2463587"/>
            <a:ext cx="7347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a:t>
            </a:r>
            <a:endParaRPr dirty="0"/>
          </a:p>
        </p:txBody>
      </p:sp>
      <p:sp>
        <p:nvSpPr>
          <p:cNvPr id="201" name="Google Shape;201;p24"/>
          <p:cNvSpPr txBox="1">
            <a:spLocks noGrp="1"/>
          </p:cNvSpPr>
          <p:nvPr>
            <p:ph type="title" idx="6"/>
          </p:nvPr>
        </p:nvSpPr>
        <p:spPr>
          <a:xfrm>
            <a:off x="720000" y="3707812"/>
            <a:ext cx="7347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04</a:t>
            </a:r>
            <a:endParaRPr dirty="0"/>
          </a:p>
        </p:txBody>
      </p:sp>
      <p:sp>
        <p:nvSpPr>
          <p:cNvPr id="203" name="Google Shape;203;p24"/>
          <p:cNvSpPr txBox="1">
            <a:spLocks noGrp="1"/>
          </p:cNvSpPr>
          <p:nvPr>
            <p:ph type="subTitle" idx="1"/>
          </p:nvPr>
        </p:nvSpPr>
        <p:spPr>
          <a:xfrm>
            <a:off x="720000" y="1078998"/>
            <a:ext cx="3701400" cy="4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a:t>
            </a:r>
            <a:endParaRPr dirty="0"/>
          </a:p>
        </p:txBody>
      </p:sp>
      <p:sp>
        <p:nvSpPr>
          <p:cNvPr id="204" name="Google Shape;204;p24"/>
          <p:cNvSpPr txBox="1">
            <a:spLocks noGrp="1"/>
          </p:cNvSpPr>
          <p:nvPr>
            <p:ph type="subTitle" idx="8"/>
          </p:nvPr>
        </p:nvSpPr>
        <p:spPr>
          <a:xfrm>
            <a:off x="720000" y="2877117"/>
            <a:ext cx="3701400" cy="4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Empiric Treatment for Common Disease States</a:t>
            </a:r>
            <a:endParaRPr dirty="0"/>
          </a:p>
        </p:txBody>
      </p:sp>
      <p:sp>
        <p:nvSpPr>
          <p:cNvPr id="206" name="Google Shape;206;p24"/>
          <p:cNvSpPr txBox="1">
            <a:spLocks noGrp="1"/>
          </p:cNvSpPr>
          <p:nvPr>
            <p:ph type="subTitle" idx="13"/>
          </p:nvPr>
        </p:nvSpPr>
        <p:spPr>
          <a:xfrm>
            <a:off x="720000" y="1965750"/>
            <a:ext cx="3701400" cy="4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Classes of Antibiotics</a:t>
            </a:r>
            <a:endParaRPr dirty="0"/>
          </a:p>
        </p:txBody>
      </p:sp>
      <p:sp>
        <p:nvSpPr>
          <p:cNvPr id="208" name="Google Shape;208;p24"/>
          <p:cNvSpPr txBox="1">
            <a:spLocks noGrp="1"/>
          </p:cNvSpPr>
          <p:nvPr>
            <p:ph type="subTitle" idx="15"/>
          </p:nvPr>
        </p:nvSpPr>
        <p:spPr>
          <a:xfrm>
            <a:off x="771324" y="4156573"/>
            <a:ext cx="3701400" cy="4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a:t>
            </a:r>
            <a:endParaRPr dirty="0"/>
          </a:p>
        </p:txBody>
      </p:sp>
      <p:pic>
        <p:nvPicPr>
          <p:cNvPr id="209" name="Google Shape;209;p24"/>
          <p:cNvPicPr preferRelativeResize="0"/>
          <p:nvPr/>
        </p:nvPicPr>
        <p:blipFill>
          <a:blip r:embed="rId5">
            <a:alphaModFix/>
          </a:blip>
          <a:stretch>
            <a:fillRect/>
          </a:stretch>
        </p:blipFill>
        <p:spPr>
          <a:xfrm rot="2540161">
            <a:off x="8162729" y="900226"/>
            <a:ext cx="1145469" cy="8051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04063" y="481431"/>
            <a:ext cx="6683765" cy="639877"/>
          </a:xfrm>
        </p:spPr>
        <p:txBody>
          <a:bodyPr/>
          <a:lstStyle/>
          <a:p>
            <a:pPr eaLnBrk="1" hangingPunct="1"/>
            <a:r>
              <a:rPr lang="en-US" dirty="0"/>
              <a:t>Carbapenems</a:t>
            </a:r>
          </a:p>
        </p:txBody>
      </p:sp>
      <p:sp>
        <p:nvSpPr>
          <p:cNvPr id="16387" name="Content Placeholder 2"/>
          <p:cNvSpPr>
            <a:spLocks noGrp="1"/>
          </p:cNvSpPr>
          <p:nvPr>
            <p:ph idx="1"/>
          </p:nvPr>
        </p:nvSpPr>
        <p:spPr>
          <a:xfrm>
            <a:off x="460537" y="1214750"/>
            <a:ext cx="8403136" cy="3737694"/>
          </a:xfrm>
        </p:spPr>
        <p:txBody>
          <a:bodyPr/>
          <a:lstStyle/>
          <a:p>
            <a:pPr eaLnBrk="1" hangingPunct="1"/>
            <a:r>
              <a:rPr lang="en-US" sz="1600" dirty="0"/>
              <a:t>NON Anti-Pseudomonal</a:t>
            </a:r>
          </a:p>
          <a:p>
            <a:pPr lvl="1" eaLnBrk="1" hangingPunct="1"/>
            <a:r>
              <a:rPr lang="en-US" sz="1600" dirty="0"/>
              <a:t>Ertapenem</a:t>
            </a:r>
          </a:p>
          <a:p>
            <a:pPr lvl="2" eaLnBrk="1" hangingPunct="1"/>
            <a:r>
              <a:rPr lang="en-US" sz="1200" dirty="0"/>
              <a:t>Spectrum of Activity:</a:t>
            </a:r>
          </a:p>
          <a:p>
            <a:pPr lvl="3" eaLnBrk="1" hangingPunct="1"/>
            <a:r>
              <a:rPr lang="en-US" sz="1050" dirty="0"/>
              <a:t>Same as the other carbapenems w/o </a:t>
            </a:r>
            <a:r>
              <a:rPr lang="en-US" sz="1050" i="1" dirty="0"/>
              <a:t>Pseudomonas</a:t>
            </a:r>
            <a:r>
              <a:rPr lang="en-US" sz="1050" dirty="0"/>
              <a:t> and </a:t>
            </a:r>
            <a:r>
              <a:rPr lang="en-US" sz="1050" i="1" dirty="0"/>
              <a:t>Acinetobacter</a:t>
            </a:r>
            <a:r>
              <a:rPr lang="en-US" sz="1050" dirty="0"/>
              <a:t> coverage; also lacks </a:t>
            </a:r>
            <a:r>
              <a:rPr lang="en-US" sz="1050" b="1" i="1" dirty="0"/>
              <a:t>Enterococcus</a:t>
            </a:r>
            <a:r>
              <a:rPr lang="en-US" sz="1050" b="1" dirty="0"/>
              <a:t> </a:t>
            </a:r>
            <a:r>
              <a:rPr lang="en-US" sz="1050" dirty="0"/>
              <a:t>coverage</a:t>
            </a:r>
          </a:p>
          <a:p>
            <a:pPr lvl="2" eaLnBrk="1" hangingPunct="1"/>
            <a:r>
              <a:rPr lang="en-US" sz="1200" dirty="0"/>
              <a:t>Uses:</a:t>
            </a:r>
          </a:p>
          <a:p>
            <a:pPr lvl="3" eaLnBrk="1" hangingPunct="1"/>
            <a:r>
              <a:rPr lang="en-US" sz="1050" dirty="0"/>
              <a:t>Complicated intra-abdominal infections, colorectal surgical prophylaxis, diabetic foot infections w/o bone involvement, and complicated UTIs</a:t>
            </a:r>
          </a:p>
          <a:p>
            <a:pPr lvl="2"/>
            <a:r>
              <a:rPr lang="en-US" sz="1200" dirty="0"/>
              <a:t>Dosing:</a:t>
            </a:r>
          </a:p>
          <a:p>
            <a:pPr lvl="3"/>
            <a:r>
              <a:rPr lang="en-US" sz="1050" dirty="0"/>
              <a:t>1 g daily (IV only); adjust for renal dysfunction</a:t>
            </a:r>
          </a:p>
          <a:p>
            <a:pPr lvl="2"/>
            <a:r>
              <a:rPr lang="en-US" sz="1200" dirty="0"/>
              <a:t>Nice outpatient option for MDR organisms (UTI)</a:t>
            </a:r>
          </a:p>
          <a:p>
            <a:pPr lvl="3" eaLnBrk="1" hangingPunct="1"/>
            <a:endParaRPr lang="en-US" dirty="0"/>
          </a:p>
        </p:txBody>
      </p:sp>
    </p:spTree>
    <p:extLst>
      <p:ext uri="{BB962C8B-B14F-4D97-AF65-F5344CB8AC3E}">
        <p14:creationId xmlns:p14="http://schemas.microsoft.com/office/powerpoint/2010/main" val="78517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Monobactams</a:t>
            </a:r>
          </a:p>
        </p:txBody>
      </p:sp>
      <p:sp>
        <p:nvSpPr>
          <p:cNvPr id="17411" name="Content Placeholder 2"/>
          <p:cNvSpPr>
            <a:spLocks noGrp="1"/>
          </p:cNvSpPr>
          <p:nvPr>
            <p:ph idx="1"/>
          </p:nvPr>
        </p:nvSpPr>
        <p:spPr>
          <a:xfrm>
            <a:off x="293676" y="1208076"/>
            <a:ext cx="8334783" cy="3811112"/>
          </a:xfrm>
        </p:spPr>
        <p:txBody>
          <a:bodyPr/>
          <a:lstStyle/>
          <a:p>
            <a:pPr lvl="1" eaLnBrk="1" hangingPunct="1"/>
            <a:r>
              <a:rPr lang="en-US" sz="1600" dirty="0"/>
              <a:t>Aztreonam</a:t>
            </a:r>
          </a:p>
          <a:p>
            <a:pPr lvl="2" eaLnBrk="1" hangingPunct="1"/>
            <a:r>
              <a:rPr lang="en-US" sz="1200" dirty="0"/>
              <a:t>Spectrum of Activity:</a:t>
            </a:r>
          </a:p>
          <a:p>
            <a:pPr lvl="3" eaLnBrk="1" hangingPunct="1"/>
            <a:r>
              <a:rPr lang="en-US" sz="1050" dirty="0"/>
              <a:t>No gram (+) coverage</a:t>
            </a:r>
          </a:p>
          <a:p>
            <a:pPr lvl="3" eaLnBrk="1" hangingPunct="1"/>
            <a:r>
              <a:rPr lang="en-US" sz="1050" dirty="0"/>
              <a:t>Good gram (-) including </a:t>
            </a:r>
            <a:r>
              <a:rPr lang="en-US" sz="1050" i="1" dirty="0"/>
              <a:t>Pseudomonas</a:t>
            </a:r>
          </a:p>
          <a:p>
            <a:pPr lvl="3" eaLnBrk="1" hangingPunct="1"/>
            <a:r>
              <a:rPr lang="en-US" sz="1050" dirty="0"/>
              <a:t> Does not cover ESBL or KPC producing </a:t>
            </a:r>
            <a:r>
              <a:rPr lang="en-US" sz="1050" i="1" dirty="0"/>
              <a:t>E.coli </a:t>
            </a:r>
            <a:r>
              <a:rPr lang="en-US" sz="1050" dirty="0"/>
              <a:t>or </a:t>
            </a:r>
            <a:r>
              <a:rPr lang="en-US" sz="1050" i="1" dirty="0"/>
              <a:t>Kleb </a:t>
            </a:r>
          </a:p>
          <a:p>
            <a:pPr lvl="2" eaLnBrk="1" hangingPunct="1"/>
            <a:r>
              <a:rPr lang="en-US" sz="1200" dirty="0"/>
              <a:t>Uses:</a:t>
            </a:r>
          </a:p>
          <a:p>
            <a:pPr lvl="3"/>
            <a:r>
              <a:rPr lang="en-US" sz="1050" dirty="0"/>
              <a:t>SSTI, Intra-abdominal infection/GYN, UTI, gram (-) meningitis, </a:t>
            </a:r>
            <a:r>
              <a:rPr lang="en-US" sz="1050" i="1" dirty="0"/>
              <a:t>Pseudomonas</a:t>
            </a:r>
            <a:r>
              <a:rPr lang="en-US" sz="1050" dirty="0"/>
              <a:t> coverage in severe systemic infections or cystic fibrosis</a:t>
            </a:r>
          </a:p>
          <a:p>
            <a:pPr lvl="2"/>
            <a:r>
              <a:rPr lang="en-US" sz="1200" dirty="0"/>
              <a:t>Dosing:</a:t>
            </a:r>
          </a:p>
          <a:p>
            <a:pPr lvl="3"/>
            <a:r>
              <a:rPr lang="en-US" sz="1050" dirty="0"/>
              <a:t>2 g every 8 hours; adjust for renal dysfunction</a:t>
            </a:r>
          </a:p>
          <a:p>
            <a:pPr lvl="2"/>
            <a:r>
              <a:rPr lang="en-US" sz="1200" dirty="0"/>
              <a:t>Pearls:</a:t>
            </a:r>
          </a:p>
          <a:p>
            <a:pPr lvl="3"/>
            <a:r>
              <a:rPr lang="en-US" sz="1050" dirty="0"/>
              <a:t>Can be used in patients with severe </a:t>
            </a:r>
            <a:r>
              <a:rPr lang="el-GR" sz="1050" dirty="0"/>
              <a:t>β</a:t>
            </a:r>
            <a:r>
              <a:rPr lang="en-US" sz="1050" dirty="0"/>
              <a:t>-lactam allergy</a:t>
            </a:r>
          </a:p>
          <a:p>
            <a:pPr lvl="3"/>
            <a:r>
              <a:rPr lang="en-US" sz="1050" dirty="0"/>
              <a:t>Must add gram (+) coverage for SSRI</a:t>
            </a:r>
          </a:p>
          <a:p>
            <a:pPr lvl="3"/>
            <a:r>
              <a:rPr lang="en-US" sz="1050" dirty="0"/>
              <a:t>Must add anaerobe coverage for intra-abdominal/GYN</a:t>
            </a:r>
          </a:p>
        </p:txBody>
      </p:sp>
      <p:pic>
        <p:nvPicPr>
          <p:cNvPr id="4" name="Picture 3" descr="Aztreonam.bmp"/>
          <p:cNvPicPr>
            <a:picLocks noChangeAspect="1"/>
          </p:cNvPicPr>
          <p:nvPr/>
        </p:nvPicPr>
        <p:blipFill>
          <a:blip r:embed="rId3" cstate="print"/>
          <a:stretch>
            <a:fillRect/>
          </a:stretch>
        </p:blipFill>
        <p:spPr>
          <a:xfrm>
            <a:off x="7342315" y="169645"/>
            <a:ext cx="1657351" cy="14305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822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50901" y="514803"/>
            <a:ext cx="3254705" cy="459667"/>
          </a:xfrm>
        </p:spPr>
        <p:txBody>
          <a:bodyPr>
            <a:normAutofit fontScale="90000"/>
          </a:bodyPr>
          <a:lstStyle/>
          <a:p>
            <a:pPr eaLnBrk="1" hangingPunct="1"/>
            <a:r>
              <a:rPr lang="en-US" dirty="0"/>
              <a:t>Fluoroquinolones</a:t>
            </a:r>
          </a:p>
        </p:txBody>
      </p:sp>
      <p:sp>
        <p:nvSpPr>
          <p:cNvPr id="28674" name="Content Placeholder 2"/>
          <p:cNvSpPr>
            <a:spLocks noGrp="1"/>
          </p:cNvSpPr>
          <p:nvPr>
            <p:ph idx="1"/>
          </p:nvPr>
        </p:nvSpPr>
        <p:spPr>
          <a:xfrm>
            <a:off x="327047" y="974470"/>
            <a:ext cx="8690137" cy="3984648"/>
          </a:xfrm>
        </p:spPr>
        <p:txBody>
          <a:bodyPr>
            <a:normAutofit lnSpcReduction="10000"/>
          </a:bodyPr>
          <a:lstStyle/>
          <a:p>
            <a:pPr lvl="1">
              <a:defRPr/>
            </a:pPr>
            <a:r>
              <a:rPr lang="en-US" sz="1400" dirty="0"/>
              <a:t>Urinary versus Respiratory FQs</a:t>
            </a:r>
          </a:p>
          <a:p>
            <a:pPr lvl="2">
              <a:defRPr/>
            </a:pPr>
            <a:r>
              <a:rPr lang="en-US" sz="1100" dirty="0"/>
              <a:t>Ciprofloxacin IV and PO (Urinary)</a:t>
            </a:r>
          </a:p>
          <a:p>
            <a:pPr lvl="3">
              <a:defRPr/>
            </a:pPr>
            <a:r>
              <a:rPr lang="en-US" sz="1000" dirty="0"/>
              <a:t>Spectrum of activity:</a:t>
            </a:r>
          </a:p>
          <a:p>
            <a:pPr lvl="4">
              <a:defRPr/>
            </a:pPr>
            <a:r>
              <a:rPr lang="en-US" sz="1000" dirty="0"/>
              <a:t>Gram (+) coverage is unreliable; possibly only UTI </a:t>
            </a:r>
            <a:r>
              <a:rPr lang="en-US" sz="1000" i="1" dirty="0"/>
              <a:t>Enterococcus</a:t>
            </a:r>
            <a:r>
              <a:rPr lang="en-US" sz="1000" dirty="0"/>
              <a:t> coverage</a:t>
            </a:r>
          </a:p>
          <a:p>
            <a:pPr lvl="4">
              <a:defRPr/>
            </a:pPr>
            <a:r>
              <a:rPr lang="en-US" sz="1000" dirty="0"/>
              <a:t>Good gram (-) including </a:t>
            </a:r>
            <a:r>
              <a:rPr lang="en-US" sz="1000" i="1" dirty="0"/>
              <a:t>Pseudomonas</a:t>
            </a:r>
            <a:endParaRPr lang="en-US" sz="1000" dirty="0"/>
          </a:p>
          <a:p>
            <a:pPr lvl="4">
              <a:defRPr/>
            </a:pPr>
            <a:r>
              <a:rPr lang="en-US" sz="1000" dirty="0"/>
              <a:t>Good atypical coverage</a:t>
            </a:r>
            <a:endParaRPr lang="en-US" sz="1000" i="1" dirty="0"/>
          </a:p>
          <a:p>
            <a:pPr lvl="4">
              <a:defRPr/>
            </a:pPr>
            <a:r>
              <a:rPr lang="en-US" sz="1000" dirty="0"/>
              <a:t>Poor anaerobic coverage</a:t>
            </a:r>
          </a:p>
          <a:p>
            <a:pPr lvl="3">
              <a:defRPr/>
            </a:pPr>
            <a:r>
              <a:rPr lang="en-US" sz="1000" dirty="0"/>
              <a:t>Uses:</a:t>
            </a:r>
          </a:p>
          <a:p>
            <a:pPr lvl="4">
              <a:defRPr/>
            </a:pPr>
            <a:r>
              <a:rPr lang="en-US" sz="1000" dirty="0"/>
              <a:t>Uncomplicated UTIs, complicated intra-abdominal infections, SSTIs, nosocomial pneumonia</a:t>
            </a:r>
          </a:p>
          <a:p>
            <a:pPr lvl="3">
              <a:defRPr/>
            </a:pPr>
            <a:r>
              <a:rPr lang="en-US" sz="1000" dirty="0"/>
              <a:t>Dosing:</a:t>
            </a:r>
          </a:p>
          <a:p>
            <a:pPr lvl="4">
              <a:defRPr/>
            </a:pPr>
            <a:r>
              <a:rPr lang="en-US" sz="1000" dirty="0"/>
              <a:t>500-750 mg BID (PO); 200-400 mg BID (IV); Oral formulation only 50% bioavailable</a:t>
            </a:r>
          </a:p>
          <a:p>
            <a:pPr lvl="3">
              <a:defRPr/>
            </a:pPr>
            <a:r>
              <a:rPr lang="en-US" sz="1000" dirty="0"/>
              <a:t>Pearls:</a:t>
            </a:r>
          </a:p>
          <a:p>
            <a:pPr lvl="4">
              <a:defRPr/>
            </a:pPr>
            <a:r>
              <a:rPr lang="en-US" sz="1000" dirty="0"/>
              <a:t>May cause false (+) urine drug screen for opiates</a:t>
            </a:r>
          </a:p>
          <a:p>
            <a:pPr lvl="4">
              <a:defRPr/>
            </a:pPr>
            <a:r>
              <a:rPr lang="en-US" sz="1000" dirty="0"/>
              <a:t>May exacerbate or precipitate an episode of myasthenia gravis</a:t>
            </a:r>
          </a:p>
          <a:p>
            <a:pPr lvl="4">
              <a:defRPr/>
            </a:pPr>
            <a:r>
              <a:rPr lang="en-US" sz="1000" dirty="0"/>
              <a:t>Not used in CAP due to high prevalence of </a:t>
            </a:r>
            <a:r>
              <a:rPr lang="en-US" sz="1000" i="1" dirty="0"/>
              <a:t>Strep pneumo </a:t>
            </a:r>
            <a:r>
              <a:rPr lang="en-US" sz="1000" dirty="0"/>
              <a:t>resistance</a:t>
            </a:r>
          </a:p>
          <a:p>
            <a:pPr lvl="4">
              <a:defRPr/>
            </a:pPr>
            <a:r>
              <a:rPr lang="en-US" sz="1000" dirty="0"/>
              <a:t>“below the diaphragm” infections is the cliché</a:t>
            </a:r>
          </a:p>
        </p:txBody>
      </p:sp>
      <p:pic>
        <p:nvPicPr>
          <p:cNvPr id="2050" name="Picture 2" descr="Ciprofloxac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481" y="93020"/>
            <a:ext cx="1647588" cy="164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64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03947" y="474757"/>
            <a:ext cx="6683765" cy="533086"/>
          </a:xfrm>
        </p:spPr>
        <p:txBody>
          <a:bodyPr/>
          <a:lstStyle/>
          <a:p>
            <a:pPr eaLnBrk="1" hangingPunct="1"/>
            <a:r>
              <a:rPr lang="en-US" dirty="0"/>
              <a:t>Fluoroquinolones</a:t>
            </a:r>
          </a:p>
        </p:txBody>
      </p:sp>
      <p:sp>
        <p:nvSpPr>
          <p:cNvPr id="19459" name="Content Placeholder 2"/>
          <p:cNvSpPr>
            <a:spLocks noGrp="1"/>
          </p:cNvSpPr>
          <p:nvPr>
            <p:ph idx="1"/>
          </p:nvPr>
        </p:nvSpPr>
        <p:spPr>
          <a:xfrm>
            <a:off x="206552" y="1007844"/>
            <a:ext cx="8783936" cy="3991322"/>
          </a:xfrm>
        </p:spPr>
        <p:txBody>
          <a:bodyPr>
            <a:normAutofit lnSpcReduction="10000"/>
          </a:bodyPr>
          <a:lstStyle/>
          <a:p>
            <a:pPr lvl="1" eaLnBrk="1" hangingPunct="1"/>
            <a:r>
              <a:rPr lang="en-US" sz="1400" dirty="0"/>
              <a:t>Levofloxacin IV and PO, Moxifloxacin IV and PO (Respiratory)</a:t>
            </a:r>
          </a:p>
          <a:p>
            <a:pPr lvl="2" eaLnBrk="1" hangingPunct="1"/>
            <a:r>
              <a:rPr lang="en-US" sz="1100" dirty="0"/>
              <a:t>Spectrum of Activity:</a:t>
            </a:r>
          </a:p>
          <a:p>
            <a:pPr lvl="3" eaLnBrk="1" hangingPunct="1"/>
            <a:r>
              <a:rPr lang="en-US" sz="1000" dirty="0"/>
              <a:t>Better gram (+) coverage than ciprofloxacin including </a:t>
            </a:r>
            <a:r>
              <a:rPr lang="en-US" sz="1000" i="1" dirty="0"/>
              <a:t>Strep</a:t>
            </a:r>
            <a:r>
              <a:rPr lang="en-US" sz="1000" dirty="0"/>
              <a:t>, MSSA, and better </a:t>
            </a:r>
            <a:r>
              <a:rPr lang="en-US" sz="1000" i="1" dirty="0"/>
              <a:t>Enterococcus</a:t>
            </a:r>
          </a:p>
          <a:p>
            <a:pPr lvl="3" eaLnBrk="1" hangingPunct="1"/>
            <a:r>
              <a:rPr lang="en-US" sz="1000" dirty="0"/>
              <a:t>About the same gram (-) profile but less </a:t>
            </a:r>
            <a:r>
              <a:rPr lang="en-US" sz="1000" i="1" dirty="0"/>
              <a:t>Pseudomonas</a:t>
            </a:r>
            <a:r>
              <a:rPr lang="en-US" sz="1000" dirty="0"/>
              <a:t> susceptibility</a:t>
            </a:r>
          </a:p>
          <a:p>
            <a:pPr lvl="3" eaLnBrk="1" hangingPunct="1"/>
            <a:r>
              <a:rPr lang="en-US" sz="1000" dirty="0"/>
              <a:t>Moxifloxacin &gt; levofloxacin for anaerobic coverage but still not great; only moxifloxacin covers Bacteroides</a:t>
            </a:r>
          </a:p>
          <a:p>
            <a:pPr lvl="3" eaLnBrk="1" hangingPunct="1"/>
            <a:r>
              <a:rPr lang="en-US" sz="1000" dirty="0"/>
              <a:t>Atypical coverage about the same a ciprofloxacin</a:t>
            </a:r>
          </a:p>
          <a:p>
            <a:pPr lvl="2" eaLnBrk="1" hangingPunct="1"/>
            <a:r>
              <a:rPr lang="en-US" sz="1100" dirty="0"/>
              <a:t>Uses:</a:t>
            </a:r>
          </a:p>
          <a:p>
            <a:pPr lvl="3" eaLnBrk="1" hangingPunct="1"/>
            <a:r>
              <a:rPr lang="en-US" sz="1000" dirty="0"/>
              <a:t>CAP, mixed infections, intra-abdominal infections</a:t>
            </a:r>
          </a:p>
          <a:p>
            <a:pPr lvl="2"/>
            <a:r>
              <a:rPr lang="en-US" sz="1100" dirty="0"/>
              <a:t>Dosing:</a:t>
            </a:r>
          </a:p>
          <a:p>
            <a:pPr lvl="3"/>
            <a:r>
              <a:rPr lang="en-US" sz="1000" dirty="0"/>
              <a:t>Levofloxacin: 500-750 mg daily</a:t>
            </a:r>
          </a:p>
          <a:p>
            <a:pPr lvl="3"/>
            <a:r>
              <a:rPr lang="en-US" sz="1000" dirty="0"/>
              <a:t>Moxifloxacin: 400 mg daily</a:t>
            </a:r>
          </a:p>
          <a:p>
            <a:pPr lvl="2"/>
            <a:r>
              <a:rPr lang="en-US" sz="1100" dirty="0"/>
              <a:t>Pearls:</a:t>
            </a:r>
          </a:p>
          <a:p>
            <a:pPr lvl="3"/>
            <a:r>
              <a:rPr lang="en-US" sz="1000" dirty="0"/>
              <a:t>Must add metronidazole to levofloxacin for intra-abdominal infection; Moxifloxacin monotherapy</a:t>
            </a:r>
          </a:p>
          <a:p>
            <a:pPr lvl="3"/>
            <a:r>
              <a:rPr lang="en-US" sz="1000" dirty="0"/>
              <a:t>Separate multivitamin, antacids, iron supplementation (any cation containing product) at least 2 hours from administration</a:t>
            </a:r>
          </a:p>
          <a:p>
            <a:pPr lvl="3"/>
            <a:r>
              <a:rPr lang="en-US" sz="1000" dirty="0"/>
              <a:t>Monitor for tendon rupture; highest risk in elderly on concomitant steroids</a:t>
            </a:r>
          </a:p>
          <a:p>
            <a:pPr lvl="3" eaLnBrk="1" hangingPunct="1">
              <a:buFont typeface="Arial" charset="0"/>
              <a:buNone/>
            </a:pPr>
            <a:endParaRPr lang="en-US" dirty="0"/>
          </a:p>
        </p:txBody>
      </p:sp>
      <p:pic>
        <p:nvPicPr>
          <p:cNvPr id="3074" name="Picture 2" descr="Skeletal formula of a levofloxacin 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160" y="117238"/>
            <a:ext cx="1918792" cy="124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349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37319" y="481431"/>
            <a:ext cx="6683765" cy="499714"/>
          </a:xfrm>
        </p:spPr>
        <p:txBody>
          <a:bodyPr>
            <a:normAutofit fontScale="90000"/>
          </a:bodyPr>
          <a:lstStyle/>
          <a:p>
            <a:pPr eaLnBrk="1" hangingPunct="1"/>
            <a:r>
              <a:rPr lang="en-US" dirty="0"/>
              <a:t>Macrolides</a:t>
            </a:r>
          </a:p>
        </p:txBody>
      </p:sp>
      <p:sp>
        <p:nvSpPr>
          <p:cNvPr id="20483" name="Content Placeholder 2"/>
          <p:cNvSpPr>
            <a:spLocks noGrp="1"/>
          </p:cNvSpPr>
          <p:nvPr>
            <p:ph idx="1"/>
          </p:nvPr>
        </p:nvSpPr>
        <p:spPr>
          <a:xfrm>
            <a:off x="580677" y="1101285"/>
            <a:ext cx="8369764" cy="3924577"/>
          </a:xfrm>
        </p:spPr>
        <p:txBody>
          <a:bodyPr>
            <a:normAutofit fontScale="70000" lnSpcReduction="20000"/>
          </a:bodyPr>
          <a:lstStyle/>
          <a:p>
            <a:pPr eaLnBrk="1" hangingPunct="1">
              <a:lnSpc>
                <a:spcPct val="90000"/>
              </a:lnSpc>
            </a:pPr>
            <a:r>
              <a:rPr lang="en-US" sz="2250" dirty="0"/>
              <a:t>2 categories based on use and coverage</a:t>
            </a:r>
          </a:p>
          <a:p>
            <a:pPr lvl="1" eaLnBrk="1" hangingPunct="1">
              <a:lnSpc>
                <a:spcPct val="90000"/>
              </a:lnSpc>
            </a:pPr>
            <a:r>
              <a:rPr lang="en-US" sz="1950" dirty="0"/>
              <a:t>Clarithromycin PO, Azithromycin IV and PO</a:t>
            </a:r>
          </a:p>
          <a:p>
            <a:pPr lvl="2" eaLnBrk="1" hangingPunct="1">
              <a:lnSpc>
                <a:spcPct val="90000"/>
              </a:lnSpc>
            </a:pPr>
            <a:r>
              <a:rPr lang="en-US" sz="1650" dirty="0"/>
              <a:t>Spectrum of Activity</a:t>
            </a:r>
          </a:p>
          <a:p>
            <a:pPr lvl="3" eaLnBrk="1" hangingPunct="1">
              <a:lnSpc>
                <a:spcPct val="90000"/>
              </a:lnSpc>
            </a:pPr>
            <a:r>
              <a:rPr lang="en-US" sz="1425" dirty="0"/>
              <a:t>A few gram (+) including </a:t>
            </a:r>
            <a:r>
              <a:rPr lang="en-US" sz="1425" i="1" dirty="0"/>
              <a:t>Streptococcus sp.</a:t>
            </a:r>
            <a:endParaRPr lang="en-US" sz="1425" dirty="0"/>
          </a:p>
          <a:p>
            <a:pPr lvl="4">
              <a:lnSpc>
                <a:spcPct val="90000"/>
              </a:lnSpc>
            </a:pPr>
            <a:r>
              <a:rPr lang="en-US" sz="1425" dirty="0"/>
              <a:t>However, hospital prevalence of </a:t>
            </a:r>
            <a:r>
              <a:rPr lang="en-US" sz="1425" i="1" dirty="0"/>
              <a:t>pneumococcus</a:t>
            </a:r>
            <a:r>
              <a:rPr lang="en-US" sz="1425" dirty="0"/>
              <a:t> resistance is 46%</a:t>
            </a:r>
          </a:p>
          <a:p>
            <a:pPr lvl="3" eaLnBrk="1" hangingPunct="1">
              <a:lnSpc>
                <a:spcPct val="90000"/>
              </a:lnSpc>
            </a:pPr>
            <a:r>
              <a:rPr lang="en-US" sz="1425" dirty="0"/>
              <a:t>A few gram (-) including </a:t>
            </a:r>
            <a:r>
              <a:rPr lang="en-US" sz="1425" i="1" dirty="0"/>
              <a:t>Neiserria</a:t>
            </a:r>
            <a:r>
              <a:rPr lang="en-US" sz="1425" dirty="0"/>
              <a:t>, </a:t>
            </a:r>
            <a:r>
              <a:rPr lang="en-US" sz="1425" i="1" dirty="0"/>
              <a:t>H flu</a:t>
            </a:r>
            <a:r>
              <a:rPr lang="en-US" sz="1425" dirty="0"/>
              <a:t>, and </a:t>
            </a:r>
            <a:r>
              <a:rPr lang="en-US" sz="1425" i="1" dirty="0"/>
              <a:t>Moraxella</a:t>
            </a:r>
          </a:p>
          <a:p>
            <a:pPr lvl="3" eaLnBrk="1" hangingPunct="1">
              <a:lnSpc>
                <a:spcPct val="90000"/>
              </a:lnSpc>
            </a:pPr>
            <a:r>
              <a:rPr lang="en-US" sz="1425" dirty="0"/>
              <a:t>Covers atypicals</a:t>
            </a:r>
          </a:p>
          <a:p>
            <a:pPr lvl="3" eaLnBrk="1" hangingPunct="1">
              <a:lnSpc>
                <a:spcPct val="90000"/>
              </a:lnSpc>
            </a:pPr>
            <a:r>
              <a:rPr lang="en-US" sz="1425" dirty="0"/>
              <a:t>Covers </a:t>
            </a:r>
            <a:r>
              <a:rPr lang="en-US" sz="1425" i="1" dirty="0"/>
              <a:t>Mycobacterium avium </a:t>
            </a:r>
            <a:r>
              <a:rPr lang="en-US" sz="1425" dirty="0"/>
              <a:t>complex</a:t>
            </a:r>
          </a:p>
          <a:p>
            <a:pPr lvl="3" eaLnBrk="1" hangingPunct="1">
              <a:lnSpc>
                <a:spcPct val="90000"/>
              </a:lnSpc>
            </a:pPr>
            <a:r>
              <a:rPr lang="en-US" sz="1425" dirty="0"/>
              <a:t>Anaerobic coverage, but without </a:t>
            </a:r>
            <a:r>
              <a:rPr lang="en-US" sz="1425" b="1" dirty="0"/>
              <a:t>Bacteroides</a:t>
            </a:r>
          </a:p>
          <a:p>
            <a:pPr lvl="2" eaLnBrk="1" hangingPunct="1">
              <a:lnSpc>
                <a:spcPct val="90000"/>
              </a:lnSpc>
            </a:pPr>
            <a:r>
              <a:rPr lang="en-US" sz="1650" dirty="0"/>
              <a:t>Uses</a:t>
            </a:r>
          </a:p>
          <a:p>
            <a:pPr lvl="3" eaLnBrk="1" hangingPunct="1">
              <a:lnSpc>
                <a:spcPct val="90000"/>
              </a:lnSpc>
            </a:pPr>
            <a:r>
              <a:rPr lang="en-US" sz="1425" dirty="0"/>
              <a:t>CAP of mild severity, tonsillitis, pharyngitis, sinusitis, bacterial exacerbations of COPD, and MAC prophylaxis and treatment</a:t>
            </a:r>
          </a:p>
          <a:p>
            <a:pPr lvl="2">
              <a:lnSpc>
                <a:spcPct val="90000"/>
              </a:lnSpc>
            </a:pPr>
            <a:r>
              <a:rPr lang="en-US" sz="1575" dirty="0"/>
              <a:t>Dosing:</a:t>
            </a:r>
          </a:p>
          <a:p>
            <a:pPr lvl="3">
              <a:lnSpc>
                <a:spcPct val="90000"/>
              </a:lnSpc>
            </a:pPr>
            <a:r>
              <a:rPr lang="en-US" sz="1425" dirty="0"/>
              <a:t>Clarithromycin: 500mg BID</a:t>
            </a:r>
          </a:p>
          <a:p>
            <a:pPr lvl="3">
              <a:lnSpc>
                <a:spcPct val="90000"/>
              </a:lnSpc>
            </a:pPr>
            <a:r>
              <a:rPr lang="en-US" sz="1425" dirty="0"/>
              <a:t>Azithromycin: 500mg x 1 then 250mg daily for 4 days (Z-Pak); 500mg daily x 3 days (AECOPD)</a:t>
            </a:r>
          </a:p>
          <a:p>
            <a:pPr lvl="2">
              <a:lnSpc>
                <a:spcPct val="90000"/>
              </a:lnSpc>
            </a:pPr>
            <a:r>
              <a:rPr lang="en-US" sz="1575" dirty="0"/>
              <a:t>Pearls:</a:t>
            </a:r>
          </a:p>
          <a:p>
            <a:pPr lvl="3">
              <a:lnSpc>
                <a:spcPct val="90000"/>
              </a:lnSpc>
            </a:pPr>
            <a:r>
              <a:rPr lang="en-US" sz="1425" dirty="0"/>
              <a:t>Azithromycin has extensive tissue distribution (100x serum); very long post-antibiotic effect of 5 days</a:t>
            </a:r>
          </a:p>
          <a:p>
            <a:pPr lvl="3">
              <a:lnSpc>
                <a:spcPct val="90000"/>
              </a:lnSpc>
            </a:pPr>
            <a:r>
              <a:rPr lang="en-US" sz="1425" dirty="0"/>
              <a:t>Clarithromycin is a major CYP3A4 inhibitor</a:t>
            </a:r>
          </a:p>
          <a:p>
            <a:pPr lvl="3" eaLnBrk="1" hangingPunct="1">
              <a:lnSpc>
                <a:spcPct val="90000"/>
              </a:lnSpc>
            </a:pPr>
            <a:endParaRPr lang="en-US" sz="1425" dirty="0"/>
          </a:p>
        </p:txBody>
      </p:sp>
      <p:pic>
        <p:nvPicPr>
          <p:cNvPr id="4100" name="Picture 4"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536" y="170624"/>
            <a:ext cx="2328237" cy="186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88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90948" y="468082"/>
            <a:ext cx="3147913" cy="553109"/>
          </a:xfrm>
        </p:spPr>
        <p:txBody>
          <a:bodyPr/>
          <a:lstStyle/>
          <a:p>
            <a:pPr eaLnBrk="1" hangingPunct="1"/>
            <a:r>
              <a:rPr lang="en-US" dirty="0"/>
              <a:t>Macrolides</a:t>
            </a:r>
          </a:p>
        </p:txBody>
      </p:sp>
      <p:sp>
        <p:nvSpPr>
          <p:cNvPr id="3" name="Content Placeholder 2"/>
          <p:cNvSpPr>
            <a:spLocks noGrp="1"/>
          </p:cNvSpPr>
          <p:nvPr>
            <p:ph idx="1"/>
          </p:nvPr>
        </p:nvSpPr>
        <p:spPr>
          <a:xfrm>
            <a:off x="480561" y="1021191"/>
            <a:ext cx="8329717" cy="3904555"/>
          </a:xfrm>
        </p:spPr>
        <p:txBody>
          <a:bodyPr rtlCol="0">
            <a:normAutofit/>
          </a:bodyPr>
          <a:lstStyle/>
          <a:p>
            <a:pPr lvl="1">
              <a:buFont typeface="Arial" pitchFamily="34" charset="0"/>
              <a:buChar char="–"/>
              <a:defRPr/>
            </a:pPr>
            <a:r>
              <a:rPr lang="en-US" sz="1600" dirty="0"/>
              <a:t>Erythromycin IV and PO</a:t>
            </a:r>
          </a:p>
          <a:p>
            <a:pPr lvl="2">
              <a:buFont typeface="Arial" pitchFamily="34" charset="0"/>
              <a:buChar char="•"/>
              <a:defRPr/>
            </a:pPr>
            <a:r>
              <a:rPr lang="en-US" sz="1200" dirty="0"/>
              <a:t>Spectrum of Activity</a:t>
            </a:r>
          </a:p>
          <a:p>
            <a:pPr lvl="3">
              <a:buFont typeface="Arial" pitchFamily="34" charset="0"/>
              <a:buChar char="–"/>
              <a:defRPr/>
            </a:pPr>
            <a:r>
              <a:rPr lang="en-US" sz="1050" dirty="0"/>
              <a:t>Some gram (+) coverage including </a:t>
            </a:r>
            <a:r>
              <a:rPr lang="en-US" sz="1050" i="1" dirty="0"/>
              <a:t>Strep pneumo</a:t>
            </a:r>
            <a:r>
              <a:rPr lang="en-US" sz="1050" dirty="0"/>
              <a:t>; no great </a:t>
            </a:r>
            <a:r>
              <a:rPr lang="en-US" sz="1050" i="1" dirty="0"/>
              <a:t>Staph</a:t>
            </a:r>
            <a:r>
              <a:rPr lang="en-US" sz="1050" dirty="0"/>
              <a:t> coverage</a:t>
            </a:r>
          </a:p>
          <a:p>
            <a:pPr lvl="3">
              <a:buFont typeface="Arial" pitchFamily="34" charset="0"/>
              <a:buChar char="–"/>
              <a:defRPr/>
            </a:pPr>
            <a:r>
              <a:rPr lang="en-US" sz="1050" dirty="0"/>
              <a:t>Some gram (-) coverage including </a:t>
            </a:r>
            <a:r>
              <a:rPr lang="en-US" sz="1050" i="1" dirty="0"/>
              <a:t>Neiserria</a:t>
            </a:r>
            <a:r>
              <a:rPr lang="en-US" sz="1050" dirty="0"/>
              <a:t>, </a:t>
            </a:r>
            <a:r>
              <a:rPr lang="en-US" sz="1050" i="1" dirty="0"/>
              <a:t>Moraxella</a:t>
            </a:r>
            <a:r>
              <a:rPr lang="en-US" sz="1050" dirty="0"/>
              <a:t>, and </a:t>
            </a:r>
            <a:r>
              <a:rPr lang="en-US" sz="1050" i="1" dirty="0"/>
              <a:t>H flu</a:t>
            </a:r>
          </a:p>
          <a:p>
            <a:pPr lvl="3">
              <a:buFont typeface="Arial" pitchFamily="34" charset="0"/>
              <a:buChar char="–"/>
              <a:defRPr/>
            </a:pPr>
            <a:r>
              <a:rPr lang="en-US" sz="1050" dirty="0"/>
              <a:t>Covers the atypicals</a:t>
            </a:r>
          </a:p>
          <a:p>
            <a:pPr lvl="3">
              <a:buFont typeface="Arial" pitchFamily="34" charset="0"/>
              <a:buChar char="–"/>
              <a:defRPr/>
            </a:pPr>
            <a:r>
              <a:rPr lang="en-US" sz="1050" dirty="0"/>
              <a:t>Some anaerobes, but NOT </a:t>
            </a:r>
            <a:r>
              <a:rPr lang="en-US" sz="1050" b="1" i="1" dirty="0"/>
              <a:t>Bacteroides</a:t>
            </a:r>
            <a:endParaRPr lang="en-US" sz="1050" i="1" dirty="0"/>
          </a:p>
          <a:p>
            <a:pPr lvl="2">
              <a:buFont typeface="Arial" pitchFamily="34" charset="0"/>
              <a:buChar char="•"/>
              <a:defRPr/>
            </a:pPr>
            <a:r>
              <a:rPr lang="en-US" sz="1200" dirty="0"/>
              <a:t>Use</a:t>
            </a:r>
          </a:p>
          <a:p>
            <a:pPr lvl="3">
              <a:buFont typeface="Arial" pitchFamily="34" charset="0"/>
              <a:buChar char="–"/>
              <a:defRPr/>
            </a:pPr>
            <a:r>
              <a:rPr lang="en-US" sz="1050" dirty="0"/>
              <a:t>Pharyngitis, AOM, Diphtheria, </a:t>
            </a:r>
            <a:r>
              <a:rPr lang="en-US" sz="1050" i="1" dirty="0"/>
              <a:t>Entamoeba</a:t>
            </a:r>
            <a:r>
              <a:rPr lang="en-US" sz="1050" dirty="0"/>
              <a:t> intestinal infections, Rheumatic fever prophylaxis, </a:t>
            </a:r>
            <a:r>
              <a:rPr lang="en-US" sz="1050" i="1" dirty="0"/>
              <a:t>Bartonella h.</a:t>
            </a:r>
            <a:r>
              <a:rPr lang="en-US" sz="1050" dirty="0"/>
              <a:t> infections</a:t>
            </a:r>
          </a:p>
          <a:p>
            <a:pPr lvl="2">
              <a:buFont typeface="Arial" pitchFamily="34" charset="0"/>
              <a:buChar char="–"/>
              <a:defRPr/>
            </a:pPr>
            <a:r>
              <a:rPr lang="en-US" sz="1200" dirty="0"/>
              <a:t>Dosing</a:t>
            </a:r>
          </a:p>
          <a:p>
            <a:pPr lvl="3">
              <a:buFont typeface="Arial" pitchFamily="34" charset="0"/>
              <a:buChar char="–"/>
              <a:defRPr/>
            </a:pPr>
            <a:r>
              <a:rPr lang="en-US" sz="1050" dirty="0"/>
              <a:t>Most commonly used to increase GI motility via up regulation of the motilin receptor (Dose: 250-500mg PO q6h)</a:t>
            </a:r>
          </a:p>
          <a:p>
            <a:pPr lvl="2">
              <a:buFont typeface="Arial" pitchFamily="34" charset="0"/>
              <a:buChar char="–"/>
              <a:defRPr/>
            </a:pPr>
            <a:r>
              <a:rPr lang="en-US" sz="1200" dirty="0"/>
              <a:t>Pearls:</a:t>
            </a:r>
          </a:p>
          <a:p>
            <a:pPr lvl="3">
              <a:buFont typeface="Arial" pitchFamily="34" charset="0"/>
              <a:buChar char="–"/>
              <a:defRPr/>
            </a:pPr>
            <a:r>
              <a:rPr lang="en-US" sz="1050" dirty="0"/>
              <a:t>Major CYP3A4 inhibitor</a:t>
            </a:r>
          </a:p>
          <a:p>
            <a:pPr lvl="3">
              <a:buFont typeface="Arial" pitchFamily="34" charset="0"/>
              <a:buChar char="–"/>
              <a:defRPr/>
            </a:pPr>
            <a:r>
              <a:rPr lang="en-US" sz="1050" dirty="0"/>
              <a:t>Increased risk of QTc prolongation than other macrolides</a:t>
            </a:r>
          </a:p>
        </p:txBody>
      </p:sp>
      <p:pic>
        <p:nvPicPr>
          <p:cNvPr id="5122"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168" y="158966"/>
            <a:ext cx="1924646" cy="173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69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64133" y="481431"/>
            <a:ext cx="3381519" cy="499714"/>
          </a:xfrm>
        </p:spPr>
        <p:txBody>
          <a:bodyPr>
            <a:normAutofit fontScale="90000"/>
          </a:bodyPr>
          <a:lstStyle/>
          <a:p>
            <a:r>
              <a:rPr lang="en-US" dirty="0"/>
              <a:t>Tetracyclines</a:t>
            </a:r>
          </a:p>
        </p:txBody>
      </p:sp>
      <p:sp>
        <p:nvSpPr>
          <p:cNvPr id="22531" name="Content Placeholder 2"/>
          <p:cNvSpPr>
            <a:spLocks noGrp="1"/>
          </p:cNvSpPr>
          <p:nvPr>
            <p:ph idx="1"/>
          </p:nvPr>
        </p:nvSpPr>
        <p:spPr>
          <a:xfrm>
            <a:off x="340396" y="927749"/>
            <a:ext cx="8661832" cy="4031369"/>
          </a:xfrm>
        </p:spPr>
        <p:txBody>
          <a:bodyPr>
            <a:noAutofit/>
          </a:bodyPr>
          <a:lstStyle/>
          <a:p>
            <a:pPr lvl="1"/>
            <a:r>
              <a:rPr lang="en-US" sz="1400" dirty="0"/>
              <a:t>Doxycycline, Minocycline, Tetracycline  </a:t>
            </a:r>
          </a:p>
          <a:p>
            <a:pPr lvl="2"/>
            <a:r>
              <a:rPr lang="en-US" sz="1100" dirty="0"/>
              <a:t>Spectrum of activity:</a:t>
            </a:r>
          </a:p>
          <a:p>
            <a:pPr lvl="3"/>
            <a:r>
              <a:rPr lang="en-US" sz="1000" dirty="0"/>
              <a:t>Some gram (+) coverage: </a:t>
            </a:r>
            <a:r>
              <a:rPr lang="en-US" sz="1000" i="1" dirty="0"/>
              <a:t>Strep pneumo</a:t>
            </a:r>
            <a:r>
              <a:rPr lang="en-US" sz="1000" dirty="0"/>
              <a:t>; some </a:t>
            </a:r>
            <a:r>
              <a:rPr lang="en-US" sz="1000" i="1" dirty="0"/>
              <a:t>Staph</a:t>
            </a:r>
            <a:r>
              <a:rPr lang="en-US" sz="1000" dirty="0"/>
              <a:t> coverage including MRSA; does </a:t>
            </a:r>
            <a:r>
              <a:rPr lang="en-US" sz="1000" b="1" dirty="0"/>
              <a:t>NOT</a:t>
            </a:r>
            <a:r>
              <a:rPr lang="en-US" sz="1000" dirty="0"/>
              <a:t> cover </a:t>
            </a:r>
            <a:r>
              <a:rPr lang="el-GR" sz="1000" dirty="0"/>
              <a:t>β</a:t>
            </a:r>
            <a:r>
              <a:rPr lang="en-US" sz="1000" dirty="0"/>
              <a:t>-</a:t>
            </a:r>
            <a:r>
              <a:rPr lang="en-US" sz="1000" i="1" dirty="0"/>
              <a:t>Strep</a:t>
            </a:r>
            <a:endParaRPr lang="en-US" sz="1000" dirty="0"/>
          </a:p>
          <a:p>
            <a:pPr lvl="3" eaLnBrk="1" hangingPunct="1"/>
            <a:r>
              <a:rPr lang="en-US" sz="1000" dirty="0"/>
              <a:t>Fairly good gram (-) coverage: </a:t>
            </a:r>
            <a:r>
              <a:rPr lang="en-US" sz="1000" i="1" dirty="0"/>
              <a:t>Neiserria, Moraxella</a:t>
            </a:r>
            <a:r>
              <a:rPr lang="en-US" sz="1000" dirty="0"/>
              <a:t>, </a:t>
            </a:r>
            <a:r>
              <a:rPr lang="en-US" sz="1000" i="1" dirty="0"/>
              <a:t>H. flu, </a:t>
            </a:r>
            <a:r>
              <a:rPr lang="en-US" sz="1000" dirty="0"/>
              <a:t>and </a:t>
            </a:r>
            <a:r>
              <a:rPr lang="en-US" sz="1000" i="1" dirty="0"/>
              <a:t>E. coli</a:t>
            </a:r>
          </a:p>
          <a:p>
            <a:pPr lvl="3" eaLnBrk="1" hangingPunct="1"/>
            <a:r>
              <a:rPr lang="en-US" sz="1000" dirty="0"/>
              <a:t>Covers atypicals</a:t>
            </a:r>
          </a:p>
          <a:p>
            <a:pPr lvl="3" eaLnBrk="1" hangingPunct="1"/>
            <a:r>
              <a:rPr lang="en-US" sz="1000" dirty="0"/>
              <a:t>Good anaerobe coverage, but NOT </a:t>
            </a:r>
            <a:r>
              <a:rPr lang="en-US" sz="1000" b="1" i="1" dirty="0"/>
              <a:t>C. difficile</a:t>
            </a:r>
            <a:endParaRPr lang="en-US" sz="1000" i="1" dirty="0"/>
          </a:p>
          <a:p>
            <a:pPr lvl="1"/>
            <a:r>
              <a:rPr lang="en-US" sz="1400" dirty="0"/>
              <a:t>Uses:</a:t>
            </a:r>
          </a:p>
          <a:p>
            <a:pPr lvl="2"/>
            <a:r>
              <a:rPr lang="en-US" sz="1100" dirty="0"/>
              <a:t>Acne/rosacea, duodenal ulcer (</a:t>
            </a:r>
            <a:r>
              <a:rPr lang="en-US" sz="1100" i="1" dirty="0"/>
              <a:t>H. pylori</a:t>
            </a:r>
            <a:r>
              <a:rPr lang="en-US" sz="1100" dirty="0"/>
              <a:t>)</a:t>
            </a:r>
            <a:r>
              <a:rPr lang="en-US" sz="1100" i="1" dirty="0"/>
              <a:t>, </a:t>
            </a:r>
            <a:r>
              <a:rPr lang="en-US" sz="1100" dirty="0"/>
              <a:t>CA-MRSA, Lyme disease, PID, Q fever, syphilis, chlamydia</a:t>
            </a:r>
          </a:p>
          <a:p>
            <a:pPr lvl="1"/>
            <a:r>
              <a:rPr lang="en-US" sz="1400" dirty="0"/>
              <a:t>Dosing:</a:t>
            </a:r>
          </a:p>
          <a:p>
            <a:pPr lvl="2"/>
            <a:r>
              <a:rPr lang="en-US" sz="1100" dirty="0"/>
              <a:t>Varies by agent</a:t>
            </a:r>
          </a:p>
          <a:p>
            <a:pPr lvl="1"/>
            <a:r>
              <a:rPr lang="en-US" sz="1400" dirty="0"/>
              <a:t>Pearls:</a:t>
            </a:r>
          </a:p>
          <a:p>
            <a:pPr lvl="2"/>
            <a:r>
              <a:rPr lang="en-US" sz="1100" dirty="0"/>
              <a:t>Doxycycline is eliminated via extra-renal mechanism (biliary and feces)</a:t>
            </a:r>
          </a:p>
          <a:p>
            <a:pPr lvl="3"/>
            <a:r>
              <a:rPr lang="en-US" sz="1000" dirty="0"/>
              <a:t>Lack of urine penetration make unsuitable for UTI treatment</a:t>
            </a:r>
          </a:p>
          <a:p>
            <a:pPr lvl="2"/>
            <a:r>
              <a:rPr lang="en-US" sz="1100" dirty="0"/>
              <a:t>TCNs is general should not be used monotherapy for SSTI or pharyngitis unless </a:t>
            </a:r>
            <a:r>
              <a:rPr lang="el-GR" sz="1100" dirty="0"/>
              <a:t>β</a:t>
            </a:r>
            <a:r>
              <a:rPr lang="en-US" sz="1100" dirty="0"/>
              <a:t>-</a:t>
            </a:r>
            <a:r>
              <a:rPr lang="en-US" sz="1100" i="1" dirty="0"/>
              <a:t>Strep</a:t>
            </a:r>
            <a:r>
              <a:rPr lang="en-US" sz="1100" dirty="0"/>
              <a:t> ruled out</a:t>
            </a:r>
          </a:p>
          <a:p>
            <a:pPr lvl="2"/>
            <a:r>
              <a:rPr lang="en-US" sz="1100" dirty="0"/>
              <a:t>Minocycline better </a:t>
            </a:r>
            <a:r>
              <a:rPr lang="en-US" sz="1100" i="1" dirty="0"/>
              <a:t>in vitro </a:t>
            </a:r>
            <a:r>
              <a:rPr lang="en-US" sz="1100" dirty="0"/>
              <a:t>and </a:t>
            </a:r>
            <a:r>
              <a:rPr lang="en-US" sz="1100" i="1" dirty="0"/>
              <a:t>in vivo</a:t>
            </a:r>
            <a:r>
              <a:rPr lang="en-US" sz="1100" dirty="0"/>
              <a:t> activity against MRSA</a:t>
            </a:r>
          </a:p>
        </p:txBody>
      </p:sp>
      <p:pic>
        <p:nvPicPr>
          <p:cNvPr id="614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177" y="202232"/>
            <a:ext cx="1805900" cy="97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1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Lincosamides</a:t>
            </a:r>
          </a:p>
        </p:txBody>
      </p:sp>
      <p:sp>
        <p:nvSpPr>
          <p:cNvPr id="23555" name="Content Placeholder 2"/>
          <p:cNvSpPr>
            <a:spLocks noGrp="1"/>
          </p:cNvSpPr>
          <p:nvPr>
            <p:ph idx="1"/>
          </p:nvPr>
        </p:nvSpPr>
        <p:spPr>
          <a:xfrm>
            <a:off x="360420" y="1134657"/>
            <a:ext cx="8556649" cy="3811111"/>
          </a:xfrm>
        </p:spPr>
        <p:txBody>
          <a:bodyPr>
            <a:normAutofit/>
          </a:bodyPr>
          <a:lstStyle/>
          <a:p>
            <a:pPr lvl="1" eaLnBrk="1" hangingPunct="1"/>
            <a:r>
              <a:rPr lang="en-US" sz="1600" dirty="0"/>
              <a:t>Clindamycin</a:t>
            </a:r>
          </a:p>
          <a:p>
            <a:pPr lvl="2" eaLnBrk="1" hangingPunct="1"/>
            <a:r>
              <a:rPr lang="en-US" sz="1200" dirty="0"/>
              <a:t>Spectrum of Activity:</a:t>
            </a:r>
          </a:p>
          <a:p>
            <a:pPr lvl="3" eaLnBrk="1" hangingPunct="1"/>
            <a:r>
              <a:rPr lang="en-US" sz="1050" dirty="0"/>
              <a:t>Gram (+) coverage includes Strep, MSSA, and some CA-MRSA cases</a:t>
            </a:r>
          </a:p>
          <a:p>
            <a:pPr lvl="3" eaLnBrk="1" hangingPunct="1"/>
            <a:r>
              <a:rPr lang="en-US" sz="1050" dirty="0"/>
              <a:t>Pretty much </a:t>
            </a:r>
            <a:r>
              <a:rPr lang="en-US" sz="1050" b="1" dirty="0"/>
              <a:t>NO</a:t>
            </a:r>
            <a:r>
              <a:rPr lang="en-US" sz="1050" dirty="0"/>
              <a:t> gram (-) coverage; </a:t>
            </a:r>
            <a:r>
              <a:rPr lang="en-US" sz="1050" i="1" dirty="0"/>
              <a:t>Chlamydia</a:t>
            </a:r>
            <a:r>
              <a:rPr lang="en-US" sz="1050" dirty="0"/>
              <a:t> infection is hit and miss</a:t>
            </a:r>
          </a:p>
          <a:p>
            <a:pPr lvl="3" eaLnBrk="1" hangingPunct="1"/>
            <a:r>
              <a:rPr lang="en-US" sz="1050" dirty="0"/>
              <a:t>Good anaerobe coverage except for </a:t>
            </a:r>
            <a:r>
              <a:rPr lang="en-US" sz="1050" i="1" dirty="0"/>
              <a:t>C. diff.</a:t>
            </a:r>
            <a:endParaRPr lang="en-US" sz="1050" dirty="0"/>
          </a:p>
          <a:p>
            <a:pPr lvl="2" eaLnBrk="1" hangingPunct="1"/>
            <a:r>
              <a:rPr lang="en-US" sz="1200" dirty="0"/>
              <a:t>Uses:</a:t>
            </a:r>
          </a:p>
          <a:p>
            <a:pPr lvl="3" eaLnBrk="1" hangingPunct="1"/>
            <a:r>
              <a:rPr lang="en-US" sz="1050" dirty="0"/>
              <a:t>SSTI caused by Strep, Staph, and anaerobes</a:t>
            </a:r>
          </a:p>
          <a:p>
            <a:pPr lvl="3" eaLnBrk="1" hangingPunct="1"/>
            <a:r>
              <a:rPr lang="en-US" sz="1050" dirty="0"/>
              <a:t>Pelvic infections mainly gynecologic in nature</a:t>
            </a:r>
          </a:p>
          <a:p>
            <a:pPr lvl="3" eaLnBrk="1" hangingPunct="1"/>
            <a:r>
              <a:rPr lang="en-US" sz="1050" dirty="0"/>
              <a:t>Acne vulgaris (topical gel)</a:t>
            </a:r>
          </a:p>
          <a:p>
            <a:pPr lvl="2"/>
            <a:r>
              <a:rPr lang="en-US" sz="1200" dirty="0"/>
              <a:t>Dosing:</a:t>
            </a:r>
          </a:p>
          <a:p>
            <a:pPr lvl="3"/>
            <a:r>
              <a:rPr lang="en-US" sz="1050" dirty="0"/>
              <a:t>300-450 mg every 6 hours (PO); 600-900 mg every 8 hours (IV)</a:t>
            </a:r>
          </a:p>
          <a:p>
            <a:pPr lvl="2"/>
            <a:r>
              <a:rPr lang="en-US" sz="1200" dirty="0"/>
              <a:t>Pearls:</a:t>
            </a:r>
          </a:p>
          <a:p>
            <a:pPr lvl="3"/>
            <a:r>
              <a:rPr lang="en-US" sz="1050" dirty="0"/>
              <a:t>Clindamycin has been shown to be the most likely cause of </a:t>
            </a:r>
            <a:r>
              <a:rPr lang="en-US" sz="1050" i="1" dirty="0"/>
              <a:t>C. diff</a:t>
            </a:r>
            <a:r>
              <a:rPr lang="en-US" sz="1050" dirty="0"/>
              <a:t> colitis of all antibiotics</a:t>
            </a:r>
          </a:p>
        </p:txBody>
      </p:sp>
      <p:pic>
        <p:nvPicPr>
          <p:cNvPr id="7170" name="Picture 2" descr="Clindamycin phosphate (Clindamycin 2-phosphate) | Lincosamide Antibiotic |  MedChemEx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11" y="-144656"/>
            <a:ext cx="2008869" cy="200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5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a:t>Aminoglycosides</a:t>
            </a:r>
          </a:p>
        </p:txBody>
      </p:sp>
      <p:sp>
        <p:nvSpPr>
          <p:cNvPr id="24579" name="Content Placeholder 2"/>
          <p:cNvSpPr>
            <a:spLocks noGrp="1"/>
          </p:cNvSpPr>
          <p:nvPr>
            <p:ph idx="1"/>
          </p:nvPr>
        </p:nvSpPr>
        <p:spPr>
          <a:xfrm>
            <a:off x="540631" y="1210786"/>
            <a:ext cx="8014409" cy="3808401"/>
          </a:xfrm>
        </p:spPr>
        <p:txBody>
          <a:bodyPr>
            <a:normAutofit/>
          </a:bodyPr>
          <a:lstStyle/>
          <a:p>
            <a:pPr eaLnBrk="1" hangingPunct="1"/>
            <a:r>
              <a:rPr lang="en-US" sz="1600" dirty="0"/>
              <a:t>Amikacin vs. Gentamicin and Tobramycin</a:t>
            </a:r>
          </a:p>
          <a:p>
            <a:pPr lvl="1" eaLnBrk="1" hangingPunct="1"/>
            <a:r>
              <a:rPr lang="en-US" sz="1600" dirty="0"/>
              <a:t>Amikacin IV</a:t>
            </a:r>
          </a:p>
          <a:p>
            <a:pPr lvl="2" eaLnBrk="1" hangingPunct="1"/>
            <a:r>
              <a:rPr lang="en-US" sz="1200" dirty="0"/>
              <a:t>Spectrum of Activity</a:t>
            </a:r>
          </a:p>
          <a:p>
            <a:pPr lvl="3" eaLnBrk="1" hangingPunct="1"/>
            <a:r>
              <a:rPr lang="en-US" sz="1050" dirty="0"/>
              <a:t>Used mainly in gram (+) </a:t>
            </a:r>
            <a:r>
              <a:rPr lang="en-US" sz="1050" i="1" dirty="0"/>
              <a:t>Staph</a:t>
            </a:r>
            <a:r>
              <a:rPr lang="en-US" sz="1050" dirty="0"/>
              <a:t> for synergy with other AB X , mainly the beta-lactams</a:t>
            </a:r>
          </a:p>
          <a:p>
            <a:pPr lvl="3" eaLnBrk="1" hangingPunct="1"/>
            <a:r>
              <a:rPr lang="en-US" sz="1050" dirty="0"/>
              <a:t>Great gram (-) coverage including </a:t>
            </a:r>
            <a:r>
              <a:rPr lang="en-US" sz="1050" i="1" dirty="0"/>
              <a:t>Pseudomonas</a:t>
            </a:r>
            <a:r>
              <a:rPr lang="en-US" sz="1050" dirty="0"/>
              <a:t> and some </a:t>
            </a:r>
            <a:r>
              <a:rPr lang="en-US" sz="1050" i="1" dirty="0"/>
              <a:t>Acinetobacter </a:t>
            </a:r>
            <a:r>
              <a:rPr lang="en-US" sz="1050" dirty="0"/>
              <a:t>species</a:t>
            </a:r>
          </a:p>
          <a:p>
            <a:pPr lvl="3" eaLnBrk="1" hangingPunct="1"/>
            <a:r>
              <a:rPr lang="en-US" sz="1050" i="1" dirty="0"/>
              <a:t>Mycobacterium avium</a:t>
            </a:r>
            <a:r>
              <a:rPr lang="en-US" sz="1050" dirty="0"/>
              <a:t> coverage</a:t>
            </a:r>
          </a:p>
          <a:p>
            <a:pPr lvl="2" eaLnBrk="1" hangingPunct="1"/>
            <a:r>
              <a:rPr lang="en-US" sz="1200" dirty="0"/>
              <a:t>Uses</a:t>
            </a:r>
          </a:p>
          <a:p>
            <a:pPr lvl="3" eaLnBrk="1" hangingPunct="1"/>
            <a:r>
              <a:rPr lang="en-US" sz="1050" dirty="0"/>
              <a:t>Complicated SSTIs, bone and joint infections, RTIs, and CNS infections, MAC infections</a:t>
            </a:r>
          </a:p>
          <a:p>
            <a:pPr lvl="2"/>
            <a:r>
              <a:rPr lang="en-US" sz="1200" dirty="0"/>
              <a:t>Dosing:</a:t>
            </a:r>
          </a:p>
          <a:p>
            <a:pPr lvl="3"/>
            <a:r>
              <a:rPr lang="en-US" sz="1050" dirty="0"/>
              <a:t>Once daily weight-based preferred</a:t>
            </a:r>
          </a:p>
          <a:p>
            <a:pPr lvl="2"/>
            <a:r>
              <a:rPr lang="en-US" sz="1200" dirty="0"/>
              <a:t>Pearls:</a:t>
            </a:r>
          </a:p>
          <a:p>
            <a:pPr lvl="3"/>
            <a:r>
              <a:rPr lang="en-US" sz="1050" dirty="0"/>
              <a:t>Use should be restricted when gentamicin and tobramycin lack activity OR when treating MAC and </a:t>
            </a:r>
            <a:r>
              <a:rPr lang="en-US" sz="1050" i="1" dirty="0"/>
              <a:t>Nocardia</a:t>
            </a:r>
            <a:r>
              <a:rPr lang="en-US" sz="1050" dirty="0"/>
              <a:t> infections</a:t>
            </a:r>
          </a:p>
          <a:p>
            <a:pPr lvl="3" eaLnBrk="1" hangingPunct="1"/>
            <a:endParaRPr lang="en-US" dirty="0"/>
          </a:p>
          <a:p>
            <a:pPr lvl="2" eaLnBrk="1" hangingPunct="1"/>
            <a:endParaRPr lang="en-US" dirty="0"/>
          </a:p>
        </p:txBody>
      </p:sp>
      <p:pic>
        <p:nvPicPr>
          <p:cNvPr id="8198" name="Picture 6"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632" y="205656"/>
            <a:ext cx="1786900" cy="201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93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t>Aminoglycosides</a:t>
            </a:r>
          </a:p>
        </p:txBody>
      </p:sp>
      <p:sp>
        <p:nvSpPr>
          <p:cNvPr id="25603" name="Content Placeholder 2"/>
          <p:cNvSpPr>
            <a:spLocks noGrp="1"/>
          </p:cNvSpPr>
          <p:nvPr>
            <p:ph idx="1"/>
          </p:nvPr>
        </p:nvSpPr>
        <p:spPr>
          <a:xfrm>
            <a:off x="387118" y="1127983"/>
            <a:ext cx="8476555" cy="3857833"/>
          </a:xfrm>
        </p:spPr>
        <p:txBody>
          <a:bodyPr>
            <a:normAutofit/>
          </a:bodyPr>
          <a:lstStyle/>
          <a:p>
            <a:pPr lvl="1" eaLnBrk="1" hangingPunct="1"/>
            <a:r>
              <a:rPr lang="en-US" sz="1600" dirty="0"/>
              <a:t>Gentamicin and Tobramycin</a:t>
            </a:r>
          </a:p>
          <a:p>
            <a:pPr lvl="2" eaLnBrk="1" hangingPunct="1"/>
            <a:r>
              <a:rPr lang="en-US" sz="1200" dirty="0"/>
              <a:t>Spectrum of Activity</a:t>
            </a:r>
          </a:p>
          <a:p>
            <a:pPr lvl="3" eaLnBrk="1" hangingPunct="1"/>
            <a:r>
              <a:rPr lang="en-US" sz="1050" dirty="0"/>
              <a:t>Mimics Amikacin’s activity closely with a couple exceptions</a:t>
            </a:r>
          </a:p>
          <a:p>
            <a:pPr lvl="4" eaLnBrk="1" hangingPunct="1"/>
            <a:r>
              <a:rPr lang="en-US" sz="1050" dirty="0"/>
              <a:t>No </a:t>
            </a:r>
            <a:r>
              <a:rPr lang="en-US" sz="1050" i="1" dirty="0"/>
              <a:t>Acinetobacter</a:t>
            </a:r>
            <a:r>
              <a:rPr lang="en-US" sz="1050" dirty="0"/>
              <a:t>, and no </a:t>
            </a:r>
            <a:r>
              <a:rPr lang="en-US" sz="1050" i="1" dirty="0"/>
              <a:t>Mycobacterium </a:t>
            </a:r>
            <a:r>
              <a:rPr lang="en-US" sz="1050" dirty="0"/>
              <a:t>coverage</a:t>
            </a:r>
          </a:p>
          <a:p>
            <a:pPr lvl="2" eaLnBrk="1" hangingPunct="1"/>
            <a:r>
              <a:rPr lang="en-US" sz="1200" dirty="0"/>
              <a:t>Uses</a:t>
            </a:r>
          </a:p>
          <a:p>
            <a:pPr lvl="3" eaLnBrk="1" hangingPunct="1"/>
            <a:r>
              <a:rPr lang="en-US" sz="1050" dirty="0"/>
              <a:t>Bacteremia, bone and joint infections, endocarditis (in combination with a cell-wall inhibitor for gram (+) infections), RTIs, UTIs</a:t>
            </a:r>
          </a:p>
          <a:p>
            <a:pPr lvl="2"/>
            <a:r>
              <a:rPr lang="en-US" sz="1200" dirty="0"/>
              <a:t>Dosing:</a:t>
            </a:r>
          </a:p>
          <a:p>
            <a:pPr lvl="3"/>
            <a:r>
              <a:rPr lang="en-US" sz="1050" dirty="0"/>
              <a:t>Once daily weight-based preferred</a:t>
            </a:r>
          </a:p>
          <a:p>
            <a:pPr lvl="2"/>
            <a:r>
              <a:rPr lang="en-US" sz="1200" dirty="0"/>
              <a:t>Pearls:</a:t>
            </a:r>
          </a:p>
          <a:p>
            <a:pPr lvl="3"/>
            <a:r>
              <a:rPr lang="en-US" sz="1050" dirty="0"/>
              <a:t>May cause ototoxicity (irreversible) and nephrotoxicity (usually reversible)</a:t>
            </a:r>
          </a:p>
          <a:p>
            <a:pPr lvl="3"/>
            <a:r>
              <a:rPr lang="en-US" sz="1050" dirty="0"/>
              <a:t>Gentamicin generally used for gram (+) synergy</a:t>
            </a:r>
          </a:p>
          <a:p>
            <a:pPr lvl="3"/>
            <a:r>
              <a:rPr lang="en-US" sz="1050" dirty="0"/>
              <a:t>Tobramycin generally used to treat serious gram (-) infections</a:t>
            </a:r>
          </a:p>
        </p:txBody>
      </p:sp>
      <p:pic>
        <p:nvPicPr>
          <p:cNvPr id="9218" name="Picture 2" descr="Gentamicin Sulf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462" y="174370"/>
            <a:ext cx="2064351" cy="125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0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1954000" y="2300493"/>
            <a:ext cx="5265300" cy="13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INTRODUCTION</a:t>
            </a:r>
            <a:endParaRPr b="1" dirty="0">
              <a:solidFill>
                <a:schemeClr val="accent1"/>
              </a:solidFill>
            </a:endParaRPr>
          </a:p>
        </p:txBody>
      </p:sp>
      <p:sp>
        <p:nvSpPr>
          <p:cNvPr id="215" name="Google Shape;215;p25"/>
          <p:cNvSpPr txBox="1">
            <a:spLocks noGrp="1"/>
          </p:cNvSpPr>
          <p:nvPr>
            <p:ph type="title" idx="2"/>
          </p:nvPr>
        </p:nvSpPr>
        <p:spPr>
          <a:xfrm>
            <a:off x="3970854" y="1569300"/>
            <a:ext cx="12312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dirty="0"/>
          </a:p>
        </p:txBody>
      </p:sp>
      <p:pic>
        <p:nvPicPr>
          <p:cNvPr id="216" name="Google Shape;216;p25"/>
          <p:cNvPicPr preferRelativeResize="0"/>
          <p:nvPr/>
        </p:nvPicPr>
        <p:blipFill>
          <a:blip r:embed="rId3">
            <a:alphaModFix/>
          </a:blip>
          <a:stretch>
            <a:fillRect/>
          </a:stretch>
        </p:blipFill>
        <p:spPr>
          <a:xfrm rot="253915" flipH="1">
            <a:off x="7848007" y="4363638"/>
            <a:ext cx="957588" cy="599998"/>
          </a:xfrm>
          <a:prstGeom prst="rect">
            <a:avLst/>
          </a:prstGeom>
          <a:noFill/>
          <a:ln>
            <a:noFill/>
          </a:ln>
        </p:spPr>
      </p:pic>
      <p:pic>
        <p:nvPicPr>
          <p:cNvPr id="217" name="Google Shape;217;p25"/>
          <p:cNvPicPr preferRelativeResize="0"/>
          <p:nvPr/>
        </p:nvPicPr>
        <p:blipFill>
          <a:blip r:embed="rId3">
            <a:alphaModFix/>
          </a:blip>
          <a:stretch>
            <a:fillRect/>
          </a:stretch>
        </p:blipFill>
        <p:spPr>
          <a:xfrm rot="-10799927" flipH="1">
            <a:off x="495442" y="3953367"/>
            <a:ext cx="894166" cy="560267"/>
          </a:xfrm>
          <a:prstGeom prst="rect">
            <a:avLst/>
          </a:prstGeom>
          <a:noFill/>
          <a:ln>
            <a:noFill/>
          </a:ln>
        </p:spPr>
      </p:pic>
      <p:pic>
        <p:nvPicPr>
          <p:cNvPr id="218" name="Google Shape;218;p25"/>
          <p:cNvPicPr preferRelativeResize="0"/>
          <p:nvPr/>
        </p:nvPicPr>
        <p:blipFill>
          <a:blip r:embed="rId4">
            <a:alphaModFix/>
          </a:blip>
          <a:stretch>
            <a:fillRect/>
          </a:stretch>
        </p:blipFill>
        <p:spPr>
          <a:xfrm rot="4949126">
            <a:off x="3184312" y="4304913"/>
            <a:ext cx="1474551" cy="1036475"/>
          </a:xfrm>
          <a:prstGeom prst="rect">
            <a:avLst/>
          </a:prstGeom>
          <a:noFill/>
          <a:ln>
            <a:noFill/>
          </a:ln>
        </p:spPr>
      </p:pic>
      <p:pic>
        <p:nvPicPr>
          <p:cNvPr id="219" name="Google Shape;219;p25"/>
          <p:cNvPicPr preferRelativeResize="0"/>
          <p:nvPr/>
        </p:nvPicPr>
        <p:blipFill>
          <a:blip r:embed="rId4">
            <a:alphaModFix/>
          </a:blip>
          <a:stretch>
            <a:fillRect/>
          </a:stretch>
        </p:blipFill>
        <p:spPr>
          <a:xfrm rot="4949126">
            <a:off x="7378674" y="1896113"/>
            <a:ext cx="1474551" cy="1036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t>Glycopeptides</a:t>
            </a:r>
          </a:p>
        </p:txBody>
      </p:sp>
      <p:sp>
        <p:nvSpPr>
          <p:cNvPr id="26627" name="Content Placeholder 2"/>
          <p:cNvSpPr>
            <a:spLocks noGrp="1"/>
          </p:cNvSpPr>
          <p:nvPr>
            <p:ph idx="1"/>
          </p:nvPr>
        </p:nvSpPr>
        <p:spPr>
          <a:xfrm>
            <a:off x="106434" y="1006175"/>
            <a:ext cx="8450214" cy="3605873"/>
          </a:xfrm>
        </p:spPr>
        <p:txBody>
          <a:bodyPr>
            <a:noAutofit/>
          </a:bodyPr>
          <a:lstStyle/>
          <a:p>
            <a:pPr lvl="1" eaLnBrk="1" hangingPunct="1"/>
            <a:r>
              <a:rPr lang="en-US" sz="1800" dirty="0"/>
              <a:t>Vancomycin IV and Vancomycin PO are not interchangeable due to different tissue penetration abilities**</a:t>
            </a:r>
          </a:p>
          <a:p>
            <a:pPr lvl="2" eaLnBrk="1" hangingPunct="1"/>
            <a:r>
              <a:rPr lang="en-US" sz="1400" dirty="0"/>
              <a:t>Vancomycin IV</a:t>
            </a:r>
          </a:p>
          <a:p>
            <a:pPr lvl="3" eaLnBrk="1" hangingPunct="1"/>
            <a:r>
              <a:rPr lang="en-US" sz="1100" dirty="0"/>
              <a:t>Spectrum of Activity</a:t>
            </a:r>
          </a:p>
          <a:p>
            <a:pPr lvl="4" eaLnBrk="1" hangingPunct="1"/>
            <a:r>
              <a:rPr lang="en-US" sz="1100" dirty="0"/>
              <a:t>Gram (+) bugs including </a:t>
            </a:r>
            <a:r>
              <a:rPr lang="en-US" sz="1100" i="1" dirty="0"/>
              <a:t>Strep</a:t>
            </a:r>
            <a:r>
              <a:rPr lang="en-US" sz="1100" dirty="0"/>
              <a:t>, MSSA, MRSA and anaerobes</a:t>
            </a:r>
          </a:p>
          <a:p>
            <a:pPr lvl="4" eaLnBrk="1" hangingPunct="1"/>
            <a:r>
              <a:rPr lang="en-US" sz="1100" dirty="0"/>
              <a:t>Does </a:t>
            </a:r>
            <a:r>
              <a:rPr lang="en-US" sz="1100" b="1" dirty="0"/>
              <a:t>NOT</a:t>
            </a:r>
            <a:r>
              <a:rPr lang="en-US" sz="1100" dirty="0"/>
              <a:t> cover any gram (-) bugs</a:t>
            </a:r>
          </a:p>
          <a:p>
            <a:pPr lvl="3" eaLnBrk="1" hangingPunct="1"/>
            <a:r>
              <a:rPr lang="en-US" sz="1100" dirty="0"/>
              <a:t>Uses</a:t>
            </a:r>
          </a:p>
          <a:p>
            <a:pPr lvl="4" eaLnBrk="1" hangingPunct="1"/>
            <a:r>
              <a:rPr lang="en-US" sz="1100" dirty="0"/>
              <a:t>Bone and joint infections, pneumonia, bacteremia, and endocarditis, HAP/VAP, SSTI</a:t>
            </a:r>
          </a:p>
          <a:p>
            <a:pPr lvl="3"/>
            <a:r>
              <a:rPr lang="en-US" sz="1100" dirty="0"/>
              <a:t>Dosing:</a:t>
            </a:r>
          </a:p>
          <a:p>
            <a:pPr lvl="4"/>
            <a:r>
              <a:rPr lang="en-US" sz="1100" dirty="0"/>
              <a:t>Per pharmacy protocol</a:t>
            </a:r>
          </a:p>
          <a:p>
            <a:pPr lvl="3"/>
            <a:r>
              <a:rPr lang="en-US" sz="1100" dirty="0"/>
              <a:t>Pearls:</a:t>
            </a:r>
          </a:p>
          <a:p>
            <a:pPr lvl="4"/>
            <a:r>
              <a:rPr lang="en-US" sz="1100" dirty="0"/>
              <a:t>Trough monitoring for dosing is still reasonable (Non-serious MRSA infections)</a:t>
            </a:r>
          </a:p>
          <a:p>
            <a:pPr lvl="5"/>
            <a:r>
              <a:rPr lang="en-US" sz="1100" dirty="0"/>
              <a:t>Monitors for toxicity</a:t>
            </a:r>
          </a:p>
          <a:p>
            <a:pPr lvl="4"/>
            <a:r>
              <a:rPr lang="en-US" sz="1100" dirty="0"/>
              <a:t>AUC:MIC monitoring becoming more utilized in serious MRSA infections</a:t>
            </a:r>
          </a:p>
        </p:txBody>
      </p:sp>
      <p:pic>
        <p:nvPicPr>
          <p:cNvPr id="10242"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193" y="1335356"/>
            <a:ext cx="2266373" cy="222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87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a:t>Glycopeptides</a:t>
            </a:r>
          </a:p>
        </p:txBody>
      </p:sp>
      <p:sp>
        <p:nvSpPr>
          <p:cNvPr id="27651" name="Content Placeholder 2"/>
          <p:cNvSpPr>
            <a:spLocks noGrp="1"/>
          </p:cNvSpPr>
          <p:nvPr>
            <p:ph idx="1"/>
          </p:nvPr>
        </p:nvSpPr>
        <p:spPr>
          <a:xfrm>
            <a:off x="921074" y="1027866"/>
            <a:ext cx="7707385" cy="3405551"/>
          </a:xfrm>
        </p:spPr>
        <p:txBody>
          <a:bodyPr>
            <a:normAutofit/>
          </a:bodyPr>
          <a:lstStyle/>
          <a:p>
            <a:pPr lvl="1" eaLnBrk="1" hangingPunct="1"/>
            <a:r>
              <a:rPr lang="en-US" sz="2000" dirty="0"/>
              <a:t>Vancomycin PO</a:t>
            </a:r>
          </a:p>
          <a:p>
            <a:pPr lvl="2" eaLnBrk="1" hangingPunct="1"/>
            <a:r>
              <a:rPr lang="en-US" sz="1400" dirty="0"/>
              <a:t>Same spectrum as IV form</a:t>
            </a:r>
          </a:p>
          <a:p>
            <a:pPr lvl="2" eaLnBrk="1" hangingPunct="1"/>
            <a:r>
              <a:rPr lang="en-US" sz="1400" dirty="0"/>
              <a:t>Only use is in </a:t>
            </a:r>
            <a:r>
              <a:rPr lang="en-US" sz="1400" i="1" dirty="0"/>
              <a:t>C. diff.</a:t>
            </a:r>
            <a:r>
              <a:rPr lang="en-US" sz="1400" dirty="0"/>
              <a:t> infections </a:t>
            </a:r>
            <a:r>
              <a:rPr lang="en-US" sz="1400" b="1" u="sng" dirty="0"/>
              <a:t>in the gastrointestinal tract</a:t>
            </a:r>
          </a:p>
          <a:p>
            <a:pPr lvl="1"/>
            <a:r>
              <a:rPr lang="en-US" sz="1550" dirty="0"/>
              <a:t>Dosing:</a:t>
            </a:r>
          </a:p>
          <a:p>
            <a:pPr lvl="2"/>
            <a:r>
              <a:rPr lang="en-US" sz="1400" dirty="0"/>
              <a:t>Usually 125mg PO q6h for a mild infection</a:t>
            </a:r>
          </a:p>
          <a:p>
            <a:pPr lvl="2"/>
            <a:r>
              <a:rPr lang="en-US" sz="1400" dirty="0"/>
              <a:t>250-500mg q6h is often reserved for severe disease or ileus</a:t>
            </a:r>
          </a:p>
          <a:p>
            <a:pPr lvl="1"/>
            <a:r>
              <a:rPr lang="en-US" sz="1550" dirty="0"/>
              <a:t>Pearls:</a:t>
            </a:r>
          </a:p>
          <a:p>
            <a:pPr lvl="2"/>
            <a:r>
              <a:rPr lang="en-US" sz="1400" dirty="0"/>
              <a:t>Firvanq solution now available and a much cheaper alternative to capsules</a:t>
            </a:r>
          </a:p>
        </p:txBody>
      </p:sp>
    </p:spTree>
    <p:extLst>
      <p:ext uri="{BB962C8B-B14F-4D97-AF65-F5344CB8AC3E}">
        <p14:creationId xmlns:p14="http://schemas.microsoft.com/office/powerpoint/2010/main" val="2278618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57576" y="474756"/>
            <a:ext cx="3795335" cy="606505"/>
          </a:xfrm>
        </p:spPr>
        <p:txBody>
          <a:bodyPr/>
          <a:lstStyle/>
          <a:p>
            <a:pPr eaLnBrk="1" hangingPunct="1"/>
            <a:r>
              <a:rPr lang="en-US" dirty="0"/>
              <a:t>Oxazolidinones</a:t>
            </a:r>
          </a:p>
        </p:txBody>
      </p:sp>
      <p:sp>
        <p:nvSpPr>
          <p:cNvPr id="3" name="Content Placeholder 2"/>
          <p:cNvSpPr>
            <a:spLocks noGrp="1"/>
          </p:cNvSpPr>
          <p:nvPr>
            <p:ph idx="1"/>
          </p:nvPr>
        </p:nvSpPr>
        <p:spPr>
          <a:xfrm>
            <a:off x="230586" y="981145"/>
            <a:ext cx="8603370" cy="4058067"/>
          </a:xfrm>
        </p:spPr>
        <p:txBody>
          <a:bodyPr rtlCol="0">
            <a:normAutofit fontScale="92500" lnSpcReduction="10000"/>
          </a:bodyPr>
          <a:lstStyle/>
          <a:p>
            <a:pPr lvl="1">
              <a:buFont typeface="Wingdings 3" panose="05040102010807070707" pitchFamily="18" charset="2"/>
              <a:buChar char=""/>
              <a:defRPr/>
            </a:pPr>
            <a:r>
              <a:rPr lang="en-US" sz="1500" dirty="0"/>
              <a:t>Linezolid IV and PO</a:t>
            </a:r>
          </a:p>
          <a:p>
            <a:pPr lvl="2">
              <a:buFont typeface="Wingdings 3" panose="05040102010807070707" pitchFamily="18" charset="2"/>
              <a:buChar char=""/>
              <a:defRPr/>
            </a:pPr>
            <a:r>
              <a:rPr lang="en-US" sz="1200" dirty="0"/>
              <a:t>Spectrum of Activity</a:t>
            </a:r>
          </a:p>
          <a:p>
            <a:pPr lvl="3">
              <a:buFont typeface="Wingdings 3" panose="05040102010807070707" pitchFamily="18" charset="2"/>
              <a:buChar char=""/>
              <a:defRPr/>
            </a:pPr>
            <a:r>
              <a:rPr lang="en-US" sz="1100" dirty="0"/>
              <a:t>Very good gram (+) drug including MRSA and Enterococcus</a:t>
            </a:r>
          </a:p>
          <a:p>
            <a:pPr lvl="3">
              <a:buFont typeface="Wingdings 3" panose="05040102010807070707" pitchFamily="18" charset="2"/>
              <a:buChar char=""/>
              <a:defRPr/>
            </a:pPr>
            <a:r>
              <a:rPr lang="en-US" sz="1100" dirty="0"/>
              <a:t>Virtually no gram (-) coverage; hit and miss with </a:t>
            </a:r>
            <a:r>
              <a:rPr lang="en-US" sz="1100" i="1" dirty="0"/>
              <a:t>Moraxella</a:t>
            </a:r>
            <a:r>
              <a:rPr lang="en-US" sz="1100" dirty="0"/>
              <a:t> and </a:t>
            </a:r>
            <a:r>
              <a:rPr lang="en-US" sz="1100" i="1" dirty="0"/>
              <a:t>H. Flu</a:t>
            </a:r>
          </a:p>
          <a:p>
            <a:pPr lvl="2">
              <a:buFont typeface="Wingdings 3" panose="05040102010807070707" pitchFamily="18" charset="2"/>
              <a:buChar char=""/>
              <a:defRPr/>
            </a:pPr>
            <a:r>
              <a:rPr lang="en-US" sz="1200" dirty="0"/>
              <a:t>Uses</a:t>
            </a:r>
          </a:p>
          <a:p>
            <a:pPr lvl="3">
              <a:buFont typeface="Wingdings 3" panose="05040102010807070707" pitchFamily="18" charset="2"/>
              <a:buChar char=""/>
              <a:defRPr/>
            </a:pPr>
            <a:r>
              <a:rPr lang="en-US" sz="1100" dirty="0"/>
              <a:t>HAP/VAP including MRSA</a:t>
            </a:r>
          </a:p>
          <a:p>
            <a:pPr lvl="3">
              <a:buFont typeface="Wingdings 3" panose="05040102010807070707" pitchFamily="18" charset="2"/>
              <a:buChar char=""/>
              <a:defRPr/>
            </a:pPr>
            <a:r>
              <a:rPr lang="en-US" sz="1100" dirty="0"/>
              <a:t>VRE infections including bacteremia</a:t>
            </a:r>
          </a:p>
          <a:p>
            <a:pPr lvl="3">
              <a:buFont typeface="Wingdings 3" panose="05040102010807070707" pitchFamily="18" charset="2"/>
              <a:buChar char=""/>
              <a:defRPr/>
            </a:pPr>
            <a:r>
              <a:rPr lang="en-US" sz="1100" dirty="0"/>
              <a:t>SSTIs with</a:t>
            </a:r>
            <a:r>
              <a:rPr lang="en-US" sz="1100" b="1" dirty="0"/>
              <a:t>OUT</a:t>
            </a:r>
            <a:r>
              <a:rPr lang="en-US" sz="1100" dirty="0"/>
              <a:t> bone involvement due to bone marrow suppression effects; does penetrate bone to therapeutic concentrations</a:t>
            </a:r>
            <a:endParaRPr lang="en-US" sz="1300" dirty="0"/>
          </a:p>
          <a:p>
            <a:pPr lvl="2">
              <a:buFont typeface="Wingdings 3" panose="05040102010807070707" pitchFamily="18" charset="2"/>
              <a:buChar char=""/>
              <a:defRPr/>
            </a:pPr>
            <a:r>
              <a:rPr lang="en-US" sz="1200" dirty="0"/>
              <a:t>Dosing:</a:t>
            </a:r>
          </a:p>
          <a:p>
            <a:pPr lvl="3">
              <a:buFont typeface="Wingdings 3" panose="05040102010807070707" pitchFamily="18" charset="2"/>
              <a:buChar char=""/>
              <a:defRPr/>
            </a:pPr>
            <a:r>
              <a:rPr lang="en-US" sz="1100" dirty="0"/>
              <a:t>600 mg BID</a:t>
            </a:r>
          </a:p>
          <a:p>
            <a:pPr lvl="2">
              <a:buFont typeface="Wingdings 3" panose="05040102010807070707" pitchFamily="18" charset="2"/>
              <a:buChar char=""/>
              <a:defRPr/>
            </a:pPr>
            <a:r>
              <a:rPr lang="en-US" sz="1200" dirty="0"/>
              <a:t>Pearls:</a:t>
            </a:r>
          </a:p>
          <a:p>
            <a:pPr lvl="3">
              <a:buFont typeface="Wingdings 3" panose="05040102010807070707" pitchFamily="18" charset="2"/>
              <a:buChar char=""/>
              <a:defRPr/>
            </a:pPr>
            <a:r>
              <a:rPr lang="en-US" sz="1100" dirty="0"/>
              <a:t>Has 100% bioavailability; same PO dose and IV</a:t>
            </a:r>
          </a:p>
          <a:p>
            <a:pPr lvl="3">
              <a:buFont typeface="Wingdings 3" panose="05040102010807070707" pitchFamily="18" charset="2"/>
              <a:buChar char=""/>
              <a:defRPr/>
            </a:pPr>
            <a:r>
              <a:rPr lang="en-US" sz="1100" dirty="0"/>
              <a:t>Reversible, non-selective inhibitor of monoamine oxidase</a:t>
            </a:r>
          </a:p>
          <a:p>
            <a:pPr lvl="4">
              <a:buFont typeface="Wingdings 3" panose="05040102010807070707" pitchFamily="18" charset="2"/>
              <a:buChar char=""/>
              <a:defRPr/>
            </a:pPr>
            <a:r>
              <a:rPr lang="en-US" sz="1100" dirty="0"/>
              <a:t>Manufacturer suggests contraindicated with SSRI, TCAs, and buspirone</a:t>
            </a:r>
          </a:p>
          <a:p>
            <a:pPr lvl="4">
              <a:buFont typeface="Wingdings 3" panose="05040102010807070707" pitchFamily="18" charset="2"/>
              <a:buChar char=""/>
              <a:defRPr/>
            </a:pPr>
            <a:r>
              <a:rPr lang="en-US" sz="1100" dirty="0"/>
              <a:t>Recent data suggest incident 0.6-3% and unlikely; monitor for AMS, myoclonus and hyperthermia</a:t>
            </a:r>
          </a:p>
          <a:p>
            <a:pPr lvl="3">
              <a:buFont typeface="Wingdings 3" panose="05040102010807070707" pitchFamily="18" charset="2"/>
              <a:buChar char=""/>
              <a:defRPr/>
            </a:pPr>
            <a:r>
              <a:rPr lang="en-US" sz="1100" dirty="0"/>
              <a:t>Potential for bone marrow suppression and lactic acidosis when used for long periods of time (&gt;10-14 days)</a:t>
            </a:r>
          </a:p>
          <a:p>
            <a:pPr lvl="3">
              <a:buFont typeface="Arial" pitchFamily="34" charset="0"/>
              <a:buChar char="–"/>
              <a:defRPr/>
            </a:pPr>
            <a:endParaRPr lang="en-US" dirty="0"/>
          </a:p>
          <a:p>
            <a:pPr lvl="3">
              <a:buFont typeface="Arial" pitchFamily="34" charset="0"/>
              <a:buChar char="–"/>
              <a:defRPr/>
            </a:pPr>
            <a:endParaRPr lang="en-US" dirty="0"/>
          </a:p>
          <a:p>
            <a:pPr lvl="2">
              <a:buFont typeface="Arial" pitchFamily="34" charset="0"/>
              <a:buChar char="•"/>
              <a:defRPr/>
            </a:pPr>
            <a:endParaRPr lang="en-US" dirty="0"/>
          </a:p>
        </p:txBody>
      </p:sp>
      <p:pic>
        <p:nvPicPr>
          <p:cNvPr id="11266" name="Picture 2" descr="Skeletal formula of linezol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623" y="235519"/>
            <a:ext cx="2526333" cy="127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874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50903" y="454733"/>
            <a:ext cx="3434844" cy="599830"/>
          </a:xfrm>
        </p:spPr>
        <p:txBody>
          <a:bodyPr/>
          <a:lstStyle/>
          <a:p>
            <a:pPr eaLnBrk="1" hangingPunct="1"/>
            <a:r>
              <a:rPr lang="en-US" dirty="0"/>
              <a:t>Lipoglycopeptide</a:t>
            </a:r>
          </a:p>
        </p:txBody>
      </p:sp>
      <p:sp>
        <p:nvSpPr>
          <p:cNvPr id="41986" name="Content Placeholder 2"/>
          <p:cNvSpPr>
            <a:spLocks noGrp="1"/>
          </p:cNvSpPr>
          <p:nvPr>
            <p:ph idx="1"/>
          </p:nvPr>
        </p:nvSpPr>
        <p:spPr>
          <a:xfrm>
            <a:off x="200234" y="1054563"/>
            <a:ext cx="8686968" cy="3777741"/>
          </a:xfrm>
        </p:spPr>
        <p:txBody>
          <a:bodyPr>
            <a:noAutofit/>
          </a:bodyPr>
          <a:lstStyle/>
          <a:p>
            <a:pPr lvl="1" eaLnBrk="1" hangingPunct="1">
              <a:buFont typeface="Wingdings 3" panose="05040102010807070707" pitchFamily="18" charset="2"/>
              <a:buChar char=""/>
              <a:defRPr/>
            </a:pPr>
            <a:r>
              <a:rPr lang="en-US" sz="1800" dirty="0"/>
              <a:t>Daptomycin</a:t>
            </a:r>
          </a:p>
          <a:p>
            <a:pPr lvl="2" eaLnBrk="1" hangingPunct="1">
              <a:buFont typeface="Wingdings 3" panose="05040102010807070707" pitchFamily="18" charset="2"/>
              <a:buChar char=""/>
              <a:defRPr/>
            </a:pPr>
            <a:r>
              <a:rPr lang="en-US" sz="1400" dirty="0"/>
              <a:t>Spectrum of Activity</a:t>
            </a:r>
          </a:p>
          <a:p>
            <a:pPr lvl="3" eaLnBrk="1" hangingPunct="1">
              <a:buFont typeface="Wingdings 3" panose="05040102010807070707" pitchFamily="18" charset="2"/>
              <a:buChar char=""/>
              <a:defRPr/>
            </a:pPr>
            <a:r>
              <a:rPr lang="en-US" sz="1100" dirty="0"/>
              <a:t>Most gram (+) bacteria including MRSA and VRE</a:t>
            </a:r>
          </a:p>
          <a:p>
            <a:pPr lvl="2" eaLnBrk="1" hangingPunct="1">
              <a:buFont typeface="Wingdings 3" panose="05040102010807070707" pitchFamily="18" charset="2"/>
              <a:buChar char=""/>
              <a:defRPr/>
            </a:pPr>
            <a:r>
              <a:rPr lang="en-US" sz="1400" dirty="0"/>
              <a:t>Uses</a:t>
            </a:r>
          </a:p>
          <a:p>
            <a:pPr lvl="3" eaLnBrk="1" hangingPunct="1">
              <a:buFont typeface="Wingdings 3" panose="05040102010807070707" pitchFamily="18" charset="2"/>
              <a:buChar char=""/>
              <a:defRPr/>
            </a:pPr>
            <a:r>
              <a:rPr lang="en-US" sz="1100" dirty="0"/>
              <a:t>Complicated SSTIs, bacteremia including right-sided endocarditis</a:t>
            </a:r>
          </a:p>
          <a:p>
            <a:pPr lvl="2">
              <a:buFont typeface="Wingdings 3" panose="05040102010807070707" pitchFamily="18" charset="2"/>
              <a:buChar char=""/>
              <a:defRPr/>
            </a:pPr>
            <a:r>
              <a:rPr lang="en-US" sz="1400" dirty="0"/>
              <a:t>Dosing:</a:t>
            </a:r>
          </a:p>
          <a:p>
            <a:pPr lvl="3">
              <a:buFont typeface="Wingdings 3" panose="05040102010807070707" pitchFamily="18" charset="2"/>
              <a:buChar char=""/>
              <a:defRPr/>
            </a:pPr>
            <a:r>
              <a:rPr lang="en-US" sz="1100" dirty="0"/>
              <a:t>SSTI dose – 4 mg/kg IVPB daily in normal renal function</a:t>
            </a:r>
          </a:p>
          <a:p>
            <a:pPr lvl="3">
              <a:buFont typeface="Wingdings 3" panose="05040102010807070707" pitchFamily="18" charset="2"/>
              <a:buChar char=""/>
              <a:defRPr/>
            </a:pPr>
            <a:r>
              <a:rPr lang="en-US" sz="1100" dirty="0"/>
              <a:t>Bacteremia – 6 mg/kg IVPB daily in normal renal function (higher doses have been used in severe infections – up to 10mg/kg/day)</a:t>
            </a:r>
          </a:p>
          <a:p>
            <a:pPr lvl="2">
              <a:buFont typeface="Wingdings 3" panose="05040102010807070707" pitchFamily="18" charset="2"/>
              <a:buChar char=""/>
              <a:defRPr/>
            </a:pPr>
            <a:r>
              <a:rPr lang="en-US" sz="1400" dirty="0"/>
              <a:t>Pearls:</a:t>
            </a:r>
          </a:p>
          <a:p>
            <a:pPr lvl="3">
              <a:buFont typeface="Wingdings 3" panose="05040102010807070707" pitchFamily="18" charset="2"/>
              <a:buChar char=""/>
              <a:defRPr/>
            </a:pPr>
            <a:r>
              <a:rPr lang="en-US" sz="1100" b="1" dirty="0"/>
              <a:t>NOT</a:t>
            </a:r>
            <a:r>
              <a:rPr lang="en-US" sz="1100" dirty="0"/>
              <a:t> active in pneumonia</a:t>
            </a:r>
          </a:p>
          <a:p>
            <a:pPr lvl="4" eaLnBrk="1" hangingPunct="1">
              <a:buFont typeface="Wingdings 3" panose="05040102010807070707" pitchFamily="18" charset="2"/>
              <a:buChar char=""/>
              <a:defRPr/>
            </a:pPr>
            <a:r>
              <a:rPr lang="en-US" sz="1100" dirty="0"/>
              <a:t>This is because the drug is inactivated by lung surfactant, not because of penetration problems</a:t>
            </a:r>
          </a:p>
          <a:p>
            <a:pPr lvl="3">
              <a:buFont typeface="Wingdings 3" panose="05040102010807070707" pitchFamily="18" charset="2"/>
              <a:buChar char=""/>
              <a:defRPr/>
            </a:pPr>
            <a:r>
              <a:rPr lang="en-US" sz="1100" dirty="0"/>
              <a:t>May cause elevations in CPK; levels up to 10x ULN have been tolerated in studies</a:t>
            </a:r>
          </a:p>
          <a:p>
            <a:pPr lvl="3">
              <a:buFont typeface="Wingdings 3" panose="05040102010807070707" pitchFamily="18" charset="2"/>
              <a:buChar char=""/>
              <a:defRPr/>
            </a:pPr>
            <a:r>
              <a:rPr lang="en-US" sz="1100" dirty="0"/>
              <a:t>Manufacturer recommends to discontinue any </a:t>
            </a:r>
            <a:r>
              <a:rPr lang="en-US" sz="1100" b="1" u="sng" dirty="0"/>
              <a:t>statin</a:t>
            </a:r>
            <a:r>
              <a:rPr lang="en-US" sz="1100" dirty="0"/>
              <a:t> during treatment</a:t>
            </a:r>
          </a:p>
        </p:txBody>
      </p:sp>
      <p:pic>
        <p:nvPicPr>
          <p:cNvPr id="12290"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538" y="235011"/>
            <a:ext cx="3507664" cy="179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0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55743" y="454434"/>
            <a:ext cx="4288149" cy="671506"/>
          </a:xfrm>
        </p:spPr>
        <p:txBody>
          <a:bodyPr/>
          <a:lstStyle/>
          <a:p>
            <a:pPr eaLnBrk="1" hangingPunct="1"/>
            <a:r>
              <a:rPr lang="en-US" dirty="0"/>
              <a:t>Anti-folate/Sulfonamides</a:t>
            </a:r>
          </a:p>
        </p:txBody>
      </p:sp>
      <p:sp>
        <p:nvSpPr>
          <p:cNvPr id="30723" name="Content Placeholder 2"/>
          <p:cNvSpPr>
            <a:spLocks noGrp="1"/>
          </p:cNvSpPr>
          <p:nvPr>
            <p:ph idx="1"/>
          </p:nvPr>
        </p:nvSpPr>
        <p:spPr>
          <a:xfrm>
            <a:off x="382136" y="1125940"/>
            <a:ext cx="8652681" cy="3930556"/>
          </a:xfrm>
        </p:spPr>
        <p:txBody>
          <a:bodyPr>
            <a:normAutofit/>
          </a:bodyPr>
          <a:lstStyle/>
          <a:p>
            <a:pPr lvl="1" eaLnBrk="1" hangingPunct="1"/>
            <a:r>
              <a:rPr lang="en-US" sz="1600" dirty="0"/>
              <a:t>Trimethoprim/Sulfamethoxazole</a:t>
            </a:r>
          </a:p>
          <a:p>
            <a:pPr lvl="2" eaLnBrk="1" hangingPunct="1"/>
            <a:r>
              <a:rPr lang="en-US" sz="1200" dirty="0"/>
              <a:t>Spectrum of Activity</a:t>
            </a:r>
          </a:p>
          <a:p>
            <a:pPr lvl="3" eaLnBrk="1" hangingPunct="1"/>
            <a:r>
              <a:rPr lang="en-US" sz="1050" dirty="0"/>
              <a:t>Gram (+) including MSSA and MRSA</a:t>
            </a:r>
            <a:r>
              <a:rPr lang="en-US" sz="1050" i="1" dirty="0"/>
              <a:t>; </a:t>
            </a:r>
            <a:r>
              <a:rPr lang="en-US" sz="1050" b="1" dirty="0"/>
              <a:t>NO </a:t>
            </a:r>
            <a:r>
              <a:rPr lang="en-US" sz="1050" i="1" dirty="0"/>
              <a:t>Enterococcus</a:t>
            </a:r>
            <a:r>
              <a:rPr lang="en-US" sz="1050" dirty="0"/>
              <a:t> and virtually no </a:t>
            </a:r>
            <a:r>
              <a:rPr lang="en-US" sz="1050" i="1" dirty="0"/>
              <a:t>Strep</a:t>
            </a:r>
          </a:p>
          <a:p>
            <a:pPr lvl="3" eaLnBrk="1" hangingPunct="1"/>
            <a:r>
              <a:rPr lang="en-US" sz="1050" dirty="0"/>
              <a:t>Covers a lot of gram (-); especially </a:t>
            </a:r>
            <a:r>
              <a:rPr lang="en-US" sz="1050" i="1" dirty="0"/>
              <a:t>Stenotrophomonas,</a:t>
            </a:r>
            <a:r>
              <a:rPr lang="en-US" sz="1050" dirty="0"/>
              <a:t> </a:t>
            </a:r>
            <a:r>
              <a:rPr lang="en-US" sz="1050" i="1" dirty="0"/>
              <a:t>E. coli</a:t>
            </a:r>
          </a:p>
          <a:p>
            <a:pPr lvl="3" eaLnBrk="1" hangingPunct="1"/>
            <a:r>
              <a:rPr lang="en-US" sz="1050" i="1" dirty="0"/>
              <a:t>Pneumocystis jiroveci</a:t>
            </a:r>
            <a:r>
              <a:rPr lang="en-US" sz="1050" dirty="0"/>
              <a:t> coverage</a:t>
            </a:r>
          </a:p>
          <a:p>
            <a:pPr lvl="2" eaLnBrk="1" hangingPunct="1"/>
            <a:r>
              <a:rPr lang="en-US" sz="1200" dirty="0"/>
              <a:t>Uses</a:t>
            </a:r>
          </a:p>
          <a:p>
            <a:pPr lvl="3" eaLnBrk="1" hangingPunct="1"/>
            <a:r>
              <a:rPr lang="en-US" sz="1050" dirty="0"/>
              <a:t>UTIs, AOM, acute bronchitis exacerbation, SSTI (in combination with anti-</a:t>
            </a:r>
            <a:r>
              <a:rPr lang="en-US" sz="1050" i="1" dirty="0"/>
              <a:t>Strep</a:t>
            </a:r>
            <a:r>
              <a:rPr lang="en-US" sz="1050" dirty="0"/>
              <a:t> drug)</a:t>
            </a:r>
          </a:p>
          <a:p>
            <a:pPr lvl="3" eaLnBrk="1" hangingPunct="1"/>
            <a:r>
              <a:rPr lang="en-US" sz="1050" i="1" dirty="0"/>
              <a:t>Pneumocystis</a:t>
            </a:r>
            <a:r>
              <a:rPr lang="en-US" sz="1050" dirty="0"/>
              <a:t> prophylaxis and treatment in immunocompromised patients</a:t>
            </a:r>
          </a:p>
          <a:p>
            <a:pPr lvl="2"/>
            <a:r>
              <a:rPr lang="en-US" sz="1200" dirty="0"/>
              <a:t>Dosing:</a:t>
            </a:r>
          </a:p>
          <a:p>
            <a:pPr lvl="3"/>
            <a:r>
              <a:rPr lang="en-US" sz="1050" dirty="0"/>
              <a:t>5mg/kg TMP every 6 hours (IV); 1-2 DS tabs BID; adjust for renal insufficiency</a:t>
            </a:r>
          </a:p>
          <a:p>
            <a:pPr lvl="2"/>
            <a:r>
              <a:rPr lang="en-US" sz="1200" dirty="0"/>
              <a:t>Pearls:</a:t>
            </a:r>
          </a:p>
          <a:p>
            <a:pPr lvl="3"/>
            <a:r>
              <a:rPr lang="en-US" sz="1050" dirty="0"/>
              <a:t>May cause an elevation of potassium (K+)</a:t>
            </a:r>
          </a:p>
          <a:p>
            <a:pPr lvl="3"/>
            <a:r>
              <a:rPr lang="en-US" sz="1050" dirty="0"/>
              <a:t>SJS/TEN possible with mutation of HLA*B*13.01 allele</a:t>
            </a:r>
          </a:p>
          <a:p>
            <a:pPr lvl="3"/>
            <a:r>
              <a:rPr lang="en-US" sz="1050" dirty="0"/>
              <a:t>Methemoglobinemia possible with G6PD deficiency</a:t>
            </a:r>
          </a:p>
        </p:txBody>
      </p:sp>
      <p:sp>
        <p:nvSpPr>
          <p:cNvPr id="2" name="AutoShape 2" descr="https://www1.udel.edu/chem/C465/senior/fall97/HIV_I/bactrim.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342" name="Picture 6" descr="Trimethoprim-Sulfamethoxazole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204" y="75968"/>
            <a:ext cx="3008496" cy="142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5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44695" y="468082"/>
            <a:ext cx="2292936" cy="555500"/>
          </a:xfrm>
        </p:spPr>
        <p:txBody>
          <a:bodyPr/>
          <a:lstStyle/>
          <a:p>
            <a:pPr eaLnBrk="1" hangingPunct="1"/>
            <a:r>
              <a:rPr lang="en-US" dirty="0"/>
              <a:t>Anti-folate</a:t>
            </a:r>
          </a:p>
        </p:txBody>
      </p:sp>
      <p:sp>
        <p:nvSpPr>
          <p:cNvPr id="29699" name="Content Placeholder 2"/>
          <p:cNvSpPr>
            <a:spLocks noGrp="1"/>
          </p:cNvSpPr>
          <p:nvPr>
            <p:ph idx="1"/>
          </p:nvPr>
        </p:nvSpPr>
        <p:spPr>
          <a:xfrm>
            <a:off x="361666" y="1600200"/>
            <a:ext cx="8782334" cy="3456296"/>
          </a:xfrm>
        </p:spPr>
        <p:txBody>
          <a:bodyPr>
            <a:normAutofit/>
          </a:bodyPr>
          <a:lstStyle/>
          <a:p>
            <a:pPr lvl="1" eaLnBrk="1" hangingPunct="1"/>
            <a:r>
              <a:rPr lang="en-US" sz="1800" dirty="0"/>
              <a:t>Trimethoprim PO</a:t>
            </a:r>
          </a:p>
          <a:p>
            <a:pPr lvl="2" eaLnBrk="1" hangingPunct="1"/>
            <a:r>
              <a:rPr lang="en-US" sz="1400" dirty="0"/>
              <a:t>Spectrum of Activity</a:t>
            </a:r>
          </a:p>
          <a:p>
            <a:pPr lvl="3" eaLnBrk="1" hangingPunct="1"/>
            <a:r>
              <a:rPr lang="en-US" sz="1100" dirty="0"/>
              <a:t>Some gram (+) including </a:t>
            </a:r>
            <a:r>
              <a:rPr lang="en-US" sz="1100" i="1" dirty="0"/>
              <a:t>Staph saprophyticus</a:t>
            </a:r>
            <a:r>
              <a:rPr lang="en-US" sz="1100" dirty="0"/>
              <a:t> and some </a:t>
            </a:r>
            <a:r>
              <a:rPr lang="en-US" sz="1100" i="1" dirty="0"/>
              <a:t>Strep</a:t>
            </a:r>
          </a:p>
          <a:p>
            <a:pPr lvl="3" eaLnBrk="1" hangingPunct="1"/>
            <a:r>
              <a:rPr lang="en-US" sz="1100" dirty="0"/>
              <a:t>Some gram (-) with </a:t>
            </a:r>
            <a:r>
              <a:rPr lang="en-US" sz="1100" i="1" dirty="0"/>
              <a:t>E. coli, Kleb., Proteus, </a:t>
            </a:r>
            <a:r>
              <a:rPr lang="en-US" sz="1100" dirty="0"/>
              <a:t>and </a:t>
            </a:r>
            <a:r>
              <a:rPr lang="en-US" sz="1100" i="1" dirty="0"/>
              <a:t>Enterobacter</a:t>
            </a:r>
          </a:p>
          <a:p>
            <a:pPr lvl="3" eaLnBrk="1" hangingPunct="1"/>
            <a:r>
              <a:rPr lang="en-US" sz="1100" i="1" dirty="0"/>
              <a:t>Pneumocystis jiroveci</a:t>
            </a:r>
            <a:r>
              <a:rPr lang="en-US" sz="1100" dirty="0"/>
              <a:t> coverage (in combination with Dapsone)</a:t>
            </a:r>
            <a:endParaRPr lang="en-US" sz="1100" i="1" dirty="0"/>
          </a:p>
          <a:p>
            <a:pPr lvl="2" eaLnBrk="1" hangingPunct="1"/>
            <a:r>
              <a:rPr lang="en-US" sz="1400" dirty="0"/>
              <a:t>Uses</a:t>
            </a:r>
          </a:p>
          <a:p>
            <a:pPr lvl="3" eaLnBrk="1" hangingPunct="1"/>
            <a:r>
              <a:rPr lang="en-US" sz="1100" dirty="0"/>
              <a:t>Uncomplicated UTIs, probably after a culture comes back</a:t>
            </a:r>
          </a:p>
          <a:p>
            <a:pPr lvl="2"/>
            <a:r>
              <a:rPr lang="en-US" sz="1400" dirty="0"/>
              <a:t>Dosing:</a:t>
            </a:r>
          </a:p>
          <a:p>
            <a:pPr lvl="3"/>
            <a:r>
              <a:rPr lang="en-US" sz="1100" dirty="0"/>
              <a:t>100mg BID</a:t>
            </a:r>
          </a:p>
          <a:p>
            <a:pPr lvl="2"/>
            <a:r>
              <a:rPr lang="en-US" sz="1400" dirty="0"/>
              <a:t>Pearls:</a:t>
            </a:r>
          </a:p>
          <a:p>
            <a:pPr lvl="3"/>
            <a:r>
              <a:rPr lang="en-US" sz="1100" dirty="0"/>
              <a:t>Reasonable alternative for uncomplicated UTI treatment with sulfa- allergy</a:t>
            </a:r>
          </a:p>
        </p:txBody>
      </p:sp>
      <p:pic>
        <p:nvPicPr>
          <p:cNvPr id="13316" name="Picture 4" descr="Structural formula of trimethopr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197" y="153466"/>
            <a:ext cx="3090296" cy="176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72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Fosfomycin</a:t>
            </a:r>
          </a:p>
        </p:txBody>
      </p:sp>
      <p:sp>
        <p:nvSpPr>
          <p:cNvPr id="3" name="Content Placeholder 2"/>
          <p:cNvSpPr>
            <a:spLocks noGrp="1"/>
          </p:cNvSpPr>
          <p:nvPr>
            <p:ph idx="1"/>
          </p:nvPr>
        </p:nvSpPr>
        <p:spPr>
          <a:xfrm>
            <a:off x="398860" y="1161112"/>
            <a:ext cx="7957930" cy="3982387"/>
          </a:xfrm>
        </p:spPr>
        <p:txBody>
          <a:bodyPr>
            <a:normAutofit/>
          </a:bodyPr>
          <a:lstStyle/>
          <a:p>
            <a:pPr>
              <a:defRPr/>
            </a:pPr>
            <a:r>
              <a:rPr lang="en-US" dirty="0"/>
              <a:t>Fosfomycin (Monurol) 3 gm sachet</a:t>
            </a:r>
          </a:p>
          <a:p>
            <a:pPr lvl="1">
              <a:defRPr/>
            </a:pPr>
            <a:r>
              <a:rPr lang="en-US" dirty="0"/>
              <a:t>Spectrum of Activity : </a:t>
            </a:r>
          </a:p>
          <a:p>
            <a:pPr lvl="2">
              <a:defRPr/>
            </a:pPr>
            <a:r>
              <a:rPr lang="en-US" sz="1450" i="1" dirty="0"/>
              <a:t>Enterococcus faecalis </a:t>
            </a:r>
            <a:r>
              <a:rPr lang="en-US" sz="1450" dirty="0"/>
              <a:t> and </a:t>
            </a:r>
            <a:r>
              <a:rPr lang="en-US" sz="1450" i="1" dirty="0"/>
              <a:t> faecium, </a:t>
            </a:r>
            <a:r>
              <a:rPr lang="en-US" sz="1450" dirty="0"/>
              <a:t>including VRE</a:t>
            </a:r>
          </a:p>
          <a:p>
            <a:pPr lvl="2">
              <a:defRPr/>
            </a:pPr>
            <a:r>
              <a:rPr lang="en-US" sz="1450" i="1" dirty="0"/>
              <a:t>E. coli, Klebsiella, Citrobacter, Enterobacter, Serratia, Proteus </a:t>
            </a:r>
            <a:r>
              <a:rPr lang="en-US" sz="1450" dirty="0"/>
              <a:t>and </a:t>
            </a:r>
            <a:r>
              <a:rPr lang="en-US" sz="1450" i="1" dirty="0"/>
              <a:t>Providencia sp.</a:t>
            </a:r>
          </a:p>
          <a:p>
            <a:pPr lvl="1">
              <a:defRPr/>
            </a:pPr>
            <a:r>
              <a:rPr lang="en-US" dirty="0"/>
              <a:t>Uses: </a:t>
            </a:r>
          </a:p>
          <a:p>
            <a:pPr lvl="2">
              <a:defRPr/>
            </a:pPr>
            <a:r>
              <a:rPr lang="en-US" sz="1200" dirty="0"/>
              <a:t>Uncomplicated UTI</a:t>
            </a:r>
          </a:p>
          <a:p>
            <a:pPr lvl="2">
              <a:defRPr/>
            </a:pPr>
            <a:r>
              <a:rPr lang="en-US" sz="1200" dirty="0"/>
              <a:t>Off-label: Complicated UTI</a:t>
            </a:r>
          </a:p>
          <a:p>
            <a:pPr lvl="1">
              <a:defRPr/>
            </a:pPr>
            <a:r>
              <a:rPr lang="en-US" dirty="0"/>
              <a:t>Dosing:</a:t>
            </a:r>
          </a:p>
          <a:p>
            <a:pPr lvl="2">
              <a:defRPr/>
            </a:pPr>
            <a:r>
              <a:rPr lang="en-US" dirty="0"/>
              <a:t>3 g packet dissolved in 120 mL of cool water</a:t>
            </a:r>
          </a:p>
          <a:p>
            <a:pPr lvl="2">
              <a:defRPr/>
            </a:pPr>
            <a:r>
              <a:rPr lang="en-US" dirty="0"/>
              <a:t>May be dosed as a one-time dose or every 2-3 days for a total of 3 doses</a:t>
            </a:r>
          </a:p>
          <a:p>
            <a:pPr lvl="1">
              <a:defRPr/>
            </a:pPr>
            <a:r>
              <a:rPr lang="en-US" dirty="0"/>
              <a:t>Pearls:</a:t>
            </a:r>
          </a:p>
          <a:p>
            <a:pPr lvl="2">
              <a:defRPr/>
            </a:pPr>
            <a:r>
              <a:rPr lang="en-US" dirty="0"/>
              <a:t>Needs to be administered on an empty stomach</a:t>
            </a:r>
          </a:p>
          <a:p>
            <a:pPr lvl="2">
              <a:defRPr/>
            </a:pPr>
            <a:r>
              <a:rPr lang="en-US" dirty="0"/>
              <a:t>PO dose should not be used for systemic infections</a:t>
            </a:r>
          </a:p>
        </p:txBody>
      </p:sp>
      <p:sp>
        <p:nvSpPr>
          <p:cNvPr id="4" name="Slide Number Placeholder 3"/>
          <p:cNvSpPr>
            <a:spLocks noGrp="1"/>
          </p:cNvSpPr>
          <p:nvPr>
            <p:ph type="sldNum" sz="quarter" idx="12"/>
          </p:nvPr>
        </p:nvSpPr>
        <p:spPr/>
        <p:txBody>
          <a:bodyPr/>
          <a:lstStyle/>
          <a:p>
            <a:pPr>
              <a:defRPr/>
            </a:pPr>
            <a:fld id="{322D118C-D21F-4DA3-A62F-5C9F70288EE1}" type="slidenum">
              <a:rPr lang="en-US" smtClean="0"/>
              <a:pPr>
                <a:defRPr/>
              </a:pPr>
              <a:t>36</a:t>
            </a:fld>
            <a:endParaRPr lang="en-US" dirty="0"/>
          </a:p>
        </p:txBody>
      </p:sp>
      <p:pic>
        <p:nvPicPr>
          <p:cNvPr id="15362" name="Picture 2" descr="Fosfomyci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490" y="139480"/>
            <a:ext cx="25146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01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04063" y="421361"/>
            <a:ext cx="4556223" cy="566458"/>
          </a:xfrm>
        </p:spPr>
        <p:txBody>
          <a:bodyPr/>
          <a:lstStyle/>
          <a:p>
            <a:pPr eaLnBrk="1" hangingPunct="1"/>
            <a:r>
              <a:rPr lang="en-US" dirty="0"/>
              <a:t>Nitroimidazoles</a:t>
            </a:r>
          </a:p>
        </p:txBody>
      </p:sp>
      <p:sp>
        <p:nvSpPr>
          <p:cNvPr id="3" name="Content Placeholder 2"/>
          <p:cNvSpPr>
            <a:spLocks noGrp="1"/>
          </p:cNvSpPr>
          <p:nvPr>
            <p:ph idx="1"/>
          </p:nvPr>
        </p:nvSpPr>
        <p:spPr>
          <a:xfrm>
            <a:off x="313699" y="1174703"/>
            <a:ext cx="4138161" cy="3884531"/>
          </a:xfrm>
        </p:spPr>
        <p:txBody>
          <a:bodyPr rtlCol="0">
            <a:normAutofit/>
          </a:bodyPr>
          <a:lstStyle/>
          <a:p>
            <a:pPr lvl="1">
              <a:buFont typeface="Arial" pitchFamily="34" charset="0"/>
              <a:buChar char="–"/>
              <a:defRPr/>
            </a:pPr>
            <a:r>
              <a:rPr lang="en-US" sz="2000" dirty="0"/>
              <a:t>Metronidazole</a:t>
            </a:r>
          </a:p>
          <a:p>
            <a:pPr lvl="2">
              <a:buFont typeface="Arial" pitchFamily="34" charset="0"/>
              <a:buChar char="•"/>
              <a:defRPr/>
            </a:pPr>
            <a:r>
              <a:rPr lang="en-US" sz="1600" dirty="0"/>
              <a:t>Spectrum of Activity</a:t>
            </a:r>
          </a:p>
          <a:p>
            <a:pPr lvl="3">
              <a:buFont typeface="Arial" pitchFamily="34" charset="0"/>
              <a:buChar char="–"/>
              <a:defRPr/>
            </a:pPr>
            <a:r>
              <a:rPr lang="en-US" sz="1200" dirty="0"/>
              <a:t>Anaerobic coverage; Protozoal coverage as well</a:t>
            </a:r>
          </a:p>
          <a:p>
            <a:pPr lvl="2">
              <a:buFont typeface="Arial" pitchFamily="34" charset="0"/>
              <a:buChar char="•"/>
              <a:defRPr/>
            </a:pPr>
            <a:r>
              <a:rPr lang="en-US" sz="1600" dirty="0"/>
              <a:t>Uses</a:t>
            </a:r>
          </a:p>
          <a:p>
            <a:pPr lvl="3">
              <a:buFont typeface="Arial" pitchFamily="34" charset="0"/>
              <a:buChar char="–"/>
              <a:defRPr/>
            </a:pPr>
            <a:r>
              <a:rPr lang="en-US" sz="1200" dirty="0"/>
              <a:t>Many anaerobic infections including gynecologic, SSTIs, intra-abdominal, and </a:t>
            </a:r>
            <a:r>
              <a:rPr lang="en-US" sz="1200" i="1" dirty="0"/>
              <a:t>Bacteroides</a:t>
            </a:r>
            <a:r>
              <a:rPr lang="en-US" sz="1200" dirty="0"/>
              <a:t> endocarditis</a:t>
            </a:r>
          </a:p>
          <a:p>
            <a:pPr lvl="3">
              <a:buFont typeface="Arial" pitchFamily="34" charset="0"/>
              <a:buChar char="–"/>
              <a:defRPr/>
            </a:pPr>
            <a:r>
              <a:rPr lang="en-US" sz="1200" b="1" i="1" dirty="0"/>
              <a:t>C. difficile</a:t>
            </a:r>
            <a:r>
              <a:rPr lang="en-US" sz="1200" dirty="0"/>
              <a:t> gastroenteritis (3</a:t>
            </a:r>
            <a:r>
              <a:rPr lang="en-US" sz="1200" baseline="30000" dirty="0"/>
              <a:t>rd</a:t>
            </a:r>
            <a:r>
              <a:rPr lang="en-US" sz="1200" dirty="0"/>
              <a:t> line therapy or used in fulminant colitis)</a:t>
            </a:r>
          </a:p>
          <a:p>
            <a:pPr lvl="2">
              <a:buFont typeface="Arial" pitchFamily="34" charset="0"/>
              <a:buChar char="–"/>
              <a:defRPr/>
            </a:pPr>
            <a:r>
              <a:rPr lang="en-US" sz="1600" dirty="0"/>
              <a:t>Dosing:</a:t>
            </a:r>
          </a:p>
          <a:p>
            <a:pPr lvl="3">
              <a:buFont typeface="Arial" pitchFamily="34" charset="0"/>
              <a:buChar char="–"/>
              <a:defRPr/>
            </a:pPr>
            <a:r>
              <a:rPr lang="en-US" sz="1200" dirty="0"/>
              <a:t>500 mg every 6 hours</a:t>
            </a:r>
          </a:p>
        </p:txBody>
      </p:sp>
      <p:pic>
        <p:nvPicPr>
          <p:cNvPr id="16386" name="Picture 2" descr="Nitroimidazole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581" y="159772"/>
            <a:ext cx="1404750" cy="10149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79145" y="921075"/>
            <a:ext cx="4568577" cy="3898503"/>
          </a:xfrm>
          <a:prstGeom prst="rect">
            <a:avLst/>
          </a:prstGeom>
          <a:noFill/>
        </p:spPr>
        <p:txBody>
          <a:bodyPr wrap="square" rtlCol="0">
            <a:spAutoFit/>
          </a:bodyPr>
          <a:lstStyle/>
          <a:p>
            <a:pPr marL="100013" indent="-214313" defTabSz="342900">
              <a:spcBef>
                <a:spcPts val="750"/>
              </a:spcBef>
              <a:buClr>
                <a:srgbClr val="A53010"/>
              </a:buClr>
              <a:buFont typeface="Arial" pitchFamily="34" charset="0"/>
              <a:buChar char="–"/>
              <a:defRPr/>
            </a:pPr>
            <a:r>
              <a:rPr lang="en-US" sz="1600" dirty="0">
                <a:solidFill>
                  <a:prstClr val="black">
                    <a:lumMod val="75000"/>
                    <a:lumOff val="25000"/>
                  </a:prstClr>
                </a:solidFill>
              </a:rPr>
              <a:t>Nitrofurantoin</a:t>
            </a:r>
          </a:p>
          <a:p>
            <a:pPr marL="400050" lvl="1" indent="-171450" defTabSz="342900">
              <a:spcBef>
                <a:spcPts val="750"/>
              </a:spcBef>
              <a:buClr>
                <a:srgbClr val="A53010"/>
              </a:buClr>
              <a:buFont typeface="Arial" pitchFamily="34" charset="0"/>
              <a:buChar char="•"/>
              <a:defRPr/>
            </a:pPr>
            <a:r>
              <a:rPr lang="en-US" sz="1200" dirty="0">
                <a:solidFill>
                  <a:prstClr val="black">
                    <a:lumMod val="75000"/>
                    <a:lumOff val="25000"/>
                  </a:prstClr>
                </a:solidFill>
              </a:rPr>
              <a:t>Spectrum of Activity</a:t>
            </a:r>
          </a:p>
          <a:p>
            <a:pPr marL="742950" lvl="2" indent="-171450" defTabSz="342900">
              <a:spcBef>
                <a:spcPts val="750"/>
              </a:spcBef>
              <a:buClr>
                <a:srgbClr val="A53010"/>
              </a:buClr>
              <a:buFont typeface="Arial" pitchFamily="34" charset="0"/>
              <a:buChar char="–"/>
              <a:defRPr/>
            </a:pPr>
            <a:r>
              <a:rPr lang="en-US" sz="1100" dirty="0">
                <a:solidFill>
                  <a:prstClr val="black">
                    <a:lumMod val="75000"/>
                    <a:lumOff val="25000"/>
                  </a:prstClr>
                </a:solidFill>
              </a:rPr>
              <a:t>Some gram (+) coverage including </a:t>
            </a:r>
            <a:r>
              <a:rPr lang="en-US" sz="1100" i="1" dirty="0">
                <a:solidFill>
                  <a:prstClr val="black">
                    <a:lumMod val="75000"/>
                    <a:lumOff val="25000"/>
                  </a:prstClr>
                </a:solidFill>
              </a:rPr>
              <a:t>Enterococcus</a:t>
            </a:r>
            <a:r>
              <a:rPr lang="en-US" sz="1100" dirty="0">
                <a:solidFill>
                  <a:prstClr val="black">
                    <a:lumMod val="75000"/>
                    <a:lumOff val="25000"/>
                  </a:prstClr>
                </a:solidFill>
              </a:rPr>
              <a:t> and </a:t>
            </a:r>
            <a:r>
              <a:rPr lang="en-US" sz="1100" i="1" dirty="0">
                <a:solidFill>
                  <a:prstClr val="black">
                    <a:lumMod val="75000"/>
                    <a:lumOff val="25000"/>
                  </a:prstClr>
                </a:solidFill>
              </a:rPr>
              <a:t>Staph</a:t>
            </a:r>
          </a:p>
          <a:p>
            <a:pPr marL="742950" lvl="2" indent="-171450" defTabSz="342900">
              <a:spcBef>
                <a:spcPts val="750"/>
              </a:spcBef>
              <a:buClr>
                <a:srgbClr val="A53010"/>
              </a:buClr>
              <a:buFont typeface="Arial" pitchFamily="34" charset="0"/>
              <a:buChar char="–"/>
              <a:defRPr/>
            </a:pPr>
            <a:r>
              <a:rPr lang="en-US" sz="1100" dirty="0">
                <a:solidFill>
                  <a:prstClr val="black">
                    <a:lumMod val="75000"/>
                    <a:lumOff val="25000"/>
                  </a:prstClr>
                </a:solidFill>
              </a:rPr>
              <a:t>Some gram (-) including </a:t>
            </a:r>
            <a:r>
              <a:rPr lang="en-US" sz="1100" i="1" dirty="0">
                <a:solidFill>
                  <a:prstClr val="black">
                    <a:lumMod val="75000"/>
                    <a:lumOff val="25000"/>
                  </a:prstClr>
                </a:solidFill>
              </a:rPr>
              <a:t>Kleb.</a:t>
            </a:r>
            <a:r>
              <a:rPr lang="en-US" sz="1100" dirty="0">
                <a:solidFill>
                  <a:prstClr val="black">
                    <a:lumMod val="75000"/>
                    <a:lumOff val="25000"/>
                  </a:prstClr>
                </a:solidFill>
              </a:rPr>
              <a:t> and</a:t>
            </a:r>
            <a:r>
              <a:rPr lang="en-US" sz="1100" i="1" dirty="0">
                <a:solidFill>
                  <a:prstClr val="black">
                    <a:lumMod val="75000"/>
                    <a:lumOff val="25000"/>
                  </a:prstClr>
                </a:solidFill>
              </a:rPr>
              <a:t> E. coli </a:t>
            </a:r>
          </a:p>
          <a:p>
            <a:pPr marL="400050" lvl="1" indent="-171450" defTabSz="342900">
              <a:spcBef>
                <a:spcPts val="750"/>
              </a:spcBef>
              <a:buClr>
                <a:srgbClr val="A53010"/>
              </a:buClr>
              <a:buFont typeface="Arial" pitchFamily="34" charset="0"/>
              <a:buChar char="•"/>
              <a:defRPr/>
            </a:pPr>
            <a:r>
              <a:rPr lang="en-US" sz="1200" dirty="0">
                <a:solidFill>
                  <a:prstClr val="black">
                    <a:lumMod val="75000"/>
                    <a:lumOff val="25000"/>
                  </a:prstClr>
                </a:solidFill>
              </a:rPr>
              <a:t>Uses</a:t>
            </a:r>
          </a:p>
          <a:p>
            <a:pPr marL="742950" lvl="2" indent="-171450" defTabSz="342900">
              <a:spcBef>
                <a:spcPts val="750"/>
              </a:spcBef>
              <a:buClr>
                <a:srgbClr val="A53010"/>
              </a:buClr>
              <a:buFont typeface="Arial" pitchFamily="34" charset="0"/>
              <a:buChar char="–"/>
              <a:defRPr/>
            </a:pPr>
            <a:r>
              <a:rPr lang="en-US" sz="1100" dirty="0">
                <a:solidFill>
                  <a:prstClr val="black">
                    <a:lumMod val="75000"/>
                    <a:lumOff val="25000"/>
                  </a:prstClr>
                </a:solidFill>
              </a:rPr>
              <a:t>Uncomplicated UTIs</a:t>
            </a:r>
          </a:p>
          <a:p>
            <a:pPr marL="400050" lvl="1" indent="-171450" defTabSz="342900">
              <a:spcBef>
                <a:spcPts val="750"/>
              </a:spcBef>
              <a:buClr>
                <a:srgbClr val="A53010"/>
              </a:buClr>
              <a:buFont typeface="Arial" pitchFamily="34" charset="0"/>
              <a:buChar char="–"/>
              <a:defRPr/>
            </a:pPr>
            <a:r>
              <a:rPr lang="en-US" sz="1200" dirty="0">
                <a:solidFill>
                  <a:prstClr val="black">
                    <a:lumMod val="75000"/>
                    <a:lumOff val="25000"/>
                  </a:prstClr>
                </a:solidFill>
              </a:rPr>
              <a:t>Dosing:</a:t>
            </a:r>
          </a:p>
          <a:p>
            <a:pPr marL="742950" lvl="2" indent="-171450" defTabSz="342900">
              <a:spcBef>
                <a:spcPts val="750"/>
              </a:spcBef>
              <a:buClr>
                <a:srgbClr val="A53010"/>
              </a:buClr>
              <a:buFont typeface="Arial" pitchFamily="34" charset="0"/>
              <a:buChar char="–"/>
              <a:defRPr/>
            </a:pPr>
            <a:r>
              <a:rPr lang="en-US" sz="1100" dirty="0">
                <a:solidFill>
                  <a:prstClr val="black">
                    <a:lumMod val="75000"/>
                    <a:lumOff val="25000"/>
                  </a:prstClr>
                </a:solidFill>
              </a:rPr>
              <a:t>100mg BID</a:t>
            </a:r>
          </a:p>
          <a:p>
            <a:pPr marL="400050" lvl="1" indent="-171450" defTabSz="342900">
              <a:spcBef>
                <a:spcPts val="750"/>
              </a:spcBef>
              <a:buClr>
                <a:srgbClr val="A53010"/>
              </a:buClr>
              <a:buFont typeface="Arial" pitchFamily="34" charset="0"/>
              <a:buChar char="–"/>
              <a:defRPr/>
            </a:pPr>
            <a:r>
              <a:rPr lang="en-US" sz="1200" dirty="0">
                <a:solidFill>
                  <a:prstClr val="black">
                    <a:lumMod val="75000"/>
                    <a:lumOff val="25000"/>
                  </a:prstClr>
                </a:solidFill>
              </a:rPr>
              <a:t>Pearls:</a:t>
            </a:r>
          </a:p>
          <a:p>
            <a:pPr marL="742950" lvl="2" indent="-171450" defTabSz="342900">
              <a:spcBef>
                <a:spcPts val="750"/>
              </a:spcBef>
              <a:buClr>
                <a:srgbClr val="A53010"/>
              </a:buClr>
              <a:buFont typeface="Arial" pitchFamily="34" charset="0"/>
              <a:buChar char="–"/>
              <a:defRPr/>
            </a:pPr>
            <a:r>
              <a:rPr lang="en-US" sz="1100" dirty="0">
                <a:solidFill>
                  <a:prstClr val="black">
                    <a:lumMod val="75000"/>
                    <a:lumOff val="25000"/>
                  </a:prstClr>
                </a:solidFill>
              </a:rPr>
              <a:t>Only used for cystitis due to lack of kidney parenchymal concentration</a:t>
            </a:r>
          </a:p>
          <a:p>
            <a:pPr marL="742950" lvl="2" indent="-171450" defTabSz="342900">
              <a:spcBef>
                <a:spcPts val="750"/>
              </a:spcBef>
              <a:buClr>
                <a:srgbClr val="A53010"/>
              </a:buClr>
              <a:buFont typeface="Arial" pitchFamily="34" charset="0"/>
              <a:buChar char="–"/>
              <a:defRPr/>
            </a:pPr>
            <a:r>
              <a:rPr lang="en-US" sz="1100" dirty="0">
                <a:solidFill>
                  <a:prstClr val="black">
                    <a:lumMod val="75000"/>
                    <a:lumOff val="25000"/>
                  </a:prstClr>
                </a:solidFill>
              </a:rPr>
              <a:t>Do </a:t>
            </a:r>
            <a:r>
              <a:rPr lang="en-US" sz="1100" b="1" dirty="0">
                <a:solidFill>
                  <a:prstClr val="black">
                    <a:lumMod val="75000"/>
                    <a:lumOff val="25000"/>
                  </a:prstClr>
                </a:solidFill>
              </a:rPr>
              <a:t>NOT</a:t>
            </a:r>
            <a:r>
              <a:rPr lang="en-US" sz="1100" dirty="0">
                <a:solidFill>
                  <a:prstClr val="black">
                    <a:lumMod val="75000"/>
                    <a:lumOff val="25000"/>
                  </a:prstClr>
                </a:solidFill>
              </a:rPr>
              <a:t> use in patients with an estimated renal function &lt; 40mL/min; package insert states 60 mL/min</a:t>
            </a:r>
          </a:p>
          <a:p>
            <a:pPr marL="742950" lvl="2" indent="-171450" defTabSz="342900">
              <a:spcBef>
                <a:spcPts val="750"/>
              </a:spcBef>
              <a:buClr>
                <a:srgbClr val="A53010"/>
              </a:buClr>
              <a:buFont typeface="Arial" pitchFamily="34" charset="0"/>
              <a:buChar char="–"/>
              <a:defRPr/>
            </a:pPr>
            <a:r>
              <a:rPr lang="en-US" sz="1100" dirty="0">
                <a:solidFill>
                  <a:prstClr val="black">
                    <a:lumMod val="75000"/>
                    <a:lumOff val="25000"/>
                  </a:prstClr>
                </a:solidFill>
              </a:rPr>
              <a:t>Pulmonary fibrosis possible with long term use</a:t>
            </a:r>
          </a:p>
        </p:txBody>
      </p:sp>
    </p:spTree>
    <p:extLst>
      <p:ext uri="{BB962C8B-B14F-4D97-AF65-F5344CB8AC3E}">
        <p14:creationId xmlns:p14="http://schemas.microsoft.com/office/powerpoint/2010/main" val="329816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2"/>
          <p:cNvSpPr txBox="1">
            <a:spLocks noGrp="1"/>
          </p:cNvSpPr>
          <p:nvPr>
            <p:ph type="title"/>
          </p:nvPr>
        </p:nvSpPr>
        <p:spPr>
          <a:xfrm>
            <a:off x="2182600" y="1919500"/>
            <a:ext cx="4779300" cy="13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t>EMPIRIC TREATMENT FOR COMMON DISEASE STATES</a:t>
            </a:r>
            <a:endParaRPr sz="3400" b="1" dirty="0">
              <a:solidFill>
                <a:schemeClr val="accent1"/>
              </a:solidFill>
            </a:endParaRPr>
          </a:p>
        </p:txBody>
      </p:sp>
      <p:sp>
        <p:nvSpPr>
          <p:cNvPr id="439" name="Google Shape;439;p52"/>
          <p:cNvSpPr txBox="1">
            <a:spLocks noGrp="1"/>
          </p:cNvSpPr>
          <p:nvPr>
            <p:ph type="title" idx="2"/>
          </p:nvPr>
        </p:nvSpPr>
        <p:spPr>
          <a:xfrm>
            <a:off x="3910350" y="1188300"/>
            <a:ext cx="12204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pic>
        <p:nvPicPr>
          <p:cNvPr id="440" name="Google Shape;440;p52"/>
          <p:cNvPicPr preferRelativeResize="0"/>
          <p:nvPr/>
        </p:nvPicPr>
        <p:blipFill>
          <a:blip r:embed="rId3">
            <a:alphaModFix/>
          </a:blip>
          <a:stretch>
            <a:fillRect/>
          </a:stretch>
        </p:blipFill>
        <p:spPr>
          <a:xfrm rot="253915" flipH="1">
            <a:off x="7848007" y="4363638"/>
            <a:ext cx="957588" cy="599998"/>
          </a:xfrm>
          <a:prstGeom prst="rect">
            <a:avLst/>
          </a:prstGeom>
          <a:noFill/>
          <a:ln>
            <a:noFill/>
          </a:ln>
        </p:spPr>
      </p:pic>
      <p:pic>
        <p:nvPicPr>
          <p:cNvPr id="441" name="Google Shape;441;p52"/>
          <p:cNvPicPr preferRelativeResize="0"/>
          <p:nvPr/>
        </p:nvPicPr>
        <p:blipFill>
          <a:blip r:embed="rId3">
            <a:alphaModFix/>
          </a:blip>
          <a:stretch>
            <a:fillRect/>
          </a:stretch>
        </p:blipFill>
        <p:spPr>
          <a:xfrm rot="-10799927" flipH="1">
            <a:off x="495442" y="3953367"/>
            <a:ext cx="894166" cy="560267"/>
          </a:xfrm>
          <a:prstGeom prst="rect">
            <a:avLst/>
          </a:prstGeom>
          <a:noFill/>
          <a:ln>
            <a:noFill/>
          </a:ln>
        </p:spPr>
      </p:pic>
      <p:pic>
        <p:nvPicPr>
          <p:cNvPr id="442" name="Google Shape;442;p52"/>
          <p:cNvPicPr preferRelativeResize="0"/>
          <p:nvPr/>
        </p:nvPicPr>
        <p:blipFill>
          <a:blip r:embed="rId4">
            <a:alphaModFix/>
          </a:blip>
          <a:stretch>
            <a:fillRect/>
          </a:stretch>
        </p:blipFill>
        <p:spPr>
          <a:xfrm rot="4949126">
            <a:off x="3184312" y="4304913"/>
            <a:ext cx="1474551" cy="1036475"/>
          </a:xfrm>
          <a:prstGeom prst="rect">
            <a:avLst/>
          </a:prstGeom>
          <a:noFill/>
          <a:ln>
            <a:noFill/>
          </a:ln>
        </p:spPr>
      </p:pic>
      <p:pic>
        <p:nvPicPr>
          <p:cNvPr id="443" name="Google Shape;443;p52"/>
          <p:cNvPicPr preferRelativeResize="0"/>
          <p:nvPr/>
        </p:nvPicPr>
        <p:blipFill>
          <a:blip r:embed="rId4">
            <a:alphaModFix/>
          </a:blip>
          <a:stretch>
            <a:fillRect/>
          </a:stretch>
        </p:blipFill>
        <p:spPr>
          <a:xfrm rot="4949126">
            <a:off x="7378674" y="1896113"/>
            <a:ext cx="1474551" cy="1036475"/>
          </a:xfrm>
          <a:prstGeom prst="rect">
            <a:avLst/>
          </a:prstGeom>
          <a:noFill/>
          <a:ln>
            <a:noFill/>
          </a:ln>
        </p:spPr>
      </p:pic>
    </p:spTree>
    <p:extLst>
      <p:ext uri="{BB962C8B-B14F-4D97-AF65-F5344CB8AC3E}">
        <p14:creationId xmlns:p14="http://schemas.microsoft.com/office/powerpoint/2010/main" val="1700033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3"/>
          <p:cNvSpPr txBox="1">
            <a:spLocks noGrp="1"/>
          </p:cNvSpPr>
          <p:nvPr>
            <p:ph type="title"/>
          </p:nvPr>
        </p:nvSpPr>
        <p:spPr>
          <a:xfrm>
            <a:off x="2182600" y="1767100"/>
            <a:ext cx="4779300" cy="13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t>Upper Respiratory Tract Infections (URTIs)</a:t>
            </a:r>
            <a:endParaRPr sz="3400" dirty="0"/>
          </a:p>
          <a:p>
            <a:pPr marL="0" lvl="0" indent="0" algn="ctr" rtl="0">
              <a:spcBef>
                <a:spcPts val="0"/>
              </a:spcBef>
              <a:spcAft>
                <a:spcPts val="0"/>
              </a:spcAft>
              <a:buNone/>
            </a:pPr>
            <a:r>
              <a:rPr lang="en" sz="1400" i="1">
                <a:latin typeface="Palanquin Dark Medium"/>
                <a:ea typeface="Palanquin Dark Medium"/>
                <a:cs typeface="Palanquin Dark Medium"/>
                <a:sym typeface="Palanquin Dark Medium"/>
              </a:rPr>
              <a:t>Sinusitis, Acute Otitis Media</a:t>
            </a:r>
            <a:endParaRPr sz="1400" i="1" dirty="0">
              <a:latin typeface="Palanquin Dark Medium"/>
              <a:ea typeface="Palanquin Dark Medium"/>
              <a:cs typeface="Palanquin Dark Medium"/>
              <a:sym typeface="Palanquin Dark Medium"/>
            </a:endParaRPr>
          </a:p>
          <a:p>
            <a:pPr marL="0" lvl="0" indent="0" algn="ctr" rtl="0">
              <a:spcBef>
                <a:spcPts val="0"/>
              </a:spcBef>
              <a:spcAft>
                <a:spcPts val="0"/>
              </a:spcAft>
              <a:buNone/>
            </a:pPr>
            <a:endParaRPr sz="3400" dirty="0"/>
          </a:p>
        </p:txBody>
      </p:sp>
      <p:pic>
        <p:nvPicPr>
          <p:cNvPr id="449" name="Google Shape;449;p53"/>
          <p:cNvPicPr preferRelativeResize="0"/>
          <p:nvPr/>
        </p:nvPicPr>
        <p:blipFill>
          <a:blip r:embed="rId3">
            <a:alphaModFix/>
          </a:blip>
          <a:stretch>
            <a:fillRect/>
          </a:stretch>
        </p:blipFill>
        <p:spPr>
          <a:xfrm rot="253915" flipH="1">
            <a:off x="7848007" y="4363638"/>
            <a:ext cx="957588" cy="599998"/>
          </a:xfrm>
          <a:prstGeom prst="rect">
            <a:avLst/>
          </a:prstGeom>
          <a:noFill/>
          <a:ln>
            <a:noFill/>
          </a:ln>
        </p:spPr>
      </p:pic>
      <p:pic>
        <p:nvPicPr>
          <p:cNvPr id="450" name="Google Shape;450;p53"/>
          <p:cNvPicPr preferRelativeResize="0"/>
          <p:nvPr/>
        </p:nvPicPr>
        <p:blipFill>
          <a:blip r:embed="rId3">
            <a:alphaModFix/>
          </a:blip>
          <a:stretch>
            <a:fillRect/>
          </a:stretch>
        </p:blipFill>
        <p:spPr>
          <a:xfrm rot="-10799927" flipH="1">
            <a:off x="495442" y="3953367"/>
            <a:ext cx="894166" cy="560267"/>
          </a:xfrm>
          <a:prstGeom prst="rect">
            <a:avLst/>
          </a:prstGeom>
          <a:noFill/>
          <a:ln>
            <a:noFill/>
          </a:ln>
        </p:spPr>
      </p:pic>
      <p:pic>
        <p:nvPicPr>
          <p:cNvPr id="451" name="Google Shape;451;p53"/>
          <p:cNvPicPr preferRelativeResize="0"/>
          <p:nvPr/>
        </p:nvPicPr>
        <p:blipFill>
          <a:blip r:embed="rId4">
            <a:alphaModFix/>
          </a:blip>
          <a:stretch>
            <a:fillRect/>
          </a:stretch>
        </p:blipFill>
        <p:spPr>
          <a:xfrm rot="4949126">
            <a:off x="3184312" y="4304913"/>
            <a:ext cx="1474551" cy="1036475"/>
          </a:xfrm>
          <a:prstGeom prst="rect">
            <a:avLst/>
          </a:prstGeom>
          <a:noFill/>
          <a:ln>
            <a:noFill/>
          </a:ln>
        </p:spPr>
      </p:pic>
      <p:pic>
        <p:nvPicPr>
          <p:cNvPr id="452" name="Google Shape;452;p53"/>
          <p:cNvPicPr preferRelativeResize="0"/>
          <p:nvPr/>
        </p:nvPicPr>
        <p:blipFill>
          <a:blip r:embed="rId4">
            <a:alphaModFix/>
          </a:blip>
          <a:stretch>
            <a:fillRect/>
          </a:stretch>
        </p:blipFill>
        <p:spPr>
          <a:xfrm rot="4949126">
            <a:off x="7378674" y="1896113"/>
            <a:ext cx="1474551" cy="1036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41"/>
        <p:cNvGrpSpPr/>
        <p:nvPr/>
      </p:nvGrpSpPr>
      <p:grpSpPr>
        <a:xfrm>
          <a:off x="0" y="0"/>
          <a:ext cx="0" cy="0"/>
          <a:chOff x="0" y="0"/>
          <a:chExt cx="0" cy="0"/>
        </a:xfrm>
      </p:grpSpPr>
      <p:pic>
        <p:nvPicPr>
          <p:cNvPr id="242" name="Google Shape;242;p29"/>
          <p:cNvPicPr preferRelativeResize="0"/>
          <p:nvPr/>
        </p:nvPicPr>
        <p:blipFill>
          <a:blip r:embed="rId3">
            <a:alphaModFix/>
          </a:blip>
          <a:stretch>
            <a:fillRect/>
          </a:stretch>
        </p:blipFill>
        <p:spPr>
          <a:xfrm>
            <a:off x="954156" y="82797"/>
            <a:ext cx="7235688" cy="497790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56"/>
        <p:cNvGrpSpPr/>
        <p:nvPr/>
      </p:nvGrpSpPr>
      <p:grpSpPr>
        <a:xfrm>
          <a:off x="0" y="0"/>
          <a:ext cx="0" cy="0"/>
          <a:chOff x="0" y="0"/>
          <a:chExt cx="0" cy="0"/>
        </a:xfrm>
      </p:grpSpPr>
      <p:pic>
        <p:nvPicPr>
          <p:cNvPr id="457" name="Google Shape;457;p54"/>
          <p:cNvPicPr preferRelativeResize="0"/>
          <p:nvPr/>
        </p:nvPicPr>
        <p:blipFill>
          <a:blip r:embed="rId3">
            <a:alphaModFix/>
          </a:blip>
          <a:stretch>
            <a:fillRect/>
          </a:stretch>
        </p:blipFill>
        <p:spPr>
          <a:xfrm>
            <a:off x="1326700" y="197300"/>
            <a:ext cx="6490600" cy="4748900"/>
          </a:xfrm>
          <a:prstGeom prst="rect">
            <a:avLst/>
          </a:prstGeom>
          <a:noFill/>
          <a:ln>
            <a:noFill/>
          </a:ln>
        </p:spPr>
      </p:pic>
      <p:sp>
        <p:nvSpPr>
          <p:cNvPr id="458" name="Google Shape;458;p54"/>
          <p:cNvSpPr/>
          <p:nvPr/>
        </p:nvSpPr>
        <p:spPr>
          <a:xfrm>
            <a:off x="6860222" y="978250"/>
            <a:ext cx="925800" cy="999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sp>
        <p:nvSpPr>
          <p:cNvPr id="459" name="Google Shape;459;p54"/>
          <p:cNvSpPr/>
          <p:nvPr/>
        </p:nvSpPr>
        <p:spPr>
          <a:xfrm>
            <a:off x="1673148" y="360471"/>
            <a:ext cx="925800" cy="284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sp>
        <p:nvSpPr>
          <p:cNvPr id="460" name="Google Shape;460;p54"/>
          <p:cNvSpPr/>
          <p:nvPr/>
        </p:nvSpPr>
        <p:spPr>
          <a:xfrm>
            <a:off x="5072288" y="529141"/>
            <a:ext cx="925800" cy="284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70" name="Google Shape;470;p55"/>
          <p:cNvSpPr txBox="1">
            <a:spLocks noGrp="1"/>
          </p:cNvSpPr>
          <p:nvPr>
            <p:ph type="subTitle" idx="1"/>
          </p:nvPr>
        </p:nvSpPr>
        <p:spPr>
          <a:xfrm>
            <a:off x="317853" y="3249599"/>
            <a:ext cx="3095625" cy="1802962"/>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Treatment leading to improvements : </a:t>
            </a:r>
            <a:r>
              <a:rPr lang="en" sz="1400" b="1" dirty="0"/>
              <a:t>5 to 7 days</a:t>
            </a:r>
          </a:p>
          <a:p>
            <a:pPr marL="139700" lvl="0" indent="0" algn="l" rtl="0">
              <a:spcBef>
                <a:spcPts val="0"/>
              </a:spcBef>
              <a:spcAft>
                <a:spcPts val="0"/>
              </a:spcAft>
              <a:buSzPts val="1400"/>
            </a:pPr>
            <a:endParaRPr sz="1400" dirty="0"/>
          </a:p>
          <a:p>
            <a:pPr marL="457200" lvl="0" indent="-317500" algn="l" rtl="0">
              <a:spcBef>
                <a:spcPts val="0"/>
              </a:spcBef>
              <a:spcAft>
                <a:spcPts val="0"/>
              </a:spcAft>
              <a:buSzPts val="1400"/>
              <a:buChar char="●"/>
            </a:pPr>
            <a:r>
              <a:rPr lang="en" sz="1400" dirty="0"/>
              <a:t>No improvement on first antibiotic round: </a:t>
            </a:r>
            <a:r>
              <a:rPr lang="en" sz="1400" b="1" dirty="0"/>
              <a:t>7 to 10 days</a:t>
            </a:r>
            <a:endParaRPr sz="1400" b="1" dirty="0"/>
          </a:p>
          <a:p>
            <a:pPr marL="0" lvl="0" indent="0" algn="l" rtl="0">
              <a:spcBef>
                <a:spcPts val="0"/>
              </a:spcBef>
              <a:spcAft>
                <a:spcPts val="0"/>
              </a:spcAft>
              <a:buNone/>
            </a:pPr>
            <a:endParaRPr sz="1400" dirty="0"/>
          </a:p>
        </p:txBody>
      </p:sp>
      <p:sp>
        <p:nvSpPr>
          <p:cNvPr id="465" name="Google Shape;465;p55"/>
          <p:cNvSpPr txBox="1">
            <a:spLocks noGrp="1"/>
          </p:cNvSpPr>
          <p:nvPr>
            <p:ph type="subTitle" idx="2"/>
          </p:nvPr>
        </p:nvSpPr>
        <p:spPr>
          <a:xfrm>
            <a:off x="319107" y="1466276"/>
            <a:ext cx="3330300" cy="1217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i="1" dirty="0"/>
              <a:t>Streptococcus pneumonia</a:t>
            </a:r>
            <a:endParaRPr sz="1400" i="1" dirty="0"/>
          </a:p>
          <a:p>
            <a:pPr marL="457200" lvl="0" indent="-317500" algn="l" rtl="0">
              <a:spcBef>
                <a:spcPts val="0"/>
              </a:spcBef>
              <a:spcAft>
                <a:spcPts val="0"/>
              </a:spcAft>
              <a:buSzPts val="1400"/>
              <a:buChar char="●"/>
            </a:pPr>
            <a:r>
              <a:rPr lang="en" sz="1400" i="1" dirty="0"/>
              <a:t>Haemophilus Influenzae</a:t>
            </a:r>
            <a:endParaRPr sz="1400" i="1" dirty="0"/>
          </a:p>
          <a:p>
            <a:pPr marL="457200" lvl="0" indent="-317500" algn="l" rtl="0">
              <a:spcBef>
                <a:spcPts val="0"/>
              </a:spcBef>
              <a:spcAft>
                <a:spcPts val="0"/>
              </a:spcAft>
              <a:buSzPts val="1400"/>
              <a:buChar char="●"/>
            </a:pPr>
            <a:r>
              <a:rPr lang="en" sz="1400" i="1" dirty="0"/>
              <a:t>Moraxella Catarrhalis</a:t>
            </a:r>
            <a:endParaRPr sz="1400" i="1" dirty="0"/>
          </a:p>
        </p:txBody>
      </p:sp>
      <p:sp>
        <p:nvSpPr>
          <p:cNvPr id="466" name="Google Shape;466;p55"/>
          <p:cNvSpPr txBox="1">
            <a:spLocks noGrp="1"/>
          </p:cNvSpPr>
          <p:nvPr>
            <p:ph type="subTitle" idx="3"/>
          </p:nvPr>
        </p:nvSpPr>
        <p:spPr>
          <a:xfrm>
            <a:off x="319107" y="1035188"/>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Common Pathogens</a:t>
            </a:r>
            <a:endParaRPr sz="2000" dirty="0"/>
          </a:p>
        </p:txBody>
      </p:sp>
      <p:sp>
        <p:nvSpPr>
          <p:cNvPr id="468" name="Google Shape;468;p55"/>
          <p:cNvSpPr txBox="1">
            <a:spLocks noGrp="1"/>
          </p:cNvSpPr>
          <p:nvPr>
            <p:ph type="subTitle" idx="4"/>
          </p:nvPr>
        </p:nvSpPr>
        <p:spPr>
          <a:xfrm>
            <a:off x="3813488" y="154085"/>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Treatment</a:t>
            </a:r>
            <a:endParaRPr sz="2000" dirty="0"/>
          </a:p>
        </p:txBody>
      </p:sp>
      <p:sp>
        <p:nvSpPr>
          <p:cNvPr id="467" name="Google Shape;467;p55"/>
          <p:cNvSpPr txBox="1">
            <a:spLocks noGrp="1"/>
          </p:cNvSpPr>
          <p:nvPr>
            <p:ph type="title"/>
          </p:nvPr>
        </p:nvSpPr>
        <p:spPr>
          <a:xfrm>
            <a:off x="468315" y="154085"/>
            <a:ext cx="2435071" cy="11541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Sinusitis</a:t>
            </a:r>
            <a:endParaRPr sz="3200" dirty="0"/>
          </a:p>
        </p:txBody>
      </p:sp>
      <p:sp>
        <p:nvSpPr>
          <p:cNvPr id="471" name="Google Shape;471;p55"/>
          <p:cNvSpPr txBox="1">
            <a:spLocks noGrp="1"/>
          </p:cNvSpPr>
          <p:nvPr>
            <p:ph type="subTitle" idx="4294967295"/>
          </p:nvPr>
        </p:nvSpPr>
        <p:spPr>
          <a:xfrm>
            <a:off x="604397" y="2862249"/>
            <a:ext cx="2522538" cy="3873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Duration of Therapy:</a:t>
            </a:r>
            <a:endParaRPr sz="2000" dirty="0"/>
          </a:p>
        </p:txBody>
      </p:sp>
      <p:graphicFrame>
        <p:nvGraphicFramePr>
          <p:cNvPr id="469" name="Google Shape;469;p55"/>
          <p:cNvGraphicFramePr/>
          <p:nvPr>
            <p:extLst>
              <p:ext uri="{D42A27DB-BD31-4B8C-83A1-F6EECF244321}">
                <p14:modId xmlns:p14="http://schemas.microsoft.com/office/powerpoint/2010/main" val="1955736060"/>
              </p:ext>
            </p:extLst>
          </p:nvPr>
        </p:nvGraphicFramePr>
        <p:xfrm>
          <a:off x="3277157" y="432123"/>
          <a:ext cx="5766726" cy="3667296"/>
        </p:xfrm>
        <a:graphic>
          <a:graphicData uri="http://schemas.openxmlformats.org/drawingml/2006/table">
            <a:tbl>
              <a:tblPr>
                <a:noFill/>
                <a:tableStyleId>{E5B31710-CD7E-4EAB-89DE-FA4A775948A4}</a:tableStyleId>
              </a:tblPr>
              <a:tblGrid>
                <a:gridCol w="1101284">
                  <a:extLst>
                    <a:ext uri="{9D8B030D-6E8A-4147-A177-3AD203B41FA5}">
                      <a16:colId xmlns:a16="http://schemas.microsoft.com/office/drawing/2014/main" val="20000"/>
                    </a:ext>
                  </a:extLst>
                </a:gridCol>
                <a:gridCol w="2075755">
                  <a:extLst>
                    <a:ext uri="{9D8B030D-6E8A-4147-A177-3AD203B41FA5}">
                      <a16:colId xmlns:a16="http://schemas.microsoft.com/office/drawing/2014/main" val="20001"/>
                    </a:ext>
                  </a:extLst>
                </a:gridCol>
                <a:gridCol w="2589687">
                  <a:extLst>
                    <a:ext uri="{9D8B030D-6E8A-4147-A177-3AD203B41FA5}">
                      <a16:colId xmlns:a16="http://schemas.microsoft.com/office/drawing/2014/main" val="20002"/>
                    </a:ext>
                  </a:extLst>
                </a:gridCol>
              </a:tblGrid>
              <a:tr h="386776">
                <a:tc>
                  <a:txBody>
                    <a:bodyPr/>
                    <a:lstStyle/>
                    <a:p>
                      <a:pPr marL="0" lvl="0" indent="0" algn="l" rtl="0">
                        <a:spcBef>
                          <a:spcPts val="0"/>
                        </a:spcBef>
                        <a:spcAft>
                          <a:spcPts val="0"/>
                        </a:spcAft>
                        <a:buNone/>
                      </a:pPr>
                      <a:endParaRPr sz="1200"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dirty="0">
                          <a:solidFill>
                            <a:schemeClr val="dk1"/>
                          </a:solidFill>
                        </a:rPr>
                        <a:t>Improvement</a:t>
                      </a:r>
                      <a:endParaRPr sz="12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rPr>
                        <a:t>No-Improvement</a:t>
                      </a:r>
                      <a:endParaRPr sz="12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17510">
                <a:tc>
                  <a:txBody>
                    <a:bodyPr/>
                    <a:lstStyle/>
                    <a:p>
                      <a:pPr marL="0" lvl="0" indent="0" algn="l" rtl="0">
                        <a:spcBef>
                          <a:spcPts val="0"/>
                        </a:spcBef>
                        <a:spcAft>
                          <a:spcPts val="0"/>
                        </a:spcAft>
                        <a:buNone/>
                      </a:pPr>
                      <a:r>
                        <a:rPr lang="en" sz="1200" b="1" dirty="0">
                          <a:solidFill>
                            <a:schemeClr val="dk1"/>
                          </a:solidFill>
                        </a:rPr>
                        <a:t>No-penicillin allergy </a:t>
                      </a:r>
                      <a:endParaRPr sz="12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152400" lvl="0" indent="0" algn="ctr" rtl="0">
                        <a:spcBef>
                          <a:spcPts val="0"/>
                        </a:spcBef>
                        <a:spcAft>
                          <a:spcPts val="0"/>
                        </a:spcAft>
                        <a:buClr>
                          <a:schemeClr val="dk1"/>
                        </a:buClr>
                        <a:buSzPts val="1200"/>
                        <a:buNone/>
                      </a:pPr>
                      <a:r>
                        <a:rPr lang="en" sz="1200" dirty="0">
                          <a:solidFill>
                            <a:schemeClr val="dk1"/>
                          </a:solidFill>
                        </a:rPr>
                        <a:t>Amoxicillin*</a:t>
                      </a:r>
                    </a:p>
                    <a:p>
                      <a:pPr marL="152400" lvl="0" indent="0" algn="ctr" rtl="0">
                        <a:spcBef>
                          <a:spcPts val="0"/>
                        </a:spcBef>
                        <a:spcAft>
                          <a:spcPts val="0"/>
                        </a:spcAft>
                        <a:buClr>
                          <a:schemeClr val="dk1"/>
                        </a:buClr>
                        <a:buSzPts val="1200"/>
                        <a:buNone/>
                      </a:pPr>
                      <a:endParaRPr sz="1200" dirty="0">
                        <a:solidFill>
                          <a:schemeClr val="dk1"/>
                        </a:solidFill>
                      </a:endParaRPr>
                    </a:p>
                    <a:p>
                      <a:pPr marL="0" lvl="0" indent="0" algn="ctr" rtl="0">
                        <a:spcBef>
                          <a:spcPts val="0"/>
                        </a:spcBef>
                        <a:spcAft>
                          <a:spcPts val="0"/>
                        </a:spcAft>
                        <a:buNone/>
                      </a:pPr>
                      <a:r>
                        <a:rPr lang="en" sz="1200" dirty="0">
                          <a:solidFill>
                            <a:schemeClr val="dk1"/>
                          </a:solidFill>
                        </a:rPr>
                        <a:t>OR</a:t>
                      </a:r>
                    </a:p>
                    <a:p>
                      <a:pPr marL="0" lvl="0" indent="0" algn="ctr" rtl="0">
                        <a:spcBef>
                          <a:spcPts val="0"/>
                        </a:spcBef>
                        <a:spcAft>
                          <a:spcPts val="0"/>
                        </a:spcAft>
                        <a:buNone/>
                      </a:pPr>
                      <a:endParaRPr sz="1200" dirty="0">
                        <a:solidFill>
                          <a:schemeClr val="dk1"/>
                        </a:solidFill>
                      </a:endParaRPr>
                    </a:p>
                    <a:p>
                      <a:pPr marL="152400" lvl="0" indent="0" algn="ctr" rtl="0">
                        <a:spcBef>
                          <a:spcPts val="0"/>
                        </a:spcBef>
                        <a:spcAft>
                          <a:spcPts val="0"/>
                        </a:spcAft>
                        <a:buClr>
                          <a:schemeClr val="dk1"/>
                        </a:buClr>
                        <a:buSzPts val="1200"/>
                        <a:buNone/>
                      </a:pPr>
                      <a:r>
                        <a:rPr lang="en" sz="1200" dirty="0">
                          <a:solidFill>
                            <a:schemeClr val="dk1"/>
                          </a:solidFill>
                        </a:rPr>
                        <a:t>Augmentin</a:t>
                      </a:r>
                      <a:endParaRPr sz="1200"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152400" lvl="0" indent="0" algn="ctr" rtl="0">
                        <a:spcBef>
                          <a:spcPts val="0"/>
                        </a:spcBef>
                        <a:spcAft>
                          <a:spcPts val="0"/>
                        </a:spcAft>
                        <a:buClr>
                          <a:schemeClr val="dk1"/>
                        </a:buClr>
                        <a:buSzPts val="1200"/>
                        <a:buNone/>
                      </a:pPr>
                      <a:r>
                        <a:rPr lang="en" sz="1200" dirty="0">
                          <a:solidFill>
                            <a:schemeClr val="dk1"/>
                          </a:solidFill>
                        </a:rPr>
                        <a:t>Augmentin ER</a:t>
                      </a:r>
                      <a:endParaRPr sz="1200" dirty="0">
                        <a:solidFill>
                          <a:schemeClr val="dk1"/>
                        </a:solidFill>
                      </a:endParaRPr>
                    </a:p>
                    <a:p>
                      <a:pPr marL="0" lvl="0" indent="0" algn="ctr" rtl="0">
                        <a:spcBef>
                          <a:spcPts val="0"/>
                        </a:spcBef>
                        <a:spcAft>
                          <a:spcPts val="0"/>
                        </a:spcAft>
                        <a:buNone/>
                      </a:pPr>
                      <a:r>
                        <a:rPr lang="en" sz="1200" dirty="0">
                          <a:solidFill>
                            <a:schemeClr val="dk1"/>
                          </a:solidFill>
                        </a:rPr>
                        <a:t>OR</a:t>
                      </a:r>
                      <a:endParaRPr sz="1200" dirty="0">
                        <a:solidFill>
                          <a:schemeClr val="dk1"/>
                        </a:solidFill>
                      </a:endParaRPr>
                    </a:p>
                    <a:p>
                      <a:pPr marL="152400" lvl="0" indent="0" algn="ctr" rtl="0">
                        <a:spcBef>
                          <a:spcPts val="0"/>
                        </a:spcBef>
                        <a:spcAft>
                          <a:spcPts val="0"/>
                        </a:spcAft>
                        <a:buClr>
                          <a:schemeClr val="dk1"/>
                        </a:buClr>
                        <a:buSzPts val="1200"/>
                        <a:buNone/>
                      </a:pPr>
                      <a:r>
                        <a:rPr lang="en" sz="1200" dirty="0">
                          <a:solidFill>
                            <a:schemeClr val="dk1"/>
                          </a:solidFill>
                        </a:rPr>
                        <a:t>Levofloxacin</a:t>
                      </a:r>
                      <a:endParaRPr sz="1200" dirty="0">
                        <a:solidFill>
                          <a:schemeClr val="dk1"/>
                        </a:solidFill>
                      </a:endParaRPr>
                    </a:p>
                    <a:p>
                      <a:pPr marL="0" lvl="0" indent="0" algn="ctr" rtl="0">
                        <a:spcBef>
                          <a:spcPts val="0"/>
                        </a:spcBef>
                        <a:spcAft>
                          <a:spcPts val="0"/>
                        </a:spcAft>
                        <a:buNone/>
                      </a:pPr>
                      <a:r>
                        <a:rPr lang="en" sz="1200" dirty="0">
                          <a:solidFill>
                            <a:schemeClr val="dk1"/>
                          </a:solidFill>
                        </a:rPr>
                        <a:t>OR </a:t>
                      </a:r>
                      <a:endParaRPr sz="1200" dirty="0">
                        <a:solidFill>
                          <a:schemeClr val="dk1"/>
                        </a:solidFill>
                      </a:endParaRPr>
                    </a:p>
                    <a:p>
                      <a:pPr marL="152400" lvl="0" indent="0" algn="ctr" rtl="0">
                        <a:spcBef>
                          <a:spcPts val="0"/>
                        </a:spcBef>
                        <a:spcAft>
                          <a:spcPts val="0"/>
                        </a:spcAft>
                        <a:buClr>
                          <a:schemeClr val="dk1"/>
                        </a:buClr>
                        <a:buSzPts val="1200"/>
                        <a:buNone/>
                      </a:pPr>
                      <a:r>
                        <a:rPr lang="en" sz="1200" dirty="0">
                          <a:solidFill>
                            <a:schemeClr val="dk1"/>
                          </a:solidFill>
                        </a:rPr>
                        <a:t>Third gen Cephalosporin </a:t>
                      </a:r>
                      <a:r>
                        <a:rPr lang="en" sz="1200" b="1" u="sng" dirty="0">
                          <a:solidFill>
                            <a:schemeClr val="dk1"/>
                          </a:solidFill>
                        </a:rPr>
                        <a:t>PLUS</a:t>
                      </a:r>
                      <a:r>
                        <a:rPr lang="en" sz="1200" dirty="0">
                          <a:solidFill>
                            <a:schemeClr val="dk1"/>
                          </a:solidFill>
                        </a:rPr>
                        <a:t> Clindamycin</a:t>
                      </a:r>
                      <a:endParaRPr sz="1200" dirty="0">
                        <a:solidFill>
                          <a:schemeClr val="dk1"/>
                        </a:solidFill>
                      </a:endParaRPr>
                    </a:p>
                    <a:p>
                      <a:pPr marL="0" lvl="0" indent="0" algn="ctr" rtl="0">
                        <a:spcBef>
                          <a:spcPts val="0"/>
                        </a:spcBef>
                        <a:spcAft>
                          <a:spcPts val="0"/>
                        </a:spcAft>
                        <a:buNone/>
                      </a:pPr>
                      <a:r>
                        <a:rPr lang="en" sz="1200" dirty="0">
                          <a:solidFill>
                            <a:schemeClr val="dk1"/>
                          </a:solidFill>
                        </a:rPr>
                        <a:t>OR</a:t>
                      </a:r>
                      <a:endParaRPr sz="1200" dirty="0">
                        <a:solidFill>
                          <a:schemeClr val="dk1"/>
                        </a:solidFill>
                      </a:endParaRPr>
                    </a:p>
                    <a:p>
                      <a:pPr marL="152400" lvl="0" indent="0" algn="ctr" rtl="0">
                        <a:spcBef>
                          <a:spcPts val="0"/>
                        </a:spcBef>
                        <a:spcAft>
                          <a:spcPts val="0"/>
                        </a:spcAft>
                        <a:buClr>
                          <a:schemeClr val="dk1"/>
                        </a:buClr>
                        <a:buSzPts val="1200"/>
                        <a:buNone/>
                      </a:pPr>
                      <a:r>
                        <a:rPr lang="en" sz="1200" dirty="0">
                          <a:solidFill>
                            <a:schemeClr val="dk1"/>
                          </a:solidFill>
                        </a:rPr>
                        <a:t>Doxycycline</a:t>
                      </a:r>
                      <a:endParaRPr sz="1200"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77873">
                <a:tc>
                  <a:txBody>
                    <a:bodyPr/>
                    <a:lstStyle/>
                    <a:p>
                      <a:pPr marL="0" lvl="0" indent="0" algn="l" rtl="0">
                        <a:spcBef>
                          <a:spcPts val="0"/>
                        </a:spcBef>
                        <a:spcAft>
                          <a:spcPts val="0"/>
                        </a:spcAft>
                        <a:buNone/>
                      </a:pPr>
                      <a:r>
                        <a:rPr lang="en" sz="1200" b="1">
                          <a:solidFill>
                            <a:schemeClr val="dk1"/>
                          </a:solidFill>
                        </a:rPr>
                        <a:t>Penicillin allergy </a:t>
                      </a:r>
                      <a:endParaRPr sz="12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152400" lvl="0" indent="0" algn="ctr" rtl="0">
                        <a:spcBef>
                          <a:spcPts val="0"/>
                        </a:spcBef>
                        <a:spcAft>
                          <a:spcPts val="0"/>
                        </a:spcAft>
                        <a:buClr>
                          <a:schemeClr val="dk1"/>
                        </a:buClr>
                        <a:buSzPts val="1200"/>
                        <a:buNone/>
                      </a:pPr>
                      <a:r>
                        <a:rPr lang="en" sz="1200" dirty="0">
                          <a:solidFill>
                            <a:schemeClr val="dk1"/>
                          </a:solidFill>
                        </a:rPr>
                        <a:t>Doxycycline</a:t>
                      </a:r>
                    </a:p>
                    <a:p>
                      <a:pPr marL="152400" lvl="0" indent="0" algn="ctr" rtl="0">
                        <a:spcBef>
                          <a:spcPts val="0"/>
                        </a:spcBef>
                        <a:spcAft>
                          <a:spcPts val="0"/>
                        </a:spcAft>
                        <a:buClr>
                          <a:schemeClr val="dk1"/>
                        </a:buClr>
                        <a:buSzPts val="1200"/>
                        <a:buNone/>
                      </a:pPr>
                      <a:endParaRPr sz="1200" dirty="0">
                        <a:solidFill>
                          <a:schemeClr val="dk1"/>
                        </a:solidFill>
                      </a:endParaRPr>
                    </a:p>
                    <a:p>
                      <a:pPr marL="0" lvl="0" indent="0" algn="ctr" rtl="0">
                        <a:spcBef>
                          <a:spcPts val="0"/>
                        </a:spcBef>
                        <a:spcAft>
                          <a:spcPts val="0"/>
                        </a:spcAft>
                        <a:buNone/>
                      </a:pPr>
                      <a:r>
                        <a:rPr lang="en" sz="1200" dirty="0">
                          <a:solidFill>
                            <a:schemeClr val="dk1"/>
                          </a:solidFill>
                        </a:rPr>
                        <a:t>OR</a:t>
                      </a:r>
                    </a:p>
                    <a:p>
                      <a:pPr marL="0" lvl="0" indent="0" algn="ctr" rtl="0">
                        <a:spcBef>
                          <a:spcPts val="0"/>
                        </a:spcBef>
                        <a:spcAft>
                          <a:spcPts val="0"/>
                        </a:spcAft>
                        <a:buNone/>
                      </a:pPr>
                      <a:endParaRPr sz="1200" dirty="0">
                        <a:solidFill>
                          <a:schemeClr val="dk1"/>
                        </a:solidFill>
                      </a:endParaRPr>
                    </a:p>
                    <a:p>
                      <a:pPr marL="152400" lvl="0" indent="0" algn="ctr" rtl="0">
                        <a:spcBef>
                          <a:spcPts val="0"/>
                        </a:spcBef>
                        <a:spcAft>
                          <a:spcPts val="0"/>
                        </a:spcAft>
                        <a:buClr>
                          <a:schemeClr val="dk1"/>
                        </a:buClr>
                        <a:buSzPts val="1200"/>
                        <a:buNone/>
                      </a:pPr>
                      <a:r>
                        <a:rPr lang="en" sz="1200" dirty="0">
                          <a:solidFill>
                            <a:schemeClr val="dk1"/>
                          </a:solidFill>
                        </a:rPr>
                        <a:t>Third gen cephalosporin (with or without clindamycin)</a:t>
                      </a:r>
                      <a:endParaRPr sz="1200"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228600" algn="ctr" rtl="0">
                        <a:spcBef>
                          <a:spcPts val="0"/>
                        </a:spcBef>
                        <a:spcAft>
                          <a:spcPts val="0"/>
                        </a:spcAft>
                        <a:buNone/>
                      </a:pPr>
                      <a:r>
                        <a:rPr lang="en" sz="1200" dirty="0">
                          <a:solidFill>
                            <a:schemeClr val="dk1"/>
                          </a:solidFill>
                        </a:rPr>
                        <a:t>—</a:t>
                      </a:r>
                      <a:endParaRPr sz="1200" dirty="0">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TextBox 1"/>
          <p:cNvSpPr txBox="1"/>
          <p:nvPr/>
        </p:nvSpPr>
        <p:spPr>
          <a:xfrm>
            <a:off x="2204747" y="4665042"/>
            <a:ext cx="6425320" cy="307777"/>
          </a:xfrm>
          <a:prstGeom prst="rect">
            <a:avLst/>
          </a:prstGeom>
          <a:noFill/>
        </p:spPr>
        <p:txBody>
          <a:bodyPr wrap="square" rtlCol="0">
            <a:spAutoFit/>
          </a:bodyPr>
          <a:lstStyle/>
          <a:p>
            <a:r>
              <a:rPr lang="en-US" sz="700" dirty="0"/>
              <a:t>* Amoxicillin reasonable starting therapy if pt. has low risk of resistant </a:t>
            </a:r>
            <a:r>
              <a:rPr lang="en-US" sz="700" i="1" dirty="0"/>
              <a:t>Strep pneumo </a:t>
            </a:r>
            <a:r>
              <a:rPr lang="en-US" sz="700" dirty="0"/>
              <a:t>(age &lt;= 65, no recent hospitalization, no previous antibiotics in past month, and no co-morbid conditions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81" name="Google Shape;481;p56"/>
          <p:cNvSpPr txBox="1">
            <a:spLocks noGrp="1"/>
          </p:cNvSpPr>
          <p:nvPr>
            <p:ph type="subTitle" idx="1"/>
          </p:nvPr>
        </p:nvSpPr>
        <p:spPr>
          <a:xfrm>
            <a:off x="767562" y="3806304"/>
            <a:ext cx="2703153" cy="12176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10 days (generally, but note that Levofloxacin is 5 days)</a:t>
            </a:r>
            <a:endParaRPr sz="1400" dirty="0"/>
          </a:p>
        </p:txBody>
      </p:sp>
      <p:sp>
        <p:nvSpPr>
          <p:cNvPr id="478" name="Google Shape;478;p56"/>
          <p:cNvSpPr txBox="1">
            <a:spLocks noGrp="1"/>
          </p:cNvSpPr>
          <p:nvPr>
            <p:ph type="subTitle" idx="2"/>
          </p:nvPr>
        </p:nvSpPr>
        <p:spPr>
          <a:xfrm>
            <a:off x="557998" y="1575338"/>
            <a:ext cx="3330300" cy="1217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i="1" dirty="0"/>
              <a:t>Streptococcus pneumonia</a:t>
            </a:r>
            <a:endParaRPr sz="1400" i="1" dirty="0"/>
          </a:p>
          <a:p>
            <a:pPr marL="457200" lvl="0" indent="-317500" algn="l" rtl="0">
              <a:spcBef>
                <a:spcPts val="0"/>
              </a:spcBef>
              <a:spcAft>
                <a:spcPts val="0"/>
              </a:spcAft>
              <a:buSzPts val="1400"/>
              <a:buChar char="●"/>
            </a:pPr>
            <a:r>
              <a:rPr lang="en" sz="1400" i="1" dirty="0"/>
              <a:t>Haemophilus Influenzae</a:t>
            </a:r>
            <a:endParaRPr sz="1400" i="1" dirty="0"/>
          </a:p>
          <a:p>
            <a:pPr marL="457200" lvl="0" indent="-317500" algn="l" rtl="0">
              <a:spcBef>
                <a:spcPts val="0"/>
              </a:spcBef>
              <a:spcAft>
                <a:spcPts val="0"/>
              </a:spcAft>
              <a:buSzPts val="1400"/>
              <a:buChar char="●"/>
            </a:pPr>
            <a:r>
              <a:rPr lang="en" sz="1400" i="1" dirty="0"/>
              <a:t>Moraxella Catarrhalis</a:t>
            </a:r>
            <a:endParaRPr sz="1400" i="1" dirty="0"/>
          </a:p>
        </p:txBody>
      </p:sp>
      <p:sp>
        <p:nvSpPr>
          <p:cNvPr id="479" name="Google Shape;479;p56"/>
          <p:cNvSpPr txBox="1">
            <a:spLocks noGrp="1"/>
          </p:cNvSpPr>
          <p:nvPr>
            <p:ph type="subTitle" idx="3"/>
          </p:nvPr>
        </p:nvSpPr>
        <p:spPr>
          <a:xfrm>
            <a:off x="479295" y="1244844"/>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Common Pathogens</a:t>
            </a:r>
            <a:endParaRPr sz="2000" dirty="0"/>
          </a:p>
        </p:txBody>
      </p:sp>
      <p:sp>
        <p:nvSpPr>
          <p:cNvPr id="480" name="Google Shape;480;p56"/>
          <p:cNvSpPr txBox="1">
            <a:spLocks noGrp="1"/>
          </p:cNvSpPr>
          <p:nvPr>
            <p:ph type="subTitle" idx="4"/>
          </p:nvPr>
        </p:nvSpPr>
        <p:spPr>
          <a:xfrm>
            <a:off x="4133862" y="914350"/>
            <a:ext cx="2320334"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Treatment</a:t>
            </a:r>
            <a:endParaRPr sz="2000" dirty="0"/>
          </a:p>
        </p:txBody>
      </p:sp>
      <p:sp>
        <p:nvSpPr>
          <p:cNvPr id="477" name="Google Shape;477;p56"/>
          <p:cNvSpPr txBox="1">
            <a:spLocks noGrp="1"/>
          </p:cNvSpPr>
          <p:nvPr>
            <p:ph type="title"/>
          </p:nvPr>
        </p:nvSpPr>
        <p:spPr>
          <a:xfrm>
            <a:off x="339556" y="188725"/>
            <a:ext cx="425246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Acute Otitis Media</a:t>
            </a:r>
            <a:endParaRPr sz="2800" dirty="0"/>
          </a:p>
        </p:txBody>
      </p:sp>
      <p:sp>
        <p:nvSpPr>
          <p:cNvPr id="483" name="Google Shape;483;p56"/>
          <p:cNvSpPr txBox="1">
            <a:spLocks noGrp="1"/>
          </p:cNvSpPr>
          <p:nvPr>
            <p:ph type="subTitle" idx="4294967295"/>
          </p:nvPr>
        </p:nvSpPr>
        <p:spPr>
          <a:xfrm>
            <a:off x="767562" y="3421358"/>
            <a:ext cx="2582863" cy="3873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Duration of Therapy:</a:t>
            </a:r>
            <a:endParaRPr sz="2000" dirty="0"/>
          </a:p>
        </p:txBody>
      </p:sp>
      <p:graphicFrame>
        <p:nvGraphicFramePr>
          <p:cNvPr id="482" name="Google Shape;482;p56"/>
          <p:cNvGraphicFramePr/>
          <p:nvPr>
            <p:extLst>
              <p:ext uri="{D42A27DB-BD31-4B8C-83A1-F6EECF244321}">
                <p14:modId xmlns:p14="http://schemas.microsoft.com/office/powerpoint/2010/main" val="189610850"/>
              </p:ext>
            </p:extLst>
          </p:nvPr>
        </p:nvGraphicFramePr>
        <p:xfrm>
          <a:off x="3716150" y="1244844"/>
          <a:ext cx="5180894" cy="3536025"/>
        </p:xfrm>
        <a:graphic>
          <a:graphicData uri="http://schemas.openxmlformats.org/drawingml/2006/table">
            <a:tbl>
              <a:tblPr>
                <a:noFill/>
                <a:tableStyleId>{E5B31710-CD7E-4EAB-89DE-FA4A775948A4}</a:tableStyleId>
              </a:tblPr>
              <a:tblGrid>
                <a:gridCol w="1319686">
                  <a:extLst>
                    <a:ext uri="{9D8B030D-6E8A-4147-A177-3AD203B41FA5}">
                      <a16:colId xmlns:a16="http://schemas.microsoft.com/office/drawing/2014/main" val="20000"/>
                    </a:ext>
                  </a:extLst>
                </a:gridCol>
                <a:gridCol w="1930604">
                  <a:extLst>
                    <a:ext uri="{9D8B030D-6E8A-4147-A177-3AD203B41FA5}">
                      <a16:colId xmlns:a16="http://schemas.microsoft.com/office/drawing/2014/main" val="20001"/>
                    </a:ext>
                  </a:extLst>
                </a:gridCol>
                <a:gridCol w="1930604">
                  <a:extLst>
                    <a:ext uri="{9D8B030D-6E8A-4147-A177-3AD203B41FA5}">
                      <a16:colId xmlns:a16="http://schemas.microsoft.com/office/drawing/2014/main" val="20002"/>
                    </a:ext>
                  </a:extLst>
                </a:gridCol>
              </a:tblGrid>
              <a:tr h="810073">
                <a:tc>
                  <a:txBody>
                    <a:bodyPr/>
                    <a:lstStyle/>
                    <a:p>
                      <a:pPr marL="0" lvl="0" indent="0" algn="l" rtl="0">
                        <a:spcBef>
                          <a:spcPts val="0"/>
                        </a:spcBef>
                        <a:spcAft>
                          <a:spcPts val="0"/>
                        </a:spcAft>
                        <a:buNone/>
                      </a:pPr>
                      <a:endParaRPr sz="1200"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rPr>
                        <a:t>Initial Regimens</a:t>
                      </a:r>
                      <a:endParaRPr sz="12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rPr>
                        <a:t>Alternative Regimens</a:t>
                      </a:r>
                      <a:endParaRPr sz="12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62958">
                <a:tc>
                  <a:txBody>
                    <a:bodyPr/>
                    <a:lstStyle/>
                    <a:p>
                      <a:pPr marL="0" lvl="0" indent="0" algn="l" rtl="0">
                        <a:spcBef>
                          <a:spcPts val="0"/>
                        </a:spcBef>
                        <a:spcAft>
                          <a:spcPts val="0"/>
                        </a:spcAft>
                        <a:buNone/>
                      </a:pPr>
                      <a:r>
                        <a:rPr lang="en" sz="1200" b="1" dirty="0">
                          <a:solidFill>
                            <a:schemeClr val="dk1"/>
                          </a:solidFill>
                        </a:rPr>
                        <a:t>No antibiotic in the prior month</a:t>
                      </a:r>
                      <a:endParaRPr sz="12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rPr>
                        <a:t>Amoxicillin</a:t>
                      </a:r>
                      <a:endParaRPr sz="1200" dirty="0">
                        <a:solidFill>
                          <a:schemeClr val="dk1"/>
                        </a:solidFill>
                      </a:endParaRPr>
                    </a:p>
                    <a:p>
                      <a:pPr marL="0" lvl="0" indent="0" algn="l" rtl="0">
                        <a:spcBef>
                          <a:spcPts val="0"/>
                        </a:spcBef>
                        <a:spcAft>
                          <a:spcPts val="0"/>
                        </a:spcAft>
                        <a:buNone/>
                      </a:pPr>
                      <a:r>
                        <a:rPr lang="en" sz="1200">
                          <a:solidFill>
                            <a:schemeClr val="dk1"/>
                          </a:solidFill>
                        </a:rPr>
                        <a:t>Augmentin</a:t>
                      </a:r>
                      <a:endParaRPr sz="1200" dirty="0">
                        <a:solidFill>
                          <a:schemeClr val="dk1"/>
                        </a:solidFill>
                      </a:endParaRPr>
                    </a:p>
                    <a:p>
                      <a:pPr marL="0" lvl="0" indent="0" algn="l" rtl="0">
                        <a:spcBef>
                          <a:spcPts val="0"/>
                        </a:spcBef>
                        <a:spcAft>
                          <a:spcPts val="0"/>
                        </a:spcAft>
                        <a:buNone/>
                      </a:pPr>
                      <a:r>
                        <a:rPr lang="en" sz="1200">
                          <a:solidFill>
                            <a:schemeClr val="dk1"/>
                          </a:solidFill>
                        </a:rPr>
                        <a:t>Cefdinir</a:t>
                      </a:r>
                      <a:endParaRPr sz="1200" dirty="0">
                        <a:solidFill>
                          <a:schemeClr val="dk1"/>
                        </a:solidFill>
                      </a:endParaRPr>
                    </a:p>
                    <a:p>
                      <a:pPr marL="0" lvl="0" indent="0" algn="l" rtl="0">
                        <a:spcBef>
                          <a:spcPts val="0"/>
                        </a:spcBef>
                        <a:spcAft>
                          <a:spcPts val="0"/>
                        </a:spcAft>
                        <a:buNone/>
                      </a:pPr>
                      <a:r>
                        <a:rPr lang="en" sz="1200">
                          <a:solidFill>
                            <a:schemeClr val="dk1"/>
                          </a:solidFill>
                        </a:rPr>
                        <a:t>Cefpodoxime</a:t>
                      </a:r>
                      <a:endParaRPr sz="1200" dirty="0">
                        <a:solidFill>
                          <a:schemeClr val="dk1"/>
                        </a:solidFill>
                      </a:endParaRPr>
                    </a:p>
                    <a:p>
                      <a:pPr marL="0" lvl="0" indent="0" algn="l" rtl="0">
                        <a:spcBef>
                          <a:spcPts val="0"/>
                        </a:spcBef>
                        <a:spcAft>
                          <a:spcPts val="0"/>
                        </a:spcAft>
                        <a:buNone/>
                      </a:pPr>
                      <a:r>
                        <a:rPr lang="en" sz="1200">
                          <a:solidFill>
                            <a:schemeClr val="dk1"/>
                          </a:solidFill>
                        </a:rPr>
                        <a:t>Cefprozil</a:t>
                      </a:r>
                      <a:endParaRPr sz="1200"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2">
                  <a:txBody>
                    <a:bodyPr/>
                    <a:lstStyle/>
                    <a:p>
                      <a:pPr marL="0" lvl="0" indent="0" algn="l" rtl="0">
                        <a:spcBef>
                          <a:spcPts val="0"/>
                        </a:spcBef>
                        <a:spcAft>
                          <a:spcPts val="0"/>
                        </a:spcAft>
                        <a:buNone/>
                      </a:pPr>
                      <a:r>
                        <a:rPr lang="en" sz="1200" dirty="0">
                          <a:solidFill>
                            <a:schemeClr val="dk1"/>
                          </a:solidFill>
                        </a:rPr>
                        <a:t>- Cefdinir</a:t>
                      </a:r>
                      <a:endParaRPr sz="1200" dirty="0">
                        <a:solidFill>
                          <a:schemeClr val="dk1"/>
                        </a:solidFill>
                      </a:endParaRPr>
                    </a:p>
                    <a:p>
                      <a:pPr marL="0" lvl="0" indent="0" algn="l" rtl="0">
                        <a:spcBef>
                          <a:spcPts val="0"/>
                        </a:spcBef>
                        <a:spcAft>
                          <a:spcPts val="0"/>
                        </a:spcAft>
                        <a:buNone/>
                      </a:pPr>
                      <a:r>
                        <a:rPr lang="en" sz="1200" dirty="0">
                          <a:solidFill>
                            <a:schemeClr val="dk1"/>
                          </a:solidFill>
                        </a:rPr>
                        <a:t>- Cefpodoxime </a:t>
                      </a:r>
                      <a:r>
                        <a:rPr lang="en" sz="1200" dirty="0" err="1">
                          <a:solidFill>
                            <a:schemeClr val="dk1"/>
                          </a:solidFill>
                        </a:rPr>
                        <a:t>proxetil</a:t>
                      </a:r>
                      <a:endParaRPr sz="1200" dirty="0">
                        <a:solidFill>
                          <a:schemeClr val="dk1"/>
                        </a:solidFill>
                      </a:endParaRPr>
                    </a:p>
                    <a:p>
                      <a:pPr marL="0" lvl="0" indent="0" algn="l" rtl="0">
                        <a:spcBef>
                          <a:spcPts val="0"/>
                        </a:spcBef>
                        <a:spcAft>
                          <a:spcPts val="0"/>
                        </a:spcAft>
                        <a:buNone/>
                      </a:pPr>
                      <a:r>
                        <a:rPr lang="en" sz="1200" dirty="0">
                          <a:solidFill>
                            <a:schemeClr val="dk1"/>
                          </a:solidFill>
                        </a:rPr>
                        <a:t>- </a:t>
                      </a:r>
                      <a:r>
                        <a:rPr lang="en" sz="1200" dirty="0" err="1">
                          <a:solidFill>
                            <a:schemeClr val="dk1"/>
                          </a:solidFill>
                        </a:rPr>
                        <a:t>Cefprozil</a:t>
                      </a:r>
                      <a:endParaRPr sz="1200" dirty="0">
                        <a:solidFill>
                          <a:schemeClr val="dk1"/>
                        </a:solidFill>
                      </a:endParaRPr>
                    </a:p>
                    <a:p>
                      <a:pPr marL="0" lvl="0" indent="0" algn="l" rtl="0">
                        <a:spcBef>
                          <a:spcPts val="0"/>
                        </a:spcBef>
                        <a:spcAft>
                          <a:spcPts val="0"/>
                        </a:spcAft>
                        <a:buNone/>
                      </a:pPr>
                      <a:r>
                        <a:rPr lang="en" sz="1200" dirty="0">
                          <a:solidFill>
                            <a:schemeClr val="dk1"/>
                          </a:solidFill>
                        </a:rPr>
                        <a:t>- Cefuroxime </a:t>
                      </a:r>
                      <a:r>
                        <a:rPr lang="en" sz="1200" dirty="0" err="1">
                          <a:solidFill>
                            <a:schemeClr val="dk1"/>
                          </a:solidFill>
                        </a:rPr>
                        <a:t>axetil</a:t>
                      </a:r>
                      <a:endParaRPr sz="1200" dirty="0">
                        <a:solidFill>
                          <a:schemeClr val="dk1"/>
                        </a:solidFill>
                      </a:endParaRPr>
                    </a:p>
                    <a:p>
                      <a:pPr marL="0" lvl="0" indent="0" algn="l" rtl="0">
                        <a:spcBef>
                          <a:spcPts val="0"/>
                        </a:spcBef>
                        <a:spcAft>
                          <a:spcPts val="0"/>
                        </a:spcAft>
                        <a:buNone/>
                      </a:pPr>
                      <a:r>
                        <a:rPr lang="en" sz="1200" dirty="0">
                          <a:solidFill>
                            <a:schemeClr val="dk1"/>
                          </a:solidFill>
                        </a:rPr>
                        <a:t>- Clindamycin (lacks</a:t>
                      </a:r>
                      <a:br>
                        <a:rPr lang="en" sz="1200" dirty="0">
                          <a:solidFill>
                            <a:schemeClr val="dk1"/>
                          </a:solidFill>
                        </a:rPr>
                      </a:br>
                      <a:r>
                        <a:rPr lang="en" sz="1200" dirty="0">
                          <a:solidFill>
                            <a:schemeClr val="dk1"/>
                          </a:solidFill>
                        </a:rPr>
                        <a:t>  efficacy against H.</a:t>
                      </a:r>
                      <a:br>
                        <a:rPr lang="en" sz="1200" dirty="0">
                          <a:solidFill>
                            <a:schemeClr val="dk1"/>
                          </a:solidFill>
                        </a:rPr>
                      </a:br>
                      <a:r>
                        <a:rPr lang="en" sz="1200" dirty="0">
                          <a:solidFill>
                            <a:schemeClr val="dk1"/>
                          </a:solidFill>
                        </a:rPr>
                        <a:t>  influenzae)</a:t>
                      </a:r>
                      <a:endParaRPr sz="1200" dirty="0">
                        <a:solidFill>
                          <a:schemeClr val="dk1"/>
                        </a:solidFill>
                      </a:endParaRPr>
                    </a:p>
                    <a:p>
                      <a:pPr marL="0" lvl="0" indent="0" algn="l" rtl="0">
                        <a:spcBef>
                          <a:spcPts val="0"/>
                        </a:spcBef>
                        <a:spcAft>
                          <a:spcPts val="0"/>
                        </a:spcAft>
                        <a:buNone/>
                      </a:pPr>
                      <a:r>
                        <a:rPr lang="en" sz="1200" dirty="0">
                          <a:solidFill>
                            <a:schemeClr val="dk1"/>
                          </a:solidFill>
                        </a:rPr>
                        <a:t>- Macrolides (limited</a:t>
                      </a:r>
                      <a:br>
                        <a:rPr lang="en" sz="1200" dirty="0">
                          <a:solidFill>
                            <a:schemeClr val="dk1"/>
                          </a:solidFill>
                        </a:rPr>
                      </a:br>
                      <a:r>
                        <a:rPr lang="en" sz="1200" dirty="0">
                          <a:solidFill>
                            <a:schemeClr val="dk1"/>
                          </a:solidFill>
                        </a:rPr>
                        <a:t>  efficacy against H.</a:t>
                      </a:r>
                      <a:br>
                        <a:rPr lang="en" sz="1200" dirty="0">
                          <a:solidFill>
                            <a:schemeClr val="dk1"/>
                          </a:solidFill>
                        </a:rPr>
                      </a:br>
                      <a:r>
                        <a:rPr lang="en" sz="1200" dirty="0">
                          <a:solidFill>
                            <a:schemeClr val="dk1"/>
                          </a:solidFill>
                        </a:rPr>
                        <a:t>  influenzae and S.</a:t>
                      </a:r>
                      <a:br>
                        <a:rPr lang="en" sz="1200" dirty="0">
                          <a:solidFill>
                            <a:schemeClr val="dk1"/>
                          </a:solidFill>
                        </a:rPr>
                      </a:br>
                      <a:r>
                        <a:rPr lang="en" sz="1200" dirty="0">
                          <a:solidFill>
                            <a:schemeClr val="dk1"/>
                          </a:solidFill>
                        </a:rPr>
                        <a:t>  pneumoniae)</a:t>
                      </a:r>
                      <a:endParaRPr sz="1200"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62994">
                <a:tc>
                  <a:txBody>
                    <a:bodyPr/>
                    <a:lstStyle/>
                    <a:p>
                      <a:pPr marL="0" lvl="0" indent="0" algn="l" rtl="0">
                        <a:spcBef>
                          <a:spcPts val="0"/>
                        </a:spcBef>
                        <a:spcAft>
                          <a:spcPts val="0"/>
                        </a:spcAft>
                        <a:buNone/>
                      </a:pPr>
                      <a:r>
                        <a:rPr lang="en" sz="1200" b="1">
                          <a:solidFill>
                            <a:schemeClr val="dk1"/>
                          </a:solidFill>
                        </a:rPr>
                        <a:t>Antibiotic in the prior month</a:t>
                      </a:r>
                      <a:endParaRPr sz="1200" b="1"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dirty="0">
                          <a:solidFill>
                            <a:schemeClr val="dk1"/>
                          </a:solidFill>
                        </a:rPr>
                        <a:t>Augmentin</a:t>
                      </a:r>
                      <a:endParaRPr sz="1200" dirty="0">
                        <a:solidFill>
                          <a:schemeClr val="dk1"/>
                        </a:solidFill>
                      </a:endParaRPr>
                    </a:p>
                    <a:p>
                      <a:pPr marL="0" lvl="0" indent="0" algn="l" rtl="0">
                        <a:spcBef>
                          <a:spcPts val="0"/>
                        </a:spcBef>
                        <a:spcAft>
                          <a:spcPts val="0"/>
                        </a:spcAft>
                        <a:buNone/>
                      </a:pPr>
                      <a:r>
                        <a:rPr lang="en" sz="1200" dirty="0">
                          <a:solidFill>
                            <a:schemeClr val="dk1"/>
                          </a:solidFill>
                        </a:rPr>
                        <a:t>Levofloxacin</a:t>
                      </a:r>
                      <a:endParaRPr sz="1200" dirty="0">
                        <a:solidFill>
                          <a:schemeClr val="dk1"/>
                        </a:solidFill>
                      </a:endParaRPr>
                    </a:p>
                    <a:p>
                      <a:pPr marL="0" lvl="0" indent="0" algn="l" rtl="0">
                        <a:spcBef>
                          <a:spcPts val="0"/>
                        </a:spcBef>
                        <a:spcAft>
                          <a:spcPts val="0"/>
                        </a:spcAft>
                        <a:buNone/>
                      </a:pPr>
                      <a:r>
                        <a:rPr lang="en" sz="1200" dirty="0">
                          <a:solidFill>
                            <a:schemeClr val="dk1"/>
                          </a:solidFill>
                        </a:rPr>
                        <a:t>Moxifloxacin</a:t>
                      </a:r>
                      <a:endParaRPr sz="1200"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7"/>
          <p:cNvSpPr txBox="1">
            <a:spLocks noGrp="1"/>
          </p:cNvSpPr>
          <p:nvPr>
            <p:ph type="title"/>
          </p:nvPr>
        </p:nvSpPr>
        <p:spPr>
          <a:xfrm>
            <a:off x="2182600" y="1767100"/>
            <a:ext cx="4779300" cy="13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t>Lower Respiratory Tract Infections (LRTIs)</a:t>
            </a:r>
            <a:endParaRPr sz="3400" dirty="0"/>
          </a:p>
          <a:p>
            <a:pPr marL="0" lvl="0" indent="0" algn="ctr" rtl="0">
              <a:spcBef>
                <a:spcPts val="0"/>
              </a:spcBef>
              <a:spcAft>
                <a:spcPts val="0"/>
              </a:spcAft>
              <a:buNone/>
            </a:pPr>
            <a:r>
              <a:rPr lang="en" sz="1400" i="1">
                <a:latin typeface="Palanquin Dark Medium"/>
                <a:ea typeface="Palanquin Dark Medium"/>
                <a:cs typeface="Palanquin Dark Medium"/>
                <a:sym typeface="Palanquin Dark Medium"/>
              </a:rPr>
              <a:t>CAP, HAP/VAP</a:t>
            </a:r>
            <a:endParaRPr sz="1400" i="1" dirty="0">
              <a:latin typeface="Palanquin Dark Medium"/>
              <a:ea typeface="Palanquin Dark Medium"/>
              <a:cs typeface="Palanquin Dark Medium"/>
              <a:sym typeface="Palanquin Dark Medium"/>
            </a:endParaRPr>
          </a:p>
          <a:p>
            <a:pPr marL="0" lvl="0" indent="0" algn="ctr" rtl="0">
              <a:spcBef>
                <a:spcPts val="0"/>
              </a:spcBef>
              <a:spcAft>
                <a:spcPts val="0"/>
              </a:spcAft>
              <a:buNone/>
            </a:pPr>
            <a:endParaRPr sz="3400" dirty="0"/>
          </a:p>
        </p:txBody>
      </p:sp>
      <p:pic>
        <p:nvPicPr>
          <p:cNvPr id="490" name="Google Shape;490;p57"/>
          <p:cNvPicPr preferRelativeResize="0"/>
          <p:nvPr/>
        </p:nvPicPr>
        <p:blipFill>
          <a:blip r:embed="rId3">
            <a:alphaModFix/>
          </a:blip>
          <a:stretch>
            <a:fillRect/>
          </a:stretch>
        </p:blipFill>
        <p:spPr>
          <a:xfrm rot="253915" flipH="1">
            <a:off x="7848007" y="4363638"/>
            <a:ext cx="957588" cy="599998"/>
          </a:xfrm>
          <a:prstGeom prst="rect">
            <a:avLst/>
          </a:prstGeom>
          <a:noFill/>
          <a:ln>
            <a:noFill/>
          </a:ln>
        </p:spPr>
      </p:pic>
      <p:pic>
        <p:nvPicPr>
          <p:cNvPr id="491" name="Google Shape;491;p57"/>
          <p:cNvPicPr preferRelativeResize="0"/>
          <p:nvPr/>
        </p:nvPicPr>
        <p:blipFill>
          <a:blip r:embed="rId3">
            <a:alphaModFix/>
          </a:blip>
          <a:stretch>
            <a:fillRect/>
          </a:stretch>
        </p:blipFill>
        <p:spPr>
          <a:xfrm rot="-10799927" flipH="1">
            <a:off x="495442" y="3953367"/>
            <a:ext cx="894166" cy="560267"/>
          </a:xfrm>
          <a:prstGeom prst="rect">
            <a:avLst/>
          </a:prstGeom>
          <a:noFill/>
          <a:ln>
            <a:noFill/>
          </a:ln>
        </p:spPr>
      </p:pic>
      <p:pic>
        <p:nvPicPr>
          <p:cNvPr id="492" name="Google Shape;492;p57"/>
          <p:cNvPicPr preferRelativeResize="0"/>
          <p:nvPr/>
        </p:nvPicPr>
        <p:blipFill>
          <a:blip r:embed="rId4">
            <a:alphaModFix/>
          </a:blip>
          <a:stretch>
            <a:fillRect/>
          </a:stretch>
        </p:blipFill>
        <p:spPr>
          <a:xfrm rot="4949126">
            <a:off x="3184312" y="4304913"/>
            <a:ext cx="1474551" cy="1036475"/>
          </a:xfrm>
          <a:prstGeom prst="rect">
            <a:avLst/>
          </a:prstGeom>
          <a:noFill/>
          <a:ln>
            <a:noFill/>
          </a:ln>
        </p:spPr>
      </p:pic>
      <p:pic>
        <p:nvPicPr>
          <p:cNvPr id="493" name="Google Shape;493;p57"/>
          <p:cNvPicPr preferRelativeResize="0"/>
          <p:nvPr/>
        </p:nvPicPr>
        <p:blipFill>
          <a:blip r:embed="rId4">
            <a:alphaModFix/>
          </a:blip>
          <a:stretch>
            <a:fillRect/>
          </a:stretch>
        </p:blipFill>
        <p:spPr>
          <a:xfrm rot="4949126">
            <a:off x="7378674" y="1896113"/>
            <a:ext cx="1474551" cy="10364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58"/>
          <p:cNvPicPr preferRelativeResize="0"/>
          <p:nvPr/>
        </p:nvPicPr>
        <p:blipFill>
          <a:blip r:embed="rId3">
            <a:alphaModFix/>
          </a:blip>
          <a:stretch>
            <a:fillRect/>
          </a:stretch>
        </p:blipFill>
        <p:spPr>
          <a:xfrm>
            <a:off x="1317175" y="212275"/>
            <a:ext cx="6490600" cy="4748900"/>
          </a:xfrm>
          <a:prstGeom prst="rect">
            <a:avLst/>
          </a:prstGeom>
          <a:noFill/>
          <a:ln>
            <a:noFill/>
          </a:ln>
        </p:spPr>
      </p:pic>
      <p:sp>
        <p:nvSpPr>
          <p:cNvPr id="499" name="Google Shape;499;p58"/>
          <p:cNvSpPr/>
          <p:nvPr/>
        </p:nvSpPr>
        <p:spPr>
          <a:xfrm>
            <a:off x="6771858" y="3313018"/>
            <a:ext cx="925800" cy="999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sp>
        <p:nvSpPr>
          <p:cNvPr id="500" name="Google Shape;500;p58"/>
          <p:cNvSpPr/>
          <p:nvPr/>
        </p:nvSpPr>
        <p:spPr>
          <a:xfrm>
            <a:off x="6019799" y="3577148"/>
            <a:ext cx="816600" cy="219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10" name="Google Shape;510;p59"/>
          <p:cNvSpPr txBox="1">
            <a:spLocks noGrp="1"/>
          </p:cNvSpPr>
          <p:nvPr>
            <p:ph type="subTitle" idx="1"/>
          </p:nvPr>
        </p:nvSpPr>
        <p:spPr>
          <a:xfrm>
            <a:off x="472770" y="4199098"/>
            <a:ext cx="3330575" cy="781059"/>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At least 5 days (guided by clinical stability of the patient)</a:t>
            </a:r>
            <a:endParaRPr sz="1400" dirty="0"/>
          </a:p>
        </p:txBody>
      </p:sp>
      <p:sp>
        <p:nvSpPr>
          <p:cNvPr id="505" name="Google Shape;505;p59"/>
          <p:cNvSpPr txBox="1">
            <a:spLocks noGrp="1"/>
          </p:cNvSpPr>
          <p:nvPr>
            <p:ph type="subTitle" idx="2"/>
          </p:nvPr>
        </p:nvSpPr>
        <p:spPr>
          <a:xfrm>
            <a:off x="387136" y="1484019"/>
            <a:ext cx="3330300" cy="1701409"/>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i="1" dirty="0"/>
              <a:t>Streptococcus pneumonia</a:t>
            </a:r>
            <a:endParaRPr sz="1400" i="1" dirty="0"/>
          </a:p>
          <a:p>
            <a:pPr marL="457200" lvl="0" indent="-317500" algn="l" rtl="0">
              <a:spcBef>
                <a:spcPts val="0"/>
              </a:spcBef>
              <a:spcAft>
                <a:spcPts val="0"/>
              </a:spcAft>
              <a:buSzPts val="1400"/>
              <a:buChar char="●"/>
            </a:pPr>
            <a:r>
              <a:rPr lang="en" sz="1400" i="1" dirty="0"/>
              <a:t>Haemophilus influenzae</a:t>
            </a:r>
            <a:endParaRPr sz="1400" i="1" dirty="0"/>
          </a:p>
          <a:p>
            <a:pPr marL="457200" lvl="0" indent="-317500" algn="l" rtl="0">
              <a:spcBef>
                <a:spcPts val="0"/>
              </a:spcBef>
              <a:spcAft>
                <a:spcPts val="0"/>
              </a:spcAft>
              <a:buSzPts val="1400"/>
              <a:buChar char="●"/>
            </a:pPr>
            <a:r>
              <a:rPr lang="en" sz="1400" i="1" dirty="0"/>
              <a:t>Staphylococcus aureus</a:t>
            </a:r>
            <a:endParaRPr sz="1400" i="1" dirty="0"/>
          </a:p>
          <a:p>
            <a:pPr marL="457200" lvl="0" indent="-317500" algn="l" rtl="0">
              <a:spcBef>
                <a:spcPts val="0"/>
              </a:spcBef>
              <a:spcAft>
                <a:spcPts val="0"/>
              </a:spcAft>
              <a:buSzPts val="1400"/>
              <a:buChar char="●"/>
            </a:pPr>
            <a:r>
              <a:rPr lang="en" sz="1400" dirty="0"/>
              <a:t>Enterobacteriaceae (including </a:t>
            </a:r>
            <a:r>
              <a:rPr lang="en" sz="1400" i="1" dirty="0"/>
              <a:t>Klebsiella, pseudomonas, Moraxella</a:t>
            </a:r>
            <a:r>
              <a:rPr lang="en" sz="1400" dirty="0"/>
              <a:t>)</a:t>
            </a:r>
            <a:endParaRPr sz="1400" dirty="0"/>
          </a:p>
          <a:p>
            <a:pPr marL="457200" lvl="0" indent="-317500" algn="l" rtl="0">
              <a:spcBef>
                <a:spcPts val="0"/>
              </a:spcBef>
              <a:spcAft>
                <a:spcPts val="0"/>
              </a:spcAft>
              <a:buSzPts val="1400"/>
              <a:buChar char="●"/>
            </a:pPr>
            <a:r>
              <a:rPr lang="en" sz="1400" dirty="0"/>
              <a:t>Atypicals (</a:t>
            </a:r>
            <a:r>
              <a:rPr lang="en" sz="1400" i="1" dirty="0"/>
              <a:t>Mycoplasma, Legionella, Chlamydia</a:t>
            </a:r>
            <a:r>
              <a:rPr lang="en" sz="1400" dirty="0"/>
              <a:t>)</a:t>
            </a:r>
            <a:endParaRPr sz="1400" dirty="0"/>
          </a:p>
        </p:txBody>
      </p:sp>
      <p:sp>
        <p:nvSpPr>
          <p:cNvPr id="506" name="Google Shape;506;p59"/>
          <p:cNvSpPr txBox="1">
            <a:spLocks noGrp="1"/>
          </p:cNvSpPr>
          <p:nvPr>
            <p:ph type="subTitle" idx="3"/>
          </p:nvPr>
        </p:nvSpPr>
        <p:spPr>
          <a:xfrm>
            <a:off x="473045" y="1195450"/>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Common Pathogens</a:t>
            </a:r>
            <a:endParaRPr sz="2000" dirty="0"/>
          </a:p>
        </p:txBody>
      </p:sp>
      <p:sp>
        <p:nvSpPr>
          <p:cNvPr id="507" name="Google Shape;507;p59"/>
          <p:cNvSpPr txBox="1">
            <a:spLocks noGrp="1"/>
          </p:cNvSpPr>
          <p:nvPr>
            <p:ph type="subTitle" idx="4"/>
          </p:nvPr>
        </p:nvSpPr>
        <p:spPr>
          <a:xfrm>
            <a:off x="3978597" y="1014174"/>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t>Empiric Treatment</a:t>
            </a:r>
            <a:endParaRPr sz="2000" dirty="0"/>
          </a:p>
        </p:txBody>
      </p:sp>
      <p:sp>
        <p:nvSpPr>
          <p:cNvPr id="508" name="Google Shape;508;p59"/>
          <p:cNvSpPr txBox="1">
            <a:spLocks noGrp="1"/>
          </p:cNvSpPr>
          <p:nvPr>
            <p:ph type="title"/>
          </p:nvPr>
        </p:nvSpPr>
        <p:spPr>
          <a:xfrm>
            <a:off x="512583" y="280571"/>
            <a:ext cx="821041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Community-acquired pneumonia (CAP) - </a:t>
            </a:r>
            <a:r>
              <a:rPr lang="en" sz="2400" b="1" u="sng" dirty="0"/>
              <a:t>Outpatient</a:t>
            </a:r>
            <a:endParaRPr sz="2400" b="1" u="sng" dirty="0"/>
          </a:p>
          <a:p>
            <a:pPr marL="0" lvl="0" indent="0" algn="l" rtl="0">
              <a:spcBef>
                <a:spcPts val="0"/>
              </a:spcBef>
              <a:spcAft>
                <a:spcPts val="0"/>
              </a:spcAft>
              <a:buNone/>
            </a:pPr>
            <a:endParaRPr dirty="0"/>
          </a:p>
        </p:txBody>
      </p:sp>
      <p:sp>
        <p:nvSpPr>
          <p:cNvPr id="511" name="Google Shape;511;p59"/>
          <p:cNvSpPr txBox="1">
            <a:spLocks noGrp="1"/>
          </p:cNvSpPr>
          <p:nvPr>
            <p:ph type="subTitle" idx="4294967295"/>
          </p:nvPr>
        </p:nvSpPr>
        <p:spPr>
          <a:xfrm>
            <a:off x="540648" y="3786605"/>
            <a:ext cx="3257133" cy="3857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Duration of Therapy:</a:t>
            </a:r>
            <a:endParaRPr sz="2000" dirty="0"/>
          </a:p>
        </p:txBody>
      </p:sp>
      <p:graphicFrame>
        <p:nvGraphicFramePr>
          <p:cNvPr id="509" name="Google Shape;509;p59"/>
          <p:cNvGraphicFramePr/>
          <p:nvPr>
            <p:extLst>
              <p:ext uri="{D42A27DB-BD31-4B8C-83A1-F6EECF244321}">
                <p14:modId xmlns:p14="http://schemas.microsoft.com/office/powerpoint/2010/main" val="3480435688"/>
              </p:ext>
            </p:extLst>
          </p:nvPr>
        </p:nvGraphicFramePr>
        <p:xfrm>
          <a:off x="3717436" y="1294241"/>
          <a:ext cx="5199635" cy="3204659"/>
        </p:xfrm>
        <a:graphic>
          <a:graphicData uri="http://schemas.openxmlformats.org/drawingml/2006/table">
            <a:tbl>
              <a:tblPr>
                <a:noFill/>
                <a:tableStyleId>{E5B31710-CD7E-4EAB-89DE-FA4A775948A4}</a:tableStyleId>
              </a:tblPr>
              <a:tblGrid>
                <a:gridCol w="841215">
                  <a:extLst>
                    <a:ext uri="{9D8B030D-6E8A-4147-A177-3AD203B41FA5}">
                      <a16:colId xmlns:a16="http://schemas.microsoft.com/office/drawing/2014/main" val="20000"/>
                    </a:ext>
                  </a:extLst>
                </a:gridCol>
                <a:gridCol w="2182293">
                  <a:extLst>
                    <a:ext uri="{9D8B030D-6E8A-4147-A177-3AD203B41FA5}">
                      <a16:colId xmlns:a16="http://schemas.microsoft.com/office/drawing/2014/main" val="20001"/>
                    </a:ext>
                  </a:extLst>
                </a:gridCol>
                <a:gridCol w="2176127">
                  <a:extLst>
                    <a:ext uri="{9D8B030D-6E8A-4147-A177-3AD203B41FA5}">
                      <a16:colId xmlns:a16="http://schemas.microsoft.com/office/drawing/2014/main" val="20002"/>
                    </a:ext>
                  </a:extLst>
                </a:gridCol>
              </a:tblGrid>
              <a:tr h="1388835">
                <a:tc>
                  <a:txBody>
                    <a:bodyPr/>
                    <a:lstStyle/>
                    <a:p>
                      <a:pPr marL="0" lvl="0" indent="0" algn="l" rtl="0">
                        <a:spcBef>
                          <a:spcPts val="0"/>
                        </a:spcBef>
                        <a:spcAft>
                          <a:spcPts val="0"/>
                        </a:spcAft>
                        <a:buNone/>
                      </a:pPr>
                      <a:endParaRPr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b="1" dirty="0">
                          <a:solidFill>
                            <a:schemeClr val="dk1"/>
                          </a:solidFill>
                        </a:rPr>
                        <a:t>Outpatient</a:t>
                      </a:r>
                      <a:r>
                        <a:rPr lang="en" sz="1200" b="1" baseline="0" dirty="0">
                          <a:solidFill>
                            <a:schemeClr val="dk1"/>
                          </a:solidFill>
                        </a:rPr>
                        <a:t> with</a:t>
                      </a:r>
                      <a:r>
                        <a:rPr lang="en" sz="1200" b="1" u="sng" baseline="0" dirty="0">
                          <a:solidFill>
                            <a:schemeClr val="dk1"/>
                          </a:solidFill>
                        </a:rPr>
                        <a:t>OUT</a:t>
                      </a:r>
                      <a:r>
                        <a:rPr lang="en" sz="1200" b="1" baseline="0" dirty="0">
                          <a:solidFill>
                            <a:schemeClr val="dk1"/>
                          </a:solidFill>
                        </a:rPr>
                        <a:t> comorbid condition</a:t>
                      </a:r>
                      <a:endParaRPr sz="1200" b="1"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b="1" dirty="0">
                          <a:solidFill>
                            <a:schemeClr val="dk1"/>
                          </a:solidFill>
                        </a:rPr>
                        <a:t>Outpatient </a:t>
                      </a:r>
                      <a:r>
                        <a:rPr lang="en" sz="1200" b="1" u="sng" dirty="0">
                          <a:solidFill>
                            <a:schemeClr val="dk1"/>
                          </a:solidFill>
                        </a:rPr>
                        <a:t>with</a:t>
                      </a:r>
                      <a:r>
                        <a:rPr lang="en" sz="1200" b="1" dirty="0">
                          <a:solidFill>
                            <a:schemeClr val="dk1"/>
                          </a:solidFill>
                        </a:rPr>
                        <a:t> comorbid condition </a:t>
                      </a:r>
                      <a:r>
                        <a:rPr lang="en" sz="1200" b="0" dirty="0">
                          <a:solidFill>
                            <a:schemeClr val="dk1"/>
                          </a:solidFill>
                        </a:rPr>
                        <a:t>(chronic</a:t>
                      </a:r>
                      <a:r>
                        <a:rPr lang="en" sz="1200" b="0" baseline="0" dirty="0">
                          <a:solidFill>
                            <a:schemeClr val="dk1"/>
                          </a:solidFill>
                        </a:rPr>
                        <a:t> heart, lung, liver or kidney disease, alcolholism, DM, malignancy, asplenia)</a:t>
                      </a:r>
                      <a:endParaRPr sz="1200" b="0" dirty="0">
                        <a:solidFill>
                          <a:schemeClr val="dk1"/>
                        </a:solidFill>
                      </a:endParaRPr>
                    </a:p>
                  </a:txBody>
                  <a:tcPr marL="91425" marR="91425" marT="91425" marB="91425"/>
                </a:tc>
                <a:extLst>
                  <a:ext uri="{0D108BD9-81ED-4DB2-BD59-A6C34878D82A}">
                    <a16:rowId xmlns:a16="http://schemas.microsoft.com/office/drawing/2014/main" val="10000"/>
                  </a:ext>
                </a:extLst>
              </a:tr>
              <a:tr h="1815824">
                <a:tc>
                  <a:txBody>
                    <a:bodyPr/>
                    <a:lstStyle/>
                    <a:p>
                      <a:pPr marL="0" lvl="0" indent="0" algn="l" rtl="0">
                        <a:spcBef>
                          <a:spcPts val="0"/>
                        </a:spcBef>
                        <a:spcAft>
                          <a:spcPts val="0"/>
                        </a:spcAft>
                        <a:buNone/>
                      </a:pPr>
                      <a:r>
                        <a:rPr lang="en-US" sz="1200" b="1" dirty="0">
                          <a:solidFill>
                            <a:schemeClr val="dk1"/>
                          </a:solidFill>
                        </a:rPr>
                        <a:t>Regimen</a:t>
                      </a:r>
                      <a:endParaRPr sz="1200" b="1"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dirty="0">
                          <a:solidFill>
                            <a:schemeClr val="dk1"/>
                          </a:solidFill>
                        </a:rPr>
                        <a:t>Amoxicillin 1 gm TID</a:t>
                      </a:r>
                    </a:p>
                    <a:p>
                      <a:pPr marL="0" lvl="0" indent="0" algn="ctr" rtl="0">
                        <a:spcBef>
                          <a:spcPts val="0"/>
                        </a:spcBef>
                        <a:spcAft>
                          <a:spcPts val="0"/>
                        </a:spcAft>
                        <a:buNone/>
                      </a:pPr>
                      <a:r>
                        <a:rPr lang="en" sz="1200" dirty="0">
                          <a:solidFill>
                            <a:schemeClr val="dk1"/>
                          </a:solidFill>
                        </a:rPr>
                        <a:t>OR </a:t>
                      </a:r>
                    </a:p>
                    <a:p>
                      <a:pPr marL="0" lvl="0" indent="0" algn="ctr" rtl="0">
                        <a:spcBef>
                          <a:spcPts val="0"/>
                        </a:spcBef>
                        <a:spcAft>
                          <a:spcPts val="0"/>
                        </a:spcAft>
                        <a:buNone/>
                      </a:pPr>
                      <a:endParaRPr lang="en" sz="1200" dirty="0">
                        <a:solidFill>
                          <a:schemeClr val="dk1"/>
                        </a:solidFill>
                      </a:endParaRPr>
                    </a:p>
                    <a:p>
                      <a:pPr marL="0" lvl="0" indent="0" algn="ctr" rtl="0">
                        <a:spcBef>
                          <a:spcPts val="0"/>
                        </a:spcBef>
                        <a:spcAft>
                          <a:spcPts val="0"/>
                        </a:spcAft>
                        <a:buNone/>
                      </a:pPr>
                      <a:r>
                        <a:rPr lang="en" sz="1200" dirty="0">
                          <a:solidFill>
                            <a:schemeClr val="dk1"/>
                          </a:solidFill>
                        </a:rPr>
                        <a:t>Doxycycline 100mg BID </a:t>
                      </a:r>
                    </a:p>
                    <a:p>
                      <a:pPr marL="0" lvl="0" indent="0" algn="ctr" rtl="0">
                        <a:spcBef>
                          <a:spcPts val="0"/>
                        </a:spcBef>
                        <a:spcAft>
                          <a:spcPts val="0"/>
                        </a:spcAft>
                        <a:buNone/>
                      </a:pPr>
                      <a:endParaRPr lang="en" sz="1200" dirty="0">
                        <a:solidFill>
                          <a:schemeClr val="dk1"/>
                        </a:solidFill>
                      </a:endParaRPr>
                    </a:p>
                    <a:p>
                      <a:pPr marL="0" lvl="0" indent="0" algn="ctr" rtl="0">
                        <a:spcBef>
                          <a:spcPts val="0"/>
                        </a:spcBef>
                        <a:spcAft>
                          <a:spcPts val="0"/>
                        </a:spcAft>
                        <a:buNone/>
                      </a:pPr>
                      <a:r>
                        <a:rPr lang="en" sz="1200" dirty="0">
                          <a:solidFill>
                            <a:schemeClr val="dk1"/>
                          </a:solidFill>
                        </a:rPr>
                        <a:t>OR</a:t>
                      </a:r>
                    </a:p>
                    <a:p>
                      <a:pPr marL="0" lvl="0" indent="0" algn="ctr" rtl="0">
                        <a:spcBef>
                          <a:spcPts val="0"/>
                        </a:spcBef>
                        <a:spcAft>
                          <a:spcPts val="0"/>
                        </a:spcAft>
                        <a:buNone/>
                      </a:pPr>
                      <a:r>
                        <a:rPr lang="en" sz="1200" dirty="0">
                          <a:solidFill>
                            <a:schemeClr val="dk1"/>
                          </a:solidFill>
                        </a:rPr>
                        <a:t>Azithromycin/Clarithromycin*</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dirty="0">
                          <a:solidFill>
                            <a:schemeClr val="dk1"/>
                          </a:solidFill>
                        </a:rPr>
                        <a:t>Augmentin</a:t>
                      </a:r>
                      <a:r>
                        <a:rPr lang="en" sz="1200" baseline="0" dirty="0">
                          <a:solidFill>
                            <a:schemeClr val="dk1"/>
                          </a:solidFill>
                        </a:rPr>
                        <a:t> 875mg BID OR Cefuroxime 500mg BID</a:t>
                      </a:r>
                    </a:p>
                    <a:p>
                      <a:pPr marL="0" lvl="0" indent="0" algn="ctr" rtl="0">
                        <a:spcBef>
                          <a:spcPts val="0"/>
                        </a:spcBef>
                        <a:spcAft>
                          <a:spcPts val="0"/>
                        </a:spcAft>
                        <a:buNone/>
                      </a:pPr>
                      <a:r>
                        <a:rPr lang="en" sz="1200" b="1" u="sng" baseline="0" dirty="0">
                          <a:solidFill>
                            <a:schemeClr val="dk1"/>
                          </a:solidFill>
                        </a:rPr>
                        <a:t>AND</a:t>
                      </a:r>
                    </a:p>
                    <a:p>
                      <a:pPr marL="0" lvl="0" indent="0" algn="l" rtl="0">
                        <a:spcBef>
                          <a:spcPts val="0"/>
                        </a:spcBef>
                        <a:spcAft>
                          <a:spcPts val="0"/>
                        </a:spcAft>
                        <a:buNone/>
                      </a:pPr>
                      <a:r>
                        <a:rPr lang="en" sz="1200" b="0" u="none" baseline="0" dirty="0">
                          <a:solidFill>
                            <a:schemeClr val="dk1"/>
                          </a:solidFill>
                        </a:rPr>
                        <a:t>Azithromycin/Clarithromycin</a:t>
                      </a:r>
                    </a:p>
                    <a:p>
                      <a:pPr marL="0" lvl="0" indent="0" algn="l" rtl="0">
                        <a:spcBef>
                          <a:spcPts val="0"/>
                        </a:spcBef>
                        <a:spcAft>
                          <a:spcPts val="0"/>
                        </a:spcAft>
                        <a:buNone/>
                      </a:pPr>
                      <a:endParaRPr lang="en" sz="1200" b="0" u="none" baseline="0" dirty="0">
                        <a:solidFill>
                          <a:schemeClr val="dk1"/>
                        </a:solidFill>
                      </a:endParaRPr>
                    </a:p>
                    <a:p>
                      <a:pPr marL="0" lvl="0" indent="0" algn="l" rtl="0">
                        <a:spcBef>
                          <a:spcPts val="0"/>
                        </a:spcBef>
                        <a:spcAft>
                          <a:spcPts val="0"/>
                        </a:spcAft>
                        <a:buNone/>
                      </a:pPr>
                      <a:endParaRPr lang="en" sz="1200" b="0" u="none" baseline="0" dirty="0">
                        <a:solidFill>
                          <a:schemeClr val="dk1"/>
                        </a:solidFill>
                      </a:endParaRPr>
                    </a:p>
                    <a:p>
                      <a:pPr marL="0" lvl="0" indent="0" algn="ctr" rtl="0">
                        <a:spcBef>
                          <a:spcPts val="0"/>
                        </a:spcBef>
                        <a:spcAft>
                          <a:spcPts val="0"/>
                        </a:spcAft>
                        <a:buNone/>
                      </a:pPr>
                      <a:r>
                        <a:rPr lang="en" sz="1200" b="0" u="none" baseline="0" dirty="0">
                          <a:solidFill>
                            <a:schemeClr val="dk1"/>
                          </a:solidFill>
                        </a:rPr>
                        <a:t>OR</a:t>
                      </a:r>
                    </a:p>
                    <a:p>
                      <a:pPr marL="0" lvl="0" indent="0" algn="l" rtl="0">
                        <a:spcBef>
                          <a:spcPts val="0"/>
                        </a:spcBef>
                        <a:spcAft>
                          <a:spcPts val="0"/>
                        </a:spcAft>
                        <a:buNone/>
                      </a:pPr>
                      <a:r>
                        <a:rPr lang="en-US" sz="1200" b="0" u="none" dirty="0">
                          <a:solidFill>
                            <a:schemeClr val="dk1"/>
                          </a:solidFill>
                        </a:rPr>
                        <a:t>Respiratory Fluoroquinolone</a:t>
                      </a:r>
                      <a:endParaRPr sz="1200" b="0" u="none" dirty="0">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2" name="TextBox 1"/>
          <p:cNvSpPr txBox="1"/>
          <p:nvPr/>
        </p:nvSpPr>
        <p:spPr>
          <a:xfrm>
            <a:off x="4211580" y="4715458"/>
            <a:ext cx="4538627" cy="215444"/>
          </a:xfrm>
          <a:prstGeom prst="rect">
            <a:avLst/>
          </a:prstGeom>
          <a:noFill/>
        </p:spPr>
        <p:txBody>
          <a:bodyPr wrap="square" rtlCol="0">
            <a:spAutoFit/>
          </a:bodyPr>
          <a:lstStyle/>
          <a:p>
            <a:r>
              <a:rPr lang="en-US" sz="800" dirty="0"/>
              <a:t>* Macrolide monotherapy not to be used when resistance &gt; 10% in community</a:t>
            </a:r>
          </a:p>
        </p:txBody>
      </p:sp>
    </p:spTree>
    <p:extLst>
      <p:ext uri="{BB962C8B-B14F-4D97-AF65-F5344CB8AC3E}">
        <p14:creationId xmlns:p14="http://schemas.microsoft.com/office/powerpoint/2010/main" val="1866593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10" name="Google Shape;510;p59"/>
          <p:cNvSpPr txBox="1">
            <a:spLocks noGrp="1"/>
          </p:cNvSpPr>
          <p:nvPr>
            <p:ph type="subTitle" idx="1"/>
          </p:nvPr>
        </p:nvSpPr>
        <p:spPr>
          <a:xfrm>
            <a:off x="239633" y="2835889"/>
            <a:ext cx="4225575" cy="2172911"/>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100" dirty="0">
                <a:solidFill>
                  <a:schemeClr val="tx1"/>
                </a:solidFill>
              </a:rPr>
              <a:t>Proven infection or colonization with MDR within the preceding year</a:t>
            </a:r>
          </a:p>
          <a:p>
            <a:pPr>
              <a:buFont typeface="Arial" panose="020B0604020202020204" pitchFamily="34" charset="0"/>
              <a:buChar char="•"/>
            </a:pPr>
            <a:r>
              <a:rPr lang="en-US" sz="1100" dirty="0">
                <a:solidFill>
                  <a:schemeClr val="tx1"/>
                </a:solidFill>
              </a:rPr>
              <a:t>Local prevalence of MDR organisms</a:t>
            </a:r>
          </a:p>
          <a:p>
            <a:pPr>
              <a:buFont typeface="Arial" panose="020B0604020202020204" pitchFamily="34" charset="0"/>
              <a:buChar char="•"/>
            </a:pPr>
            <a:r>
              <a:rPr lang="en-US" sz="1100" dirty="0">
                <a:solidFill>
                  <a:schemeClr val="tx1"/>
                </a:solidFill>
              </a:rPr>
              <a:t>Hospital-acquired/healthcare-associated infections</a:t>
            </a:r>
          </a:p>
          <a:p>
            <a:pPr>
              <a:buFont typeface="Arial" panose="020B0604020202020204" pitchFamily="34" charset="0"/>
              <a:buChar char="•"/>
            </a:pPr>
            <a:r>
              <a:rPr lang="en-US" sz="1100" dirty="0">
                <a:solidFill>
                  <a:schemeClr val="tx1"/>
                </a:solidFill>
              </a:rPr>
              <a:t>Broad-spectrum antibiotic use within the preceding 90 days</a:t>
            </a:r>
          </a:p>
          <a:p>
            <a:pPr>
              <a:buFont typeface="Arial" panose="020B0604020202020204" pitchFamily="34" charset="0"/>
              <a:buChar char="•"/>
            </a:pPr>
            <a:r>
              <a:rPr lang="en-US" sz="1100" dirty="0">
                <a:solidFill>
                  <a:schemeClr val="tx1"/>
                </a:solidFill>
              </a:rPr>
              <a:t>Concurrent use selective digestive decontamination</a:t>
            </a:r>
          </a:p>
          <a:p>
            <a:pPr>
              <a:buFont typeface="Arial" panose="020B0604020202020204" pitchFamily="34" charset="0"/>
              <a:buChar char="•"/>
            </a:pPr>
            <a:r>
              <a:rPr lang="en-US" sz="1100" dirty="0">
                <a:solidFill>
                  <a:schemeClr val="tx1"/>
                </a:solidFill>
              </a:rPr>
              <a:t>Travel to a highly endemic country within the preceding 90 days</a:t>
            </a:r>
          </a:p>
          <a:p>
            <a:pPr>
              <a:buFont typeface="Arial" panose="020B0604020202020204" pitchFamily="34" charset="0"/>
              <a:buChar char="•"/>
            </a:pPr>
            <a:r>
              <a:rPr lang="en-US" sz="1100" dirty="0">
                <a:solidFill>
                  <a:schemeClr val="tx1"/>
                </a:solidFill>
              </a:rPr>
              <a:t>Hospitalization abroad within the preceding 90 days</a:t>
            </a:r>
          </a:p>
        </p:txBody>
      </p:sp>
      <p:sp>
        <p:nvSpPr>
          <p:cNvPr id="505" name="Google Shape;505;p59"/>
          <p:cNvSpPr txBox="1">
            <a:spLocks noGrp="1"/>
          </p:cNvSpPr>
          <p:nvPr>
            <p:ph type="subTitle" idx="2"/>
          </p:nvPr>
        </p:nvSpPr>
        <p:spPr>
          <a:xfrm>
            <a:off x="-133206" y="930523"/>
            <a:ext cx="3736592" cy="1701409"/>
          </a:xfrm>
          <a:prstGeom prst="rect">
            <a:avLst/>
          </a:prstGeom>
        </p:spPr>
        <p:txBody>
          <a:bodyPr spcFirstLastPara="1" wrap="square" lIns="91425" tIns="91425" rIns="91425" bIns="91425" anchor="t" anchorCtr="0">
            <a:noAutofit/>
          </a:bodyPr>
          <a:lstStyle/>
          <a:p>
            <a:pPr marL="628650" lvl="1" indent="-285750" algn="l">
              <a:spcBef>
                <a:spcPts val="150"/>
              </a:spcBef>
              <a:buFont typeface="Arial" panose="020B0604020202020204" pitchFamily="34" charset="0"/>
              <a:buChar char="•"/>
            </a:pPr>
            <a:r>
              <a:rPr lang="en-US" sz="1100" dirty="0"/>
              <a:t>Hx of MRSA colonization/infection</a:t>
            </a:r>
          </a:p>
          <a:p>
            <a:pPr marL="628650" lvl="1" indent="-285750" algn="l">
              <a:spcBef>
                <a:spcPts val="150"/>
              </a:spcBef>
              <a:buFont typeface="Arial" panose="020B0604020202020204" pitchFamily="34" charset="0"/>
              <a:buChar char="•"/>
            </a:pPr>
            <a:r>
              <a:rPr lang="en-US" sz="1100" dirty="0"/>
              <a:t>Recent IV antibiotic use</a:t>
            </a:r>
          </a:p>
          <a:p>
            <a:pPr marL="628650" lvl="1" indent="-285750" algn="l">
              <a:spcBef>
                <a:spcPts val="150"/>
              </a:spcBef>
              <a:buFont typeface="Arial" panose="020B0604020202020204" pitchFamily="34" charset="0"/>
              <a:buChar char="•"/>
            </a:pPr>
            <a:r>
              <a:rPr lang="en-US" sz="1100" dirty="0"/>
              <a:t>Hx recurrent skin infections or chronic wounds</a:t>
            </a:r>
          </a:p>
          <a:p>
            <a:pPr marL="628650" lvl="1" indent="-285750" algn="l">
              <a:spcBef>
                <a:spcPts val="150"/>
              </a:spcBef>
              <a:buFont typeface="Arial" panose="020B0604020202020204" pitchFamily="34" charset="0"/>
              <a:buChar char="•"/>
            </a:pPr>
            <a:r>
              <a:rPr lang="en-US" sz="1100" dirty="0"/>
              <a:t>HD</a:t>
            </a:r>
          </a:p>
          <a:p>
            <a:pPr marL="628650" lvl="1" indent="-285750" algn="l">
              <a:spcBef>
                <a:spcPts val="150"/>
              </a:spcBef>
              <a:buFont typeface="Arial" panose="020B0604020202020204" pitchFamily="34" charset="0"/>
              <a:buChar char="•"/>
            </a:pPr>
            <a:r>
              <a:rPr lang="en-US" sz="1100" dirty="0"/>
              <a:t>Recent hospital admission</a:t>
            </a:r>
          </a:p>
          <a:p>
            <a:pPr marL="628650" lvl="1" indent="-285750" algn="l">
              <a:spcBef>
                <a:spcPts val="150"/>
              </a:spcBef>
              <a:buFont typeface="Arial" panose="020B0604020202020204" pitchFamily="34" charset="0"/>
              <a:buChar char="•"/>
            </a:pPr>
            <a:r>
              <a:rPr lang="en-US" sz="1100" dirty="0"/>
              <a:t>Presence of invasive devices</a:t>
            </a:r>
          </a:p>
          <a:p>
            <a:pPr marL="628650" lvl="1" indent="-285750" algn="l">
              <a:spcBef>
                <a:spcPts val="150"/>
              </a:spcBef>
              <a:buFont typeface="Arial" panose="020B0604020202020204" pitchFamily="34" charset="0"/>
              <a:buChar char="•"/>
            </a:pPr>
            <a:r>
              <a:rPr lang="en-US" sz="1100" dirty="0"/>
              <a:t>Severity of illness</a:t>
            </a:r>
          </a:p>
        </p:txBody>
      </p:sp>
      <p:sp>
        <p:nvSpPr>
          <p:cNvPr id="506" name="Google Shape;506;p59"/>
          <p:cNvSpPr txBox="1">
            <a:spLocks noGrp="1"/>
          </p:cNvSpPr>
          <p:nvPr>
            <p:ph type="subTitle" idx="3"/>
          </p:nvPr>
        </p:nvSpPr>
        <p:spPr>
          <a:xfrm>
            <a:off x="479295" y="736201"/>
            <a:ext cx="1910159" cy="35790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MRSA Risk Factors</a:t>
            </a:r>
            <a:endParaRPr sz="1600" dirty="0"/>
          </a:p>
        </p:txBody>
      </p:sp>
      <p:sp>
        <p:nvSpPr>
          <p:cNvPr id="507" name="Google Shape;507;p59"/>
          <p:cNvSpPr txBox="1">
            <a:spLocks noGrp="1"/>
          </p:cNvSpPr>
          <p:nvPr>
            <p:ph type="subTitle" idx="4"/>
          </p:nvPr>
        </p:nvSpPr>
        <p:spPr>
          <a:xfrm>
            <a:off x="4744903" y="859178"/>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Empiric Treatment</a:t>
            </a:r>
            <a:endParaRPr sz="2000" dirty="0"/>
          </a:p>
        </p:txBody>
      </p:sp>
      <p:sp>
        <p:nvSpPr>
          <p:cNvPr id="508" name="Google Shape;508;p59"/>
          <p:cNvSpPr txBox="1">
            <a:spLocks noGrp="1"/>
          </p:cNvSpPr>
          <p:nvPr>
            <p:ph type="title"/>
          </p:nvPr>
        </p:nvSpPr>
        <p:spPr>
          <a:xfrm>
            <a:off x="479295" y="66597"/>
            <a:ext cx="8210418" cy="5452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Community-acquired pneumonia (CAP) - </a:t>
            </a:r>
            <a:r>
              <a:rPr lang="en" sz="2400" b="1" u="sng" dirty="0"/>
              <a:t>Inpatient</a:t>
            </a:r>
            <a:endParaRPr sz="2400" b="1" u="sng" dirty="0"/>
          </a:p>
        </p:txBody>
      </p:sp>
      <p:graphicFrame>
        <p:nvGraphicFramePr>
          <p:cNvPr id="509" name="Google Shape;509;p59"/>
          <p:cNvGraphicFramePr/>
          <p:nvPr>
            <p:extLst>
              <p:ext uri="{D42A27DB-BD31-4B8C-83A1-F6EECF244321}">
                <p14:modId xmlns:p14="http://schemas.microsoft.com/office/powerpoint/2010/main" val="1063101229"/>
              </p:ext>
            </p:extLst>
          </p:nvPr>
        </p:nvGraphicFramePr>
        <p:xfrm>
          <a:off x="4465208" y="1128496"/>
          <a:ext cx="4545303" cy="3710482"/>
        </p:xfrm>
        <a:graphic>
          <a:graphicData uri="http://schemas.openxmlformats.org/drawingml/2006/table">
            <a:tbl>
              <a:tblPr>
                <a:noFill/>
                <a:tableStyleId>{E5B31710-CD7E-4EAB-89DE-FA4A775948A4}</a:tableStyleId>
              </a:tblPr>
              <a:tblGrid>
                <a:gridCol w="843471">
                  <a:extLst>
                    <a:ext uri="{9D8B030D-6E8A-4147-A177-3AD203B41FA5}">
                      <a16:colId xmlns:a16="http://schemas.microsoft.com/office/drawing/2014/main" val="20000"/>
                    </a:ext>
                  </a:extLst>
                </a:gridCol>
                <a:gridCol w="1233944">
                  <a:extLst>
                    <a:ext uri="{9D8B030D-6E8A-4147-A177-3AD203B41FA5}">
                      <a16:colId xmlns:a16="http://schemas.microsoft.com/office/drawing/2014/main" val="20001"/>
                    </a:ext>
                  </a:extLst>
                </a:gridCol>
                <a:gridCol w="1233944">
                  <a:extLst>
                    <a:ext uri="{9D8B030D-6E8A-4147-A177-3AD203B41FA5}">
                      <a16:colId xmlns:a16="http://schemas.microsoft.com/office/drawing/2014/main" val="20002"/>
                    </a:ext>
                  </a:extLst>
                </a:gridCol>
                <a:gridCol w="1233944">
                  <a:extLst>
                    <a:ext uri="{9D8B030D-6E8A-4147-A177-3AD203B41FA5}">
                      <a16:colId xmlns:a16="http://schemas.microsoft.com/office/drawing/2014/main" val="20003"/>
                    </a:ext>
                  </a:extLst>
                </a:gridCol>
              </a:tblGrid>
              <a:tr h="894846">
                <a:tc>
                  <a:txBody>
                    <a:bodyPr/>
                    <a:lstStyle/>
                    <a:p>
                      <a:pPr marL="0" lvl="0" indent="0" algn="ctr" rtl="0">
                        <a:spcBef>
                          <a:spcPts val="0"/>
                        </a:spcBef>
                        <a:spcAft>
                          <a:spcPts val="0"/>
                        </a:spcAft>
                        <a:buNone/>
                      </a:pPr>
                      <a:endParaRPr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b="1">
                          <a:solidFill>
                            <a:schemeClr val="dk1"/>
                          </a:solidFill>
                        </a:rPr>
                        <a:t>W/o MRSA or P. Aeruginosa Risk Factors</a:t>
                      </a:r>
                      <a:endParaRPr sz="1200" b="1"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b="1" dirty="0">
                          <a:solidFill>
                            <a:schemeClr val="dk1"/>
                          </a:solidFill>
                        </a:rPr>
                        <a:t>With MRSA Risk Factors</a:t>
                      </a:r>
                      <a:endParaRPr sz="1200" b="1"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b="1">
                          <a:solidFill>
                            <a:schemeClr val="dk1"/>
                          </a:solidFill>
                        </a:rPr>
                        <a:t>With P. Aeruginosa Risk Factors</a:t>
                      </a:r>
                      <a:endParaRPr sz="1200" b="1" dirty="0">
                        <a:solidFill>
                          <a:schemeClr val="dk1"/>
                        </a:solidFill>
                      </a:endParaRPr>
                    </a:p>
                  </a:txBody>
                  <a:tcPr marL="91425" marR="91425" marT="91425" marB="91425"/>
                </a:tc>
                <a:extLst>
                  <a:ext uri="{0D108BD9-81ED-4DB2-BD59-A6C34878D82A}">
                    <a16:rowId xmlns:a16="http://schemas.microsoft.com/office/drawing/2014/main" val="10000"/>
                  </a:ext>
                </a:extLst>
              </a:tr>
              <a:tr h="1407818">
                <a:tc>
                  <a:txBody>
                    <a:bodyPr/>
                    <a:lstStyle/>
                    <a:p>
                      <a:pPr marL="0" lvl="0" indent="0" algn="ctr" rtl="0">
                        <a:spcBef>
                          <a:spcPts val="0"/>
                        </a:spcBef>
                        <a:spcAft>
                          <a:spcPts val="0"/>
                        </a:spcAft>
                        <a:buNone/>
                      </a:pPr>
                      <a:r>
                        <a:rPr lang="en" sz="1200" b="1" dirty="0">
                          <a:solidFill>
                            <a:schemeClr val="dk1"/>
                          </a:solidFill>
                        </a:rPr>
                        <a:t>Non-</a:t>
                      </a:r>
                      <a:endParaRPr sz="1200" b="1" dirty="0">
                        <a:solidFill>
                          <a:schemeClr val="dk1"/>
                        </a:solidFill>
                      </a:endParaRPr>
                    </a:p>
                    <a:p>
                      <a:pPr marL="0" lvl="0" indent="0" algn="ctr" rtl="0">
                        <a:spcBef>
                          <a:spcPts val="0"/>
                        </a:spcBef>
                        <a:spcAft>
                          <a:spcPts val="0"/>
                        </a:spcAft>
                        <a:buNone/>
                      </a:pPr>
                      <a:r>
                        <a:rPr lang="en" sz="1200" b="1" dirty="0">
                          <a:solidFill>
                            <a:schemeClr val="dk1"/>
                          </a:solidFill>
                        </a:rPr>
                        <a:t>Severe</a:t>
                      </a:r>
                      <a:endParaRPr sz="1200" b="1" dirty="0">
                        <a:solidFill>
                          <a:schemeClr val="dk1"/>
                        </a:solidFill>
                      </a:endParaRPr>
                    </a:p>
                  </a:txBody>
                  <a:tcPr marL="91425" marR="91425" marT="91425" marB="91425"/>
                </a:tc>
                <a:tc>
                  <a:txBody>
                    <a:bodyPr/>
                    <a:lstStyle/>
                    <a:p>
                      <a:pPr marL="0" lvl="0" indent="0" algn="ctr" rtl="0">
                        <a:spcBef>
                          <a:spcPts val="0"/>
                        </a:spcBef>
                        <a:spcAft>
                          <a:spcPts val="0"/>
                        </a:spcAft>
                        <a:buNone/>
                      </a:pPr>
                      <a:r>
                        <a:rPr lang="el-GR" sz="1200" dirty="0"/>
                        <a:t>β</a:t>
                      </a:r>
                      <a:r>
                        <a:rPr lang="en" sz="1200" dirty="0">
                          <a:solidFill>
                            <a:schemeClr val="dk1"/>
                          </a:solidFill>
                        </a:rPr>
                        <a:t>-Lactam + macrolide</a:t>
                      </a:r>
                    </a:p>
                    <a:p>
                      <a:pPr marL="0" lvl="0" indent="0" algn="ctr" rtl="0">
                        <a:spcBef>
                          <a:spcPts val="0"/>
                        </a:spcBef>
                        <a:spcAft>
                          <a:spcPts val="0"/>
                        </a:spcAft>
                        <a:buNone/>
                      </a:pPr>
                      <a:endParaRPr lang="en" sz="1200" dirty="0">
                        <a:solidFill>
                          <a:schemeClr val="dk1"/>
                        </a:solidFill>
                      </a:endParaRPr>
                    </a:p>
                    <a:p>
                      <a:pPr marL="0" lvl="0" indent="0" algn="ctr" rtl="0">
                        <a:spcBef>
                          <a:spcPts val="0"/>
                        </a:spcBef>
                        <a:spcAft>
                          <a:spcPts val="0"/>
                        </a:spcAft>
                        <a:buNone/>
                      </a:pPr>
                      <a:r>
                        <a:rPr lang="en" sz="1200" dirty="0">
                          <a:solidFill>
                            <a:schemeClr val="dk1"/>
                          </a:solidFill>
                        </a:rPr>
                        <a:t>OR</a:t>
                      </a:r>
                    </a:p>
                    <a:p>
                      <a:pPr marL="0" lvl="0" indent="0" algn="ctr" rtl="0">
                        <a:spcBef>
                          <a:spcPts val="0"/>
                        </a:spcBef>
                        <a:spcAft>
                          <a:spcPts val="0"/>
                        </a:spcAft>
                        <a:buNone/>
                      </a:pPr>
                      <a:endParaRPr lang="en" sz="1200" dirty="0">
                        <a:solidFill>
                          <a:schemeClr val="dk1"/>
                        </a:solidFill>
                      </a:endParaRPr>
                    </a:p>
                    <a:p>
                      <a:pPr marL="0" lvl="0" indent="0" algn="ctr" rtl="0">
                        <a:spcBef>
                          <a:spcPts val="0"/>
                        </a:spcBef>
                        <a:spcAft>
                          <a:spcPts val="0"/>
                        </a:spcAft>
                        <a:buNone/>
                      </a:pPr>
                      <a:r>
                        <a:rPr lang="en" sz="1200" dirty="0">
                          <a:solidFill>
                            <a:schemeClr val="dk1"/>
                          </a:solidFill>
                        </a:rPr>
                        <a:t>Respiratory FQ</a:t>
                      </a:r>
                      <a:endParaRPr sz="1200"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Add MRSA coverage</a:t>
                      </a:r>
                      <a:endParaRPr sz="1200"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Add Pseudomonas coverage</a:t>
                      </a:r>
                      <a:endParaRPr sz="1200" dirty="0">
                        <a:solidFill>
                          <a:schemeClr val="dk1"/>
                        </a:solidFill>
                      </a:endParaRPr>
                    </a:p>
                  </a:txBody>
                  <a:tcPr marL="91425" marR="91425" marT="91425" marB="91425"/>
                </a:tc>
                <a:extLst>
                  <a:ext uri="{0D108BD9-81ED-4DB2-BD59-A6C34878D82A}">
                    <a16:rowId xmlns:a16="http://schemas.microsoft.com/office/drawing/2014/main" val="10001"/>
                  </a:ext>
                </a:extLst>
              </a:tr>
              <a:tr h="1407818">
                <a:tc>
                  <a:txBody>
                    <a:bodyPr/>
                    <a:lstStyle/>
                    <a:p>
                      <a:pPr marL="0" lvl="0" indent="0" algn="ctr" rtl="0">
                        <a:spcBef>
                          <a:spcPts val="0"/>
                        </a:spcBef>
                        <a:spcAft>
                          <a:spcPts val="0"/>
                        </a:spcAft>
                        <a:buNone/>
                      </a:pPr>
                      <a:r>
                        <a:rPr lang="en" sz="1200" b="1">
                          <a:solidFill>
                            <a:schemeClr val="dk1"/>
                          </a:solidFill>
                        </a:rPr>
                        <a:t>Severe</a:t>
                      </a:r>
                      <a:endParaRPr sz="1200" b="1" dirty="0">
                        <a:solidFill>
                          <a:schemeClr val="dk1"/>
                        </a:solidFill>
                      </a:endParaRPr>
                    </a:p>
                  </a:txBody>
                  <a:tcPr marL="91425" marR="91425" marT="91425" marB="91425"/>
                </a:tc>
                <a:tc>
                  <a:txBody>
                    <a:bodyPr/>
                    <a:lstStyle/>
                    <a:p>
                      <a:pPr marL="0" lvl="0" indent="0" algn="ctr" rtl="0">
                        <a:spcBef>
                          <a:spcPts val="0"/>
                        </a:spcBef>
                        <a:spcAft>
                          <a:spcPts val="0"/>
                        </a:spcAft>
                        <a:buNone/>
                      </a:pPr>
                      <a:r>
                        <a:rPr lang="el-GR" sz="1200" dirty="0"/>
                        <a:t>β</a:t>
                      </a:r>
                      <a:r>
                        <a:rPr lang="en" sz="1200" dirty="0">
                          <a:solidFill>
                            <a:schemeClr val="dk1"/>
                          </a:solidFill>
                        </a:rPr>
                        <a:t>-Lactam + macrolide</a:t>
                      </a:r>
                    </a:p>
                    <a:p>
                      <a:pPr marL="0" lvl="0" indent="0" algn="ctr" rtl="0">
                        <a:spcBef>
                          <a:spcPts val="0"/>
                        </a:spcBef>
                        <a:spcAft>
                          <a:spcPts val="0"/>
                        </a:spcAft>
                        <a:buNone/>
                      </a:pPr>
                      <a:endParaRPr lang="en" sz="1200" dirty="0">
                        <a:solidFill>
                          <a:schemeClr val="dk1"/>
                        </a:solidFill>
                      </a:endParaRPr>
                    </a:p>
                    <a:p>
                      <a:pPr marL="0" lvl="0" indent="0" algn="ctr" rtl="0">
                        <a:spcBef>
                          <a:spcPts val="0"/>
                        </a:spcBef>
                        <a:spcAft>
                          <a:spcPts val="0"/>
                        </a:spcAft>
                        <a:buNone/>
                      </a:pPr>
                      <a:r>
                        <a:rPr lang="en" sz="1200" dirty="0">
                          <a:solidFill>
                            <a:schemeClr val="dk1"/>
                          </a:solidFill>
                        </a:rPr>
                        <a:t>OR</a:t>
                      </a:r>
                    </a:p>
                    <a:p>
                      <a:pPr marL="0" lvl="0" indent="0" algn="ctr" rtl="0">
                        <a:spcBef>
                          <a:spcPts val="0"/>
                        </a:spcBef>
                        <a:spcAft>
                          <a:spcPts val="0"/>
                        </a:spcAft>
                        <a:buNone/>
                      </a:pPr>
                      <a:endParaRPr lang="en" sz="1200" dirty="0">
                        <a:solidFill>
                          <a:schemeClr val="dk1"/>
                        </a:solidFill>
                      </a:endParaRPr>
                    </a:p>
                    <a:p>
                      <a:pPr marL="0" lvl="0" indent="0" algn="ctr" rtl="0">
                        <a:spcBef>
                          <a:spcPts val="0"/>
                        </a:spcBef>
                        <a:spcAft>
                          <a:spcPts val="0"/>
                        </a:spcAft>
                        <a:buNone/>
                      </a:pPr>
                      <a:r>
                        <a:rPr lang="el-GR" sz="1200" dirty="0"/>
                        <a:t>β</a:t>
                      </a:r>
                      <a:r>
                        <a:rPr lang="en" sz="1200" dirty="0">
                          <a:solidFill>
                            <a:schemeClr val="dk1"/>
                          </a:solidFill>
                        </a:rPr>
                        <a:t>-Lactam </a:t>
                      </a:r>
                      <a:r>
                        <a:rPr lang="en" sz="1200" b="1" u="none" dirty="0">
                          <a:solidFill>
                            <a:schemeClr val="dk1"/>
                          </a:solidFill>
                        </a:rPr>
                        <a:t>+</a:t>
                      </a:r>
                      <a:r>
                        <a:rPr lang="en" sz="1200" dirty="0">
                          <a:solidFill>
                            <a:schemeClr val="dk1"/>
                          </a:solidFill>
                        </a:rPr>
                        <a:t> FQ</a:t>
                      </a:r>
                      <a:endParaRPr sz="1200"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Add MRSA coverage</a:t>
                      </a:r>
                      <a:endParaRPr sz="1200"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200" dirty="0">
                          <a:solidFill>
                            <a:schemeClr val="dk1"/>
                          </a:solidFill>
                        </a:rPr>
                        <a:t>Add Pseudomonas coverage</a:t>
                      </a:r>
                      <a:endParaRPr sz="1200" dirty="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2" name="TextBox 1"/>
          <p:cNvSpPr txBox="1"/>
          <p:nvPr/>
        </p:nvSpPr>
        <p:spPr>
          <a:xfrm>
            <a:off x="479295" y="2586294"/>
            <a:ext cx="2971397" cy="338554"/>
          </a:xfrm>
          <a:prstGeom prst="rect">
            <a:avLst/>
          </a:prstGeom>
          <a:noFill/>
        </p:spPr>
        <p:txBody>
          <a:bodyPr wrap="square" rtlCol="0">
            <a:spAutoFit/>
          </a:bodyPr>
          <a:lstStyle/>
          <a:p>
            <a:r>
              <a:rPr lang="en-US" sz="1600" i="1" dirty="0">
                <a:latin typeface="Palanquin Dark" panose="020B0604020202020204" charset="0"/>
                <a:cs typeface="Palanquin Dark" panose="020B0604020202020204" charset="0"/>
              </a:rPr>
              <a:t>Pseudomonas</a:t>
            </a:r>
            <a:r>
              <a:rPr lang="en-US" sz="1600" dirty="0">
                <a:latin typeface="Palanquin Dark" panose="020B0604020202020204" charset="0"/>
                <a:cs typeface="Palanquin Dark" panose="020B0604020202020204" charset="0"/>
              </a:rPr>
              <a:t> Risk Factors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9"/>
          <p:cNvSpPr txBox="1">
            <a:spLocks noGrp="1"/>
          </p:cNvSpPr>
          <p:nvPr>
            <p:ph type="subTitle" idx="1"/>
          </p:nvPr>
        </p:nvSpPr>
        <p:spPr>
          <a:xfrm>
            <a:off x="4727037" y="1282061"/>
            <a:ext cx="4283474" cy="3628423"/>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Adolescent and Adult </a:t>
            </a:r>
            <a:r>
              <a:rPr lang="en" sz="1400" u="sng" dirty="0"/>
              <a:t>Female</a:t>
            </a:r>
            <a:r>
              <a:rPr lang="en" sz="1400" dirty="0"/>
              <a:t> Sexual Assault Survivors:  </a:t>
            </a:r>
            <a:endParaRPr sz="1400" dirty="0"/>
          </a:p>
          <a:p>
            <a:pPr marL="914400" lvl="1" indent="-317500" algn="l" rtl="0">
              <a:spcBef>
                <a:spcPts val="0"/>
              </a:spcBef>
              <a:spcAft>
                <a:spcPts val="0"/>
              </a:spcAft>
              <a:buSzPts val="1400"/>
              <a:buChar char="○"/>
            </a:pPr>
            <a:r>
              <a:rPr lang="en" sz="1400" dirty="0"/>
              <a:t>Ceftriaxone </a:t>
            </a:r>
            <a:endParaRPr sz="1400" dirty="0"/>
          </a:p>
          <a:p>
            <a:pPr marL="914400" lvl="1" indent="-317500" algn="l" rtl="0">
              <a:spcBef>
                <a:spcPts val="0"/>
              </a:spcBef>
              <a:spcAft>
                <a:spcPts val="0"/>
              </a:spcAft>
              <a:buSzPts val="1400"/>
              <a:buChar char="○"/>
            </a:pPr>
            <a:r>
              <a:rPr lang="en" sz="1400" i="1" dirty="0"/>
              <a:t>plus </a:t>
            </a:r>
            <a:r>
              <a:rPr lang="en" sz="1400" dirty="0"/>
              <a:t>doxycycline </a:t>
            </a:r>
            <a:endParaRPr sz="1400" dirty="0"/>
          </a:p>
          <a:p>
            <a:pPr marL="914400" lvl="1" indent="-317500" algn="l" rtl="0">
              <a:spcBef>
                <a:spcPts val="0"/>
              </a:spcBef>
              <a:spcAft>
                <a:spcPts val="0"/>
              </a:spcAft>
              <a:buSzPts val="1400"/>
              <a:buChar char="○"/>
            </a:pPr>
            <a:r>
              <a:rPr lang="en" sz="1400" i="1" dirty="0"/>
              <a:t>plus</a:t>
            </a:r>
            <a:r>
              <a:rPr lang="en" sz="1400" dirty="0"/>
              <a:t> </a:t>
            </a:r>
            <a:r>
              <a:rPr lang="en" sz="1400" u="sng" dirty="0"/>
              <a:t>metronidazole</a:t>
            </a:r>
            <a:r>
              <a:rPr lang="en" sz="1400" dirty="0"/>
              <a:t> </a:t>
            </a:r>
          </a:p>
          <a:p>
            <a:pPr marL="596900" lvl="1" indent="0" algn="l" rtl="0">
              <a:spcBef>
                <a:spcPts val="0"/>
              </a:spcBef>
              <a:spcAft>
                <a:spcPts val="0"/>
              </a:spcAft>
              <a:buSzPts val="1400"/>
            </a:pPr>
            <a:endParaRPr sz="1400" dirty="0"/>
          </a:p>
          <a:p>
            <a:pPr marL="457200" lvl="0" indent="-317500" algn="l" rtl="0">
              <a:spcBef>
                <a:spcPts val="0"/>
              </a:spcBef>
              <a:spcAft>
                <a:spcPts val="0"/>
              </a:spcAft>
              <a:buSzPts val="1400"/>
              <a:buChar char="●"/>
            </a:pPr>
            <a:r>
              <a:rPr lang="en" sz="1400" dirty="0"/>
              <a:t>Adolescent and Adult </a:t>
            </a:r>
            <a:r>
              <a:rPr lang="en" sz="1400" u="sng" dirty="0"/>
              <a:t>Male</a:t>
            </a:r>
            <a:r>
              <a:rPr lang="en" sz="1400" dirty="0"/>
              <a:t> Sexual Assault Survivors </a:t>
            </a:r>
            <a:endParaRPr sz="1400" dirty="0"/>
          </a:p>
          <a:p>
            <a:pPr marL="914400" lvl="1" indent="-317500" algn="l" rtl="0">
              <a:spcBef>
                <a:spcPts val="0"/>
              </a:spcBef>
              <a:spcAft>
                <a:spcPts val="0"/>
              </a:spcAft>
              <a:buSzPts val="1400"/>
              <a:buChar char="○"/>
            </a:pPr>
            <a:r>
              <a:rPr lang="en" sz="1400" dirty="0"/>
              <a:t>Ceftriaxone  </a:t>
            </a:r>
            <a:endParaRPr sz="1400" dirty="0"/>
          </a:p>
          <a:p>
            <a:pPr marL="914400" lvl="1" indent="-317500" algn="l" rtl="0">
              <a:spcBef>
                <a:spcPts val="0"/>
              </a:spcBef>
              <a:spcAft>
                <a:spcPts val="0"/>
              </a:spcAft>
              <a:buSzPts val="1400"/>
              <a:buChar char="○"/>
            </a:pPr>
            <a:r>
              <a:rPr lang="en" sz="1400" i="1" dirty="0"/>
              <a:t>plus </a:t>
            </a:r>
            <a:r>
              <a:rPr lang="en" sz="1400" dirty="0"/>
              <a:t>doxycycline </a:t>
            </a:r>
            <a:endParaRPr sz="1400" dirty="0"/>
          </a:p>
          <a:p>
            <a:pPr marL="0" lvl="0" indent="0" algn="l" rtl="0">
              <a:spcBef>
                <a:spcPts val="0"/>
              </a:spcBef>
              <a:spcAft>
                <a:spcPts val="0"/>
              </a:spcAft>
              <a:buNone/>
            </a:pPr>
            <a:r>
              <a:rPr lang="en" sz="1400" dirty="0"/>
              <a:t> </a:t>
            </a:r>
            <a:endParaRPr sz="1400" dirty="0"/>
          </a:p>
          <a:p>
            <a:pPr marL="0" lvl="0" indent="0" algn="l" rtl="0">
              <a:spcBef>
                <a:spcPts val="0"/>
              </a:spcBef>
              <a:spcAft>
                <a:spcPts val="0"/>
              </a:spcAft>
              <a:buNone/>
            </a:pPr>
            <a:r>
              <a:rPr lang="en" sz="1400" b="1" dirty="0"/>
              <a:t>Ceftriaxone</a:t>
            </a:r>
            <a:r>
              <a:rPr lang="en" sz="1400" dirty="0"/>
              <a:t>: IM 500mg as a single dose (1 g in patients ≥150kg)</a:t>
            </a:r>
            <a:endParaRPr sz="1400" dirty="0"/>
          </a:p>
          <a:p>
            <a:pPr marL="0" lvl="0" indent="0" algn="l" rtl="0">
              <a:spcBef>
                <a:spcPts val="0"/>
              </a:spcBef>
              <a:spcAft>
                <a:spcPts val="0"/>
              </a:spcAft>
              <a:buNone/>
            </a:pPr>
            <a:r>
              <a:rPr lang="en" sz="1400" b="1" dirty="0"/>
              <a:t>Doxycycline</a:t>
            </a:r>
            <a:r>
              <a:rPr lang="en" sz="1400" dirty="0"/>
              <a:t>: 100 mg BID for 7 days</a:t>
            </a:r>
            <a:endParaRPr sz="1400" dirty="0"/>
          </a:p>
          <a:p>
            <a:pPr marL="0" lvl="0" indent="0" algn="l" rtl="0">
              <a:spcBef>
                <a:spcPts val="0"/>
              </a:spcBef>
              <a:spcAft>
                <a:spcPts val="0"/>
              </a:spcAft>
              <a:buNone/>
            </a:pPr>
            <a:r>
              <a:rPr lang="en" sz="1400" b="1" dirty="0"/>
              <a:t>Metronidazole</a:t>
            </a:r>
            <a:r>
              <a:rPr lang="en" sz="1400" dirty="0"/>
              <a:t>: 500 mg BID for 7 days</a:t>
            </a:r>
            <a:endParaRPr sz="1400" dirty="0"/>
          </a:p>
        </p:txBody>
      </p:sp>
      <p:sp>
        <p:nvSpPr>
          <p:cNvPr id="599" name="Google Shape;599;p69"/>
          <p:cNvSpPr txBox="1">
            <a:spLocks noGrp="1"/>
          </p:cNvSpPr>
          <p:nvPr>
            <p:ph type="subTitle" idx="2"/>
          </p:nvPr>
        </p:nvSpPr>
        <p:spPr>
          <a:xfrm>
            <a:off x="612783" y="1282061"/>
            <a:ext cx="3330300" cy="1217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200" i="1" dirty="0"/>
              <a:t>Treponema pallidum</a:t>
            </a:r>
            <a:endParaRPr sz="1200" i="1" dirty="0"/>
          </a:p>
          <a:p>
            <a:pPr marL="457200" lvl="0" indent="-317500" algn="l" rtl="0">
              <a:spcBef>
                <a:spcPts val="0"/>
              </a:spcBef>
              <a:spcAft>
                <a:spcPts val="0"/>
              </a:spcAft>
              <a:buSzPts val="1400"/>
              <a:buChar char="●"/>
            </a:pPr>
            <a:r>
              <a:rPr lang="en" sz="1200" i="1" dirty="0"/>
              <a:t>Neisseria gonorrhoeae</a:t>
            </a:r>
            <a:endParaRPr sz="1200" i="1" dirty="0"/>
          </a:p>
          <a:p>
            <a:pPr marL="457200" lvl="0" indent="-317500" algn="l" rtl="0">
              <a:spcBef>
                <a:spcPts val="0"/>
              </a:spcBef>
              <a:spcAft>
                <a:spcPts val="0"/>
              </a:spcAft>
              <a:buSzPts val="1400"/>
              <a:buChar char="●"/>
            </a:pPr>
            <a:r>
              <a:rPr lang="en" sz="1200" i="1" dirty="0"/>
              <a:t>Chlamydia trachomatis</a:t>
            </a:r>
          </a:p>
          <a:p>
            <a:pPr marL="457200" lvl="0" indent="-317500" algn="l" rtl="0">
              <a:spcBef>
                <a:spcPts val="0"/>
              </a:spcBef>
              <a:spcAft>
                <a:spcPts val="0"/>
              </a:spcAft>
              <a:buSzPts val="1400"/>
              <a:buChar char="●"/>
            </a:pPr>
            <a:r>
              <a:rPr lang="en" sz="1200" i="1" dirty="0"/>
              <a:t>Trichomonas vaginalis</a:t>
            </a:r>
            <a:endParaRPr sz="1200" dirty="0"/>
          </a:p>
        </p:txBody>
      </p:sp>
      <p:sp>
        <p:nvSpPr>
          <p:cNvPr id="600" name="Google Shape;600;p69"/>
          <p:cNvSpPr txBox="1">
            <a:spLocks noGrp="1"/>
          </p:cNvSpPr>
          <p:nvPr>
            <p:ph type="subTitle" idx="3"/>
          </p:nvPr>
        </p:nvSpPr>
        <p:spPr>
          <a:xfrm>
            <a:off x="612783" y="1002620"/>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Common Pathogens</a:t>
            </a:r>
            <a:endParaRPr dirty="0"/>
          </a:p>
        </p:txBody>
      </p:sp>
      <p:sp>
        <p:nvSpPr>
          <p:cNvPr id="601" name="Google Shape;601;p69"/>
          <p:cNvSpPr txBox="1">
            <a:spLocks noGrp="1"/>
          </p:cNvSpPr>
          <p:nvPr>
            <p:ph type="subTitle" idx="4"/>
          </p:nvPr>
        </p:nvSpPr>
        <p:spPr>
          <a:xfrm>
            <a:off x="4986483" y="1002620"/>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Empiric Treatment</a:t>
            </a:r>
            <a:endParaRPr dirty="0"/>
          </a:p>
        </p:txBody>
      </p:sp>
      <p:sp>
        <p:nvSpPr>
          <p:cNvPr id="602" name="Google Shape;602;p69"/>
          <p:cNvSpPr txBox="1">
            <a:spLocks noGrp="1"/>
          </p:cNvSpPr>
          <p:nvPr>
            <p:ph type="title"/>
          </p:nvPr>
        </p:nvSpPr>
        <p:spPr>
          <a:xfrm>
            <a:off x="612783" y="22899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Sexually Transmitted Infections (STIs)</a:t>
            </a:r>
            <a:endParaRPr dirty="0"/>
          </a:p>
        </p:txBody>
      </p:sp>
      <p:graphicFrame>
        <p:nvGraphicFramePr>
          <p:cNvPr id="603" name="Google Shape;603;p69"/>
          <p:cNvGraphicFramePr/>
          <p:nvPr>
            <p:extLst>
              <p:ext uri="{D42A27DB-BD31-4B8C-83A1-F6EECF244321}">
                <p14:modId xmlns:p14="http://schemas.microsoft.com/office/powerpoint/2010/main" val="3936069591"/>
              </p:ext>
            </p:extLst>
          </p:nvPr>
        </p:nvGraphicFramePr>
        <p:xfrm>
          <a:off x="512666" y="2350301"/>
          <a:ext cx="4052234" cy="1554360"/>
        </p:xfrm>
        <a:graphic>
          <a:graphicData uri="http://schemas.openxmlformats.org/drawingml/2006/table">
            <a:tbl>
              <a:tblPr>
                <a:noFill/>
                <a:tableStyleId>{E5B31710-CD7E-4EAB-89DE-FA4A775948A4}</a:tableStyleId>
              </a:tblPr>
              <a:tblGrid>
                <a:gridCol w="1562663">
                  <a:extLst>
                    <a:ext uri="{9D8B030D-6E8A-4147-A177-3AD203B41FA5}">
                      <a16:colId xmlns:a16="http://schemas.microsoft.com/office/drawing/2014/main" val="20000"/>
                    </a:ext>
                  </a:extLst>
                </a:gridCol>
                <a:gridCol w="2489571">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u="sng" dirty="0">
                          <a:solidFill>
                            <a:schemeClr val="dk1"/>
                          </a:solidFill>
                        </a:rPr>
                        <a:t>STI</a:t>
                      </a:r>
                      <a:endParaRPr u="sng" dirty="0">
                        <a:solidFill>
                          <a:schemeClr val="dk1"/>
                        </a:solidFill>
                      </a:endParaRPr>
                    </a:p>
                  </a:txBody>
                  <a:tcPr marL="91425" marR="91425" marT="91425" marB="91425"/>
                </a:tc>
                <a:tc>
                  <a:txBody>
                    <a:bodyPr/>
                    <a:lstStyle/>
                    <a:p>
                      <a:pPr marL="0" lvl="0" indent="0" algn="l" rtl="0">
                        <a:spcBef>
                          <a:spcPts val="0"/>
                        </a:spcBef>
                        <a:spcAft>
                          <a:spcPts val="0"/>
                        </a:spcAft>
                        <a:buNone/>
                      </a:pPr>
                      <a:r>
                        <a:rPr lang="en" u="sng" dirty="0">
                          <a:solidFill>
                            <a:schemeClr val="dk1"/>
                          </a:solidFill>
                        </a:rPr>
                        <a:t>Treatment</a:t>
                      </a:r>
                      <a:endParaRPr u="sng" dirty="0">
                        <a:solidFill>
                          <a:schemeClr val="dk1"/>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chemeClr val="dk1"/>
                          </a:solidFill>
                        </a:rPr>
                        <a:t>Syphilis</a:t>
                      </a:r>
                      <a:endParaRPr dirty="0">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Penicillin G benzathine</a:t>
                      </a:r>
                      <a:endParaRPr dirty="0">
                        <a:solidFill>
                          <a:schemeClr val="dk1"/>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dirty="0">
                          <a:solidFill>
                            <a:schemeClr val="dk1"/>
                          </a:solidFill>
                        </a:rPr>
                        <a:t>Gonorrhea</a:t>
                      </a:r>
                      <a:endParaRPr dirty="0">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Ceftriaxone</a:t>
                      </a:r>
                      <a:endParaRPr dirty="0">
                        <a:solidFill>
                          <a:schemeClr val="dk1"/>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solidFill>
                            <a:schemeClr val="dk1"/>
                          </a:solidFill>
                        </a:rPr>
                        <a:t>Chlamydia</a:t>
                      </a:r>
                      <a:endParaRPr dirty="0">
                        <a:solidFill>
                          <a:schemeClr val="dk1"/>
                        </a:solidFill>
                      </a:endParaRPr>
                    </a:p>
                  </a:txBody>
                  <a:tcPr marL="91425" marR="91425" marT="91425" marB="91425"/>
                </a:tc>
                <a:tc>
                  <a:txBody>
                    <a:bodyPr/>
                    <a:lstStyle/>
                    <a:p>
                      <a:pPr marL="0" lvl="0" indent="0" algn="l" rtl="0">
                        <a:spcBef>
                          <a:spcPts val="0"/>
                        </a:spcBef>
                        <a:spcAft>
                          <a:spcPts val="0"/>
                        </a:spcAft>
                        <a:buNone/>
                      </a:pPr>
                      <a:r>
                        <a:rPr lang="en" dirty="0">
                          <a:solidFill>
                            <a:schemeClr val="dk1"/>
                          </a:solidFill>
                        </a:rPr>
                        <a:t>Doxycycline or Azithromycin</a:t>
                      </a:r>
                      <a:endParaRPr dirty="0">
                        <a:solidFill>
                          <a:schemeClr val="dk1"/>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13" name="Google Shape;613;p70"/>
          <p:cNvSpPr txBox="1">
            <a:spLocks noGrp="1"/>
          </p:cNvSpPr>
          <p:nvPr>
            <p:ph type="subTitle" idx="1"/>
          </p:nvPr>
        </p:nvSpPr>
        <p:spPr>
          <a:xfrm>
            <a:off x="533956" y="2977294"/>
            <a:ext cx="3150342" cy="147456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200" dirty="0"/>
              <a:t>Macrobid: 5 days</a:t>
            </a:r>
            <a:endParaRPr sz="1200" dirty="0"/>
          </a:p>
          <a:p>
            <a:pPr marL="457200" lvl="0" indent="-317500" algn="l" rtl="0">
              <a:spcBef>
                <a:spcPts val="0"/>
              </a:spcBef>
              <a:spcAft>
                <a:spcPts val="0"/>
              </a:spcAft>
              <a:buSzPts val="1400"/>
              <a:buChar char="●"/>
            </a:pPr>
            <a:r>
              <a:rPr lang="en" sz="1200" dirty="0"/>
              <a:t>Bactrim: 3 days</a:t>
            </a:r>
            <a:endParaRPr sz="1200" dirty="0"/>
          </a:p>
          <a:p>
            <a:pPr marL="457200" lvl="0" indent="-317500" algn="l" rtl="0">
              <a:spcBef>
                <a:spcPts val="0"/>
              </a:spcBef>
              <a:spcAft>
                <a:spcPts val="0"/>
              </a:spcAft>
              <a:buSzPts val="1400"/>
              <a:buChar char="●"/>
            </a:pPr>
            <a:r>
              <a:rPr lang="en" sz="1200" dirty="0"/>
              <a:t>Fosfomycin: 1 dose</a:t>
            </a:r>
            <a:endParaRPr sz="1200" dirty="0"/>
          </a:p>
          <a:p>
            <a:pPr marL="457200" lvl="0" indent="-317500" algn="l" rtl="0">
              <a:spcBef>
                <a:spcPts val="0"/>
              </a:spcBef>
              <a:spcAft>
                <a:spcPts val="0"/>
              </a:spcAft>
              <a:buSzPts val="1400"/>
              <a:buChar char="●"/>
            </a:pPr>
            <a:r>
              <a:rPr lang="en" sz="1200" dirty="0"/>
              <a:t>FQ: 3 days (longer for complicated)</a:t>
            </a:r>
            <a:endParaRPr sz="1200" dirty="0"/>
          </a:p>
          <a:p>
            <a:pPr marL="457200" lvl="0" indent="-317500" algn="l" rtl="0">
              <a:spcBef>
                <a:spcPts val="0"/>
              </a:spcBef>
              <a:spcAft>
                <a:spcPts val="0"/>
              </a:spcAft>
              <a:buSzPts val="1400"/>
              <a:buChar char="●"/>
            </a:pPr>
            <a:r>
              <a:rPr lang="en" sz="1200" dirty="0"/>
              <a:t>Beta-Lactam: 3-5 days</a:t>
            </a:r>
            <a:endParaRPr sz="1200" dirty="0"/>
          </a:p>
        </p:txBody>
      </p:sp>
      <p:sp>
        <p:nvSpPr>
          <p:cNvPr id="608" name="Google Shape;608;p70"/>
          <p:cNvSpPr txBox="1">
            <a:spLocks noGrp="1"/>
          </p:cNvSpPr>
          <p:nvPr>
            <p:ph type="subTitle" idx="2"/>
          </p:nvPr>
        </p:nvSpPr>
        <p:spPr>
          <a:xfrm>
            <a:off x="528035" y="1526198"/>
            <a:ext cx="3330300" cy="1217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dirty="0"/>
              <a:t>E. coli</a:t>
            </a:r>
            <a:endParaRPr sz="1400" b="1" i="1" dirty="0"/>
          </a:p>
          <a:p>
            <a:pPr marL="457200" lvl="0" indent="-317500" algn="l" rtl="0">
              <a:spcBef>
                <a:spcPts val="0"/>
              </a:spcBef>
              <a:spcAft>
                <a:spcPts val="0"/>
              </a:spcAft>
              <a:buSzPts val="1400"/>
              <a:buChar char="●"/>
            </a:pPr>
            <a:r>
              <a:rPr lang="en" sz="1400" i="1" dirty="0"/>
              <a:t>Klebsiella pneumonia</a:t>
            </a:r>
            <a:endParaRPr sz="1400" i="1" dirty="0"/>
          </a:p>
          <a:p>
            <a:pPr marL="457200" lvl="0" indent="-317500" algn="l" rtl="0">
              <a:spcBef>
                <a:spcPts val="0"/>
              </a:spcBef>
              <a:spcAft>
                <a:spcPts val="0"/>
              </a:spcAft>
              <a:buSzPts val="1400"/>
              <a:buChar char="●"/>
            </a:pPr>
            <a:r>
              <a:rPr lang="en" sz="1400" i="1" dirty="0"/>
              <a:t>Proteus mirabilis</a:t>
            </a:r>
            <a:endParaRPr sz="1400" i="1" dirty="0"/>
          </a:p>
          <a:p>
            <a:pPr marL="457200" lvl="0" indent="-317500" algn="l" rtl="0">
              <a:spcBef>
                <a:spcPts val="0"/>
              </a:spcBef>
              <a:spcAft>
                <a:spcPts val="0"/>
              </a:spcAft>
              <a:buSzPts val="1400"/>
              <a:buChar char="●"/>
            </a:pPr>
            <a:r>
              <a:rPr lang="en" sz="1400" i="1" dirty="0"/>
              <a:t>Pseudomonas aeuruginosa </a:t>
            </a:r>
            <a:endParaRPr sz="1400" i="1"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
        <p:nvSpPr>
          <p:cNvPr id="609" name="Google Shape;609;p70"/>
          <p:cNvSpPr txBox="1">
            <a:spLocks noGrp="1"/>
          </p:cNvSpPr>
          <p:nvPr>
            <p:ph type="subTitle" idx="3"/>
          </p:nvPr>
        </p:nvSpPr>
        <p:spPr>
          <a:xfrm>
            <a:off x="543186" y="1184652"/>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Common Pathogens</a:t>
            </a:r>
            <a:endParaRPr sz="2000" dirty="0"/>
          </a:p>
        </p:txBody>
      </p:sp>
      <p:sp>
        <p:nvSpPr>
          <p:cNvPr id="610" name="Google Shape;610;p70"/>
          <p:cNvSpPr txBox="1">
            <a:spLocks noGrp="1"/>
          </p:cNvSpPr>
          <p:nvPr>
            <p:ph type="subTitle" idx="4"/>
          </p:nvPr>
        </p:nvSpPr>
        <p:spPr>
          <a:xfrm>
            <a:off x="4055498" y="762703"/>
            <a:ext cx="3330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Empiric Treatment</a:t>
            </a:r>
            <a:endParaRPr dirty="0"/>
          </a:p>
        </p:txBody>
      </p:sp>
      <p:sp>
        <p:nvSpPr>
          <p:cNvPr id="611" name="Google Shape;611;p70"/>
          <p:cNvSpPr txBox="1">
            <a:spLocks noGrp="1"/>
          </p:cNvSpPr>
          <p:nvPr>
            <p:ph type="title"/>
          </p:nvPr>
        </p:nvSpPr>
        <p:spPr>
          <a:xfrm>
            <a:off x="399626" y="17729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Urinary Tract Infections</a:t>
            </a:r>
            <a:endParaRPr dirty="0"/>
          </a:p>
        </p:txBody>
      </p:sp>
      <p:sp>
        <p:nvSpPr>
          <p:cNvPr id="614" name="Google Shape;614;p70"/>
          <p:cNvSpPr txBox="1">
            <a:spLocks noGrp="1"/>
          </p:cNvSpPr>
          <p:nvPr>
            <p:ph type="subTitle" idx="4294967295"/>
          </p:nvPr>
        </p:nvSpPr>
        <p:spPr>
          <a:xfrm>
            <a:off x="512884" y="2678980"/>
            <a:ext cx="3051274" cy="3857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Duration of Therapy:</a:t>
            </a:r>
            <a:endParaRPr sz="2000" dirty="0"/>
          </a:p>
        </p:txBody>
      </p:sp>
      <p:graphicFrame>
        <p:nvGraphicFramePr>
          <p:cNvPr id="612" name="Google Shape;612;p70"/>
          <p:cNvGraphicFramePr/>
          <p:nvPr>
            <p:extLst>
              <p:ext uri="{D42A27DB-BD31-4B8C-83A1-F6EECF244321}">
                <p14:modId xmlns:p14="http://schemas.microsoft.com/office/powerpoint/2010/main" val="1710805624"/>
              </p:ext>
            </p:extLst>
          </p:nvPr>
        </p:nvGraphicFramePr>
        <p:xfrm>
          <a:off x="3579309" y="1062427"/>
          <a:ext cx="5397830" cy="3444916"/>
        </p:xfrm>
        <a:graphic>
          <a:graphicData uri="http://schemas.openxmlformats.org/drawingml/2006/table">
            <a:tbl>
              <a:tblPr>
                <a:noFill/>
                <a:tableStyleId>{E5B31710-CD7E-4EAB-89DE-FA4A775948A4}</a:tableStyleId>
              </a:tblPr>
              <a:tblGrid>
                <a:gridCol w="2160194">
                  <a:extLst>
                    <a:ext uri="{9D8B030D-6E8A-4147-A177-3AD203B41FA5}">
                      <a16:colId xmlns:a16="http://schemas.microsoft.com/office/drawing/2014/main" val="20000"/>
                    </a:ext>
                  </a:extLst>
                </a:gridCol>
                <a:gridCol w="3237636">
                  <a:extLst>
                    <a:ext uri="{9D8B030D-6E8A-4147-A177-3AD203B41FA5}">
                      <a16:colId xmlns:a16="http://schemas.microsoft.com/office/drawing/2014/main" val="20001"/>
                    </a:ext>
                  </a:extLst>
                </a:gridCol>
              </a:tblGrid>
              <a:tr h="749312">
                <a:tc>
                  <a:txBody>
                    <a:bodyPr/>
                    <a:lstStyle/>
                    <a:p>
                      <a:pPr marL="0" lvl="0" indent="0" algn="l" rtl="0">
                        <a:spcBef>
                          <a:spcPts val="0"/>
                        </a:spcBef>
                        <a:spcAft>
                          <a:spcPts val="0"/>
                        </a:spcAft>
                        <a:buNone/>
                      </a:pPr>
                      <a:r>
                        <a:rPr lang="en" sz="1300" dirty="0">
                          <a:solidFill>
                            <a:schemeClr val="dk1"/>
                          </a:solidFill>
                        </a:rPr>
                        <a:t>Urinary Tract Infections</a:t>
                      </a:r>
                      <a:endParaRPr sz="13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300" b="1" dirty="0">
                          <a:solidFill>
                            <a:schemeClr val="dk1"/>
                          </a:solidFill>
                        </a:rPr>
                        <a:t>Treatment</a:t>
                      </a:r>
                      <a:endParaRPr sz="1300" b="1" dirty="0">
                        <a:solidFill>
                          <a:schemeClr val="dk1"/>
                        </a:solidFill>
                      </a:endParaRPr>
                    </a:p>
                  </a:txBody>
                  <a:tcPr marL="91425" marR="91425" marT="91425" marB="91425"/>
                </a:tc>
                <a:extLst>
                  <a:ext uri="{0D108BD9-81ED-4DB2-BD59-A6C34878D82A}">
                    <a16:rowId xmlns:a16="http://schemas.microsoft.com/office/drawing/2014/main" val="10000"/>
                  </a:ext>
                </a:extLst>
              </a:tr>
              <a:tr h="1078250">
                <a:tc>
                  <a:txBody>
                    <a:bodyPr/>
                    <a:lstStyle/>
                    <a:p>
                      <a:pPr marL="0" lvl="0" indent="0" algn="l" rtl="0">
                        <a:spcBef>
                          <a:spcPts val="0"/>
                        </a:spcBef>
                        <a:spcAft>
                          <a:spcPts val="0"/>
                        </a:spcAft>
                        <a:buNone/>
                      </a:pPr>
                      <a:r>
                        <a:rPr lang="en" sz="1300" b="1">
                          <a:solidFill>
                            <a:schemeClr val="dk1"/>
                          </a:solidFill>
                        </a:rPr>
                        <a:t>Uncomplicated Cystitis</a:t>
                      </a:r>
                      <a:endParaRPr sz="1300" b="1"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300" dirty="0">
                          <a:solidFill>
                            <a:schemeClr val="dk1"/>
                          </a:solidFill>
                        </a:rPr>
                        <a:t>1</a:t>
                      </a:r>
                      <a:r>
                        <a:rPr lang="en" sz="1300" baseline="30000" dirty="0">
                          <a:solidFill>
                            <a:schemeClr val="dk1"/>
                          </a:solidFill>
                        </a:rPr>
                        <a:t>st</a:t>
                      </a:r>
                      <a:r>
                        <a:rPr lang="en" sz="1300" dirty="0">
                          <a:solidFill>
                            <a:schemeClr val="dk1"/>
                          </a:solidFill>
                        </a:rPr>
                        <a:t> line - Macrobid OR Bactrim Fosfomycin</a:t>
                      </a:r>
                    </a:p>
                    <a:p>
                      <a:pPr marL="0" lvl="0" indent="0" algn="ctr" rtl="0">
                        <a:spcBef>
                          <a:spcPts val="0"/>
                        </a:spcBef>
                        <a:spcAft>
                          <a:spcPts val="0"/>
                        </a:spcAft>
                        <a:buNone/>
                      </a:pPr>
                      <a:r>
                        <a:rPr lang="en" sz="1300" dirty="0">
                          <a:solidFill>
                            <a:schemeClr val="dk1"/>
                          </a:solidFill>
                        </a:rPr>
                        <a:t>2</a:t>
                      </a:r>
                      <a:r>
                        <a:rPr lang="en" sz="1300" baseline="30000" dirty="0">
                          <a:solidFill>
                            <a:schemeClr val="dk1"/>
                          </a:solidFill>
                        </a:rPr>
                        <a:t>nd</a:t>
                      </a:r>
                      <a:r>
                        <a:rPr lang="en" sz="1300" baseline="0" dirty="0">
                          <a:solidFill>
                            <a:schemeClr val="dk1"/>
                          </a:solidFill>
                        </a:rPr>
                        <a:t> line – Ciprofloxacin/Levofloxacin</a:t>
                      </a:r>
                      <a:endParaRPr lang="en" sz="1300" dirty="0">
                        <a:solidFill>
                          <a:schemeClr val="dk1"/>
                        </a:solidFill>
                      </a:endParaRPr>
                    </a:p>
                    <a:p>
                      <a:pPr marL="0" lvl="0" indent="0" algn="ctr" rtl="0">
                        <a:spcBef>
                          <a:spcPts val="0"/>
                        </a:spcBef>
                        <a:spcAft>
                          <a:spcPts val="0"/>
                        </a:spcAft>
                        <a:buNone/>
                      </a:pPr>
                      <a:r>
                        <a:rPr lang="en" sz="1300" dirty="0">
                          <a:solidFill>
                            <a:schemeClr val="dk1"/>
                          </a:solidFill>
                        </a:rPr>
                        <a:t>3</a:t>
                      </a:r>
                      <a:r>
                        <a:rPr lang="en" sz="1300" baseline="30000" dirty="0">
                          <a:solidFill>
                            <a:schemeClr val="dk1"/>
                          </a:solidFill>
                        </a:rPr>
                        <a:t>rd</a:t>
                      </a:r>
                      <a:r>
                        <a:rPr lang="en" sz="1300" baseline="0" dirty="0">
                          <a:solidFill>
                            <a:schemeClr val="dk1"/>
                          </a:solidFill>
                        </a:rPr>
                        <a:t> line -</a:t>
                      </a:r>
                      <a:r>
                        <a:rPr lang="en" sz="1300" dirty="0">
                          <a:solidFill>
                            <a:schemeClr val="dk1"/>
                          </a:solidFill>
                        </a:rPr>
                        <a:t> </a:t>
                      </a:r>
                      <a:r>
                        <a:rPr lang="el-GR" sz="1400" dirty="0"/>
                        <a:t>β</a:t>
                      </a:r>
                      <a:r>
                        <a:rPr lang="en" sz="1300" dirty="0">
                          <a:solidFill>
                            <a:schemeClr val="dk1"/>
                          </a:solidFill>
                        </a:rPr>
                        <a:t>-lactam </a:t>
                      </a:r>
                      <a:endParaRPr sz="1300" dirty="0">
                        <a:solidFill>
                          <a:schemeClr val="dk1"/>
                        </a:solidFill>
                      </a:endParaRPr>
                    </a:p>
                  </a:txBody>
                  <a:tcPr marL="91425" marR="91425" marT="91425" marB="91425"/>
                </a:tc>
                <a:extLst>
                  <a:ext uri="{0D108BD9-81ED-4DB2-BD59-A6C34878D82A}">
                    <a16:rowId xmlns:a16="http://schemas.microsoft.com/office/drawing/2014/main" val="10001"/>
                  </a:ext>
                </a:extLst>
              </a:tr>
              <a:tr h="808677">
                <a:tc>
                  <a:txBody>
                    <a:bodyPr/>
                    <a:lstStyle/>
                    <a:p>
                      <a:pPr marL="0" lvl="0" indent="0" algn="l" rtl="0">
                        <a:spcBef>
                          <a:spcPts val="0"/>
                        </a:spcBef>
                        <a:spcAft>
                          <a:spcPts val="0"/>
                        </a:spcAft>
                        <a:buNone/>
                      </a:pPr>
                      <a:r>
                        <a:rPr lang="en" sz="1300" b="1" dirty="0">
                          <a:solidFill>
                            <a:schemeClr val="dk1"/>
                          </a:solidFill>
                        </a:rPr>
                        <a:t>Complicated UTI</a:t>
                      </a:r>
                      <a:endParaRPr sz="1300" b="1"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300" dirty="0">
                          <a:solidFill>
                            <a:schemeClr val="dk1"/>
                          </a:solidFill>
                        </a:rPr>
                        <a:t>Ciprofloxacin/Levofloxacin</a:t>
                      </a:r>
                    </a:p>
                    <a:p>
                      <a:pPr marL="0" lvl="0" indent="0" algn="ctr" rtl="0">
                        <a:spcBef>
                          <a:spcPts val="0"/>
                        </a:spcBef>
                        <a:spcAft>
                          <a:spcPts val="0"/>
                        </a:spcAft>
                        <a:buNone/>
                      </a:pPr>
                      <a:r>
                        <a:rPr lang="en" sz="1300" dirty="0">
                          <a:solidFill>
                            <a:schemeClr val="dk1"/>
                          </a:solidFill>
                        </a:rPr>
                        <a:t>OR</a:t>
                      </a:r>
                    </a:p>
                    <a:p>
                      <a:pPr marL="0" lvl="0" indent="0" algn="ctr" rtl="0">
                        <a:spcBef>
                          <a:spcPts val="0"/>
                        </a:spcBef>
                        <a:spcAft>
                          <a:spcPts val="0"/>
                        </a:spcAft>
                        <a:buNone/>
                      </a:pPr>
                      <a:r>
                        <a:rPr lang="el-GR" sz="1400" dirty="0"/>
                        <a:t>β</a:t>
                      </a:r>
                      <a:r>
                        <a:rPr lang="en" sz="1300" dirty="0">
                          <a:solidFill>
                            <a:schemeClr val="dk1"/>
                          </a:solidFill>
                        </a:rPr>
                        <a:t>-lactam*</a:t>
                      </a:r>
                      <a:endParaRPr sz="1300" dirty="0">
                        <a:solidFill>
                          <a:schemeClr val="dk1"/>
                        </a:solidFill>
                      </a:endParaRPr>
                    </a:p>
                  </a:txBody>
                  <a:tcPr marL="91425" marR="91425" marT="91425" marB="91425"/>
                </a:tc>
                <a:extLst>
                  <a:ext uri="{0D108BD9-81ED-4DB2-BD59-A6C34878D82A}">
                    <a16:rowId xmlns:a16="http://schemas.microsoft.com/office/drawing/2014/main" val="10002"/>
                  </a:ext>
                </a:extLst>
              </a:tr>
              <a:tr h="808677">
                <a:tc>
                  <a:txBody>
                    <a:bodyPr/>
                    <a:lstStyle/>
                    <a:p>
                      <a:pPr marL="0" lvl="0" indent="0" algn="l" rtl="0">
                        <a:spcBef>
                          <a:spcPts val="0"/>
                        </a:spcBef>
                        <a:spcAft>
                          <a:spcPts val="0"/>
                        </a:spcAft>
                        <a:buNone/>
                      </a:pPr>
                      <a:r>
                        <a:rPr lang="en" sz="1300" b="1" dirty="0">
                          <a:solidFill>
                            <a:schemeClr val="dk1"/>
                          </a:solidFill>
                        </a:rPr>
                        <a:t>Acute Uncomplicated Pyelonephritis</a:t>
                      </a:r>
                      <a:endParaRPr sz="1300" b="1" dirty="0">
                        <a:solidFill>
                          <a:schemeClr val="dk1"/>
                        </a:solidFill>
                      </a:endParaRPr>
                    </a:p>
                  </a:txBody>
                  <a:tcPr marL="91425" marR="91425" marT="91425" marB="91425"/>
                </a:tc>
                <a:tc>
                  <a:txBody>
                    <a:bodyPr/>
                    <a:lstStyle/>
                    <a:p>
                      <a:pPr marL="0" lvl="0" indent="0" algn="ctr" rtl="0">
                        <a:spcBef>
                          <a:spcPts val="0"/>
                        </a:spcBef>
                        <a:spcAft>
                          <a:spcPts val="0"/>
                        </a:spcAft>
                        <a:buNone/>
                      </a:pPr>
                      <a:r>
                        <a:rPr lang="en" sz="1300" dirty="0">
                          <a:solidFill>
                            <a:schemeClr val="dk1"/>
                          </a:solidFill>
                        </a:rPr>
                        <a:t>Ciprofloxacin/Levofloxacin</a:t>
                      </a:r>
                    </a:p>
                    <a:p>
                      <a:pPr marL="0" lvl="0" indent="0" algn="ctr" rtl="0">
                        <a:spcBef>
                          <a:spcPts val="0"/>
                        </a:spcBef>
                        <a:spcAft>
                          <a:spcPts val="0"/>
                        </a:spcAft>
                        <a:buNone/>
                      </a:pPr>
                      <a:r>
                        <a:rPr lang="en" sz="1300" dirty="0">
                          <a:solidFill>
                            <a:schemeClr val="dk1"/>
                          </a:solidFill>
                        </a:rPr>
                        <a:t>OR</a:t>
                      </a:r>
                    </a:p>
                    <a:p>
                      <a:pPr marL="0" lvl="0" indent="0" algn="ctr" rtl="0">
                        <a:spcBef>
                          <a:spcPts val="0"/>
                        </a:spcBef>
                        <a:spcAft>
                          <a:spcPts val="0"/>
                        </a:spcAft>
                        <a:buNone/>
                      </a:pPr>
                      <a:r>
                        <a:rPr lang="el-GR" sz="1400" dirty="0"/>
                        <a:t>β</a:t>
                      </a:r>
                      <a:r>
                        <a:rPr lang="en" sz="1300" dirty="0">
                          <a:solidFill>
                            <a:schemeClr val="dk1"/>
                          </a:solidFill>
                        </a:rPr>
                        <a:t>-lactam*</a:t>
                      </a:r>
                      <a:endParaRPr sz="1300" dirty="0">
                        <a:solidFill>
                          <a:schemeClr val="dk1"/>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2" name="TextBox 1"/>
          <p:cNvSpPr txBox="1"/>
          <p:nvPr/>
        </p:nvSpPr>
        <p:spPr>
          <a:xfrm>
            <a:off x="2469547" y="4762900"/>
            <a:ext cx="5740029" cy="230832"/>
          </a:xfrm>
          <a:prstGeom prst="rect">
            <a:avLst/>
          </a:prstGeom>
          <a:noFill/>
        </p:spPr>
        <p:txBody>
          <a:bodyPr wrap="square" rtlCol="0">
            <a:spAutoFit/>
          </a:bodyPr>
          <a:lstStyle/>
          <a:p>
            <a:r>
              <a:rPr lang="en-US" sz="900" dirty="0"/>
              <a:t>* Use combination aminoPCN/beta-lactamase inhibitor or 2</a:t>
            </a:r>
            <a:r>
              <a:rPr lang="en-US" sz="900" baseline="30000" dirty="0"/>
              <a:t>nd</a:t>
            </a:r>
            <a:r>
              <a:rPr lang="en-US" sz="900" dirty="0"/>
              <a:t>/3</a:t>
            </a:r>
            <a:r>
              <a:rPr lang="en-US" sz="900" baseline="30000" dirty="0"/>
              <a:t>rd</a:t>
            </a:r>
            <a:r>
              <a:rPr lang="en-US" sz="900" dirty="0"/>
              <a:t> generation cephalosporin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7" name="Google Shape;647;p74"/>
          <p:cNvSpPr txBox="1">
            <a:spLocks noGrp="1"/>
          </p:cNvSpPr>
          <p:nvPr>
            <p:ph type="subTitle" idx="2"/>
          </p:nvPr>
        </p:nvSpPr>
        <p:spPr>
          <a:xfrm>
            <a:off x="560119" y="1765820"/>
            <a:ext cx="2838300" cy="727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i="1" dirty="0"/>
              <a:t>Streptococcus pyogenes</a:t>
            </a:r>
            <a:endParaRPr sz="1600" i="1" dirty="0"/>
          </a:p>
          <a:p>
            <a:pPr marL="457200" lvl="0" indent="-330200" algn="l" rtl="0">
              <a:spcBef>
                <a:spcPts val="0"/>
              </a:spcBef>
              <a:spcAft>
                <a:spcPts val="0"/>
              </a:spcAft>
              <a:buSzPts val="1600"/>
              <a:buChar char="●"/>
            </a:pPr>
            <a:r>
              <a:rPr lang="en" sz="1600" i="1" dirty="0"/>
              <a:t>Staphylococcus aureus</a:t>
            </a:r>
            <a:endParaRPr sz="1600" i="1" dirty="0"/>
          </a:p>
        </p:txBody>
      </p:sp>
      <p:sp>
        <p:nvSpPr>
          <p:cNvPr id="648" name="Google Shape;648;p74"/>
          <p:cNvSpPr txBox="1">
            <a:spLocks noGrp="1"/>
          </p:cNvSpPr>
          <p:nvPr>
            <p:ph type="subTitle" idx="3"/>
          </p:nvPr>
        </p:nvSpPr>
        <p:spPr>
          <a:xfrm>
            <a:off x="560119" y="1489189"/>
            <a:ext cx="28383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a:t>Common Pathogens</a:t>
            </a:r>
            <a:endParaRPr sz="2200" dirty="0"/>
          </a:p>
        </p:txBody>
      </p:sp>
      <p:sp>
        <p:nvSpPr>
          <p:cNvPr id="650" name="Google Shape;650;p74"/>
          <p:cNvSpPr txBox="1">
            <a:spLocks noGrp="1"/>
          </p:cNvSpPr>
          <p:nvPr>
            <p:ph type="title"/>
          </p:nvPr>
        </p:nvSpPr>
        <p:spPr>
          <a:xfrm>
            <a:off x="691100" y="306400"/>
            <a:ext cx="7656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&amp; Soft Tissue Infections/Cellulitis</a:t>
            </a:r>
            <a:endParaRPr dirty="0"/>
          </a:p>
        </p:txBody>
      </p:sp>
      <p:graphicFrame>
        <p:nvGraphicFramePr>
          <p:cNvPr id="7" name="Google Shape;612;p70"/>
          <p:cNvGraphicFramePr/>
          <p:nvPr>
            <p:extLst>
              <p:ext uri="{D42A27DB-BD31-4B8C-83A1-F6EECF244321}">
                <p14:modId xmlns:p14="http://schemas.microsoft.com/office/powerpoint/2010/main" val="816653492"/>
              </p:ext>
            </p:extLst>
          </p:nvPr>
        </p:nvGraphicFramePr>
        <p:xfrm>
          <a:off x="3398419" y="1109147"/>
          <a:ext cx="5645463" cy="3552211"/>
        </p:xfrm>
        <a:graphic>
          <a:graphicData uri="http://schemas.openxmlformats.org/drawingml/2006/table">
            <a:tbl>
              <a:tblPr>
                <a:noFill/>
                <a:tableStyleId>{E5B31710-CD7E-4EAB-89DE-FA4A775948A4}</a:tableStyleId>
              </a:tblPr>
              <a:tblGrid>
                <a:gridCol w="2259296">
                  <a:extLst>
                    <a:ext uri="{9D8B030D-6E8A-4147-A177-3AD203B41FA5}">
                      <a16:colId xmlns:a16="http://schemas.microsoft.com/office/drawing/2014/main" val="20000"/>
                    </a:ext>
                  </a:extLst>
                </a:gridCol>
                <a:gridCol w="3386167">
                  <a:extLst>
                    <a:ext uri="{9D8B030D-6E8A-4147-A177-3AD203B41FA5}">
                      <a16:colId xmlns:a16="http://schemas.microsoft.com/office/drawing/2014/main" val="20001"/>
                    </a:ext>
                  </a:extLst>
                </a:gridCol>
              </a:tblGrid>
              <a:tr h="612862">
                <a:tc>
                  <a:txBody>
                    <a:bodyPr/>
                    <a:lstStyle/>
                    <a:p>
                      <a:pPr marL="0" lvl="0" indent="0" algn="l" rtl="0">
                        <a:spcBef>
                          <a:spcPts val="0"/>
                        </a:spcBef>
                        <a:spcAft>
                          <a:spcPts val="0"/>
                        </a:spcAft>
                        <a:buNone/>
                      </a:pPr>
                      <a:r>
                        <a:rPr lang="en" sz="1300" b="1" dirty="0">
                          <a:solidFill>
                            <a:schemeClr val="dk1"/>
                          </a:solidFill>
                        </a:rPr>
                        <a:t>SSTI</a:t>
                      </a:r>
                      <a:endParaRPr sz="1300" b="1" dirty="0">
                        <a:solidFill>
                          <a:schemeClr val="dk1"/>
                        </a:solidFill>
                      </a:endParaRPr>
                    </a:p>
                  </a:txBody>
                  <a:tcPr marL="91425" marR="91425" marT="91425" marB="91425"/>
                </a:tc>
                <a:tc>
                  <a:txBody>
                    <a:bodyPr/>
                    <a:lstStyle/>
                    <a:p>
                      <a:pPr marL="0" lvl="0" indent="0" algn="l" rtl="0">
                        <a:spcBef>
                          <a:spcPts val="0"/>
                        </a:spcBef>
                        <a:spcAft>
                          <a:spcPts val="0"/>
                        </a:spcAft>
                        <a:buNone/>
                      </a:pPr>
                      <a:r>
                        <a:rPr lang="en" sz="1300" b="1" dirty="0">
                          <a:solidFill>
                            <a:schemeClr val="dk1"/>
                          </a:solidFill>
                        </a:rPr>
                        <a:t>Treatment</a:t>
                      </a:r>
                      <a:endParaRPr sz="1300" b="1" dirty="0">
                        <a:solidFill>
                          <a:schemeClr val="dk1"/>
                        </a:solidFill>
                      </a:endParaRPr>
                    </a:p>
                  </a:txBody>
                  <a:tcPr marL="91425" marR="91425" marT="91425" marB="91425"/>
                </a:tc>
                <a:extLst>
                  <a:ext uri="{0D108BD9-81ED-4DB2-BD59-A6C34878D82A}">
                    <a16:rowId xmlns:a16="http://schemas.microsoft.com/office/drawing/2014/main" val="10000"/>
                  </a:ext>
                </a:extLst>
              </a:tr>
              <a:tr h="1708584">
                <a:tc>
                  <a:txBody>
                    <a:bodyPr/>
                    <a:lstStyle/>
                    <a:p>
                      <a:pPr marL="0" lvl="0" indent="0" algn="l" rtl="0">
                        <a:spcBef>
                          <a:spcPts val="0"/>
                        </a:spcBef>
                        <a:spcAft>
                          <a:spcPts val="0"/>
                        </a:spcAft>
                        <a:buNone/>
                      </a:pPr>
                      <a:r>
                        <a:rPr lang="en-US" sz="1300" b="0" dirty="0">
                          <a:solidFill>
                            <a:schemeClr val="dk1"/>
                          </a:solidFill>
                        </a:rPr>
                        <a:t>Mild to Moderate (MRSA not suspected)</a:t>
                      </a:r>
                      <a:endParaRPr sz="1300" b="0" dirty="0">
                        <a:solidFill>
                          <a:schemeClr val="dk1"/>
                        </a:solidFill>
                      </a:endParaRPr>
                    </a:p>
                  </a:txBody>
                  <a:tcPr marL="91425" marR="91425" marT="91425" marB="91425"/>
                </a:tc>
                <a:tc>
                  <a:txBody>
                    <a:bodyPr/>
                    <a:lstStyle/>
                    <a:p>
                      <a:pPr marL="0" lvl="0" indent="0" algn="ctr" rtl="0">
                        <a:spcBef>
                          <a:spcPts val="0"/>
                        </a:spcBef>
                        <a:spcAft>
                          <a:spcPts val="0"/>
                        </a:spcAft>
                        <a:buNone/>
                      </a:pPr>
                      <a:r>
                        <a:rPr lang="en-US" sz="1300" dirty="0">
                          <a:solidFill>
                            <a:schemeClr val="dk1"/>
                          </a:solidFill>
                        </a:rPr>
                        <a:t>Augmentin</a:t>
                      </a:r>
                    </a:p>
                    <a:p>
                      <a:pPr marL="0" lvl="0" indent="0" algn="ctr" rtl="0">
                        <a:spcBef>
                          <a:spcPts val="0"/>
                        </a:spcBef>
                        <a:spcAft>
                          <a:spcPts val="0"/>
                        </a:spcAft>
                        <a:buNone/>
                      </a:pPr>
                      <a:r>
                        <a:rPr lang="en-US" sz="1300" dirty="0">
                          <a:solidFill>
                            <a:schemeClr val="dk1"/>
                          </a:solidFill>
                        </a:rPr>
                        <a:t>OR</a:t>
                      </a:r>
                    </a:p>
                    <a:p>
                      <a:pPr marL="0" lvl="0" indent="0" algn="ctr" rtl="0">
                        <a:spcBef>
                          <a:spcPts val="0"/>
                        </a:spcBef>
                        <a:spcAft>
                          <a:spcPts val="0"/>
                        </a:spcAft>
                        <a:buNone/>
                      </a:pPr>
                      <a:r>
                        <a:rPr lang="en-US" sz="1300" dirty="0">
                          <a:solidFill>
                            <a:schemeClr val="dk1"/>
                          </a:solidFill>
                        </a:rPr>
                        <a:t>Dicloxacillin</a:t>
                      </a:r>
                    </a:p>
                    <a:p>
                      <a:pPr marL="0" lvl="0" indent="0" algn="ctr" rtl="0">
                        <a:spcBef>
                          <a:spcPts val="0"/>
                        </a:spcBef>
                        <a:spcAft>
                          <a:spcPts val="0"/>
                        </a:spcAft>
                        <a:buNone/>
                      </a:pPr>
                      <a:r>
                        <a:rPr lang="en-US" sz="1300" dirty="0">
                          <a:solidFill>
                            <a:schemeClr val="dk1"/>
                          </a:solidFill>
                        </a:rPr>
                        <a:t>OR</a:t>
                      </a:r>
                    </a:p>
                    <a:p>
                      <a:pPr marL="0" lvl="0" indent="0" algn="ctr" rtl="0">
                        <a:spcBef>
                          <a:spcPts val="0"/>
                        </a:spcBef>
                        <a:spcAft>
                          <a:spcPts val="0"/>
                        </a:spcAft>
                        <a:buNone/>
                      </a:pPr>
                      <a:r>
                        <a:rPr lang="en-US" sz="1300" dirty="0">
                          <a:solidFill>
                            <a:schemeClr val="dk1"/>
                          </a:solidFill>
                        </a:rPr>
                        <a:t>Bactrim DS </a:t>
                      </a:r>
                      <a:r>
                        <a:rPr lang="en-US" sz="1300" b="1" u="sng" dirty="0">
                          <a:solidFill>
                            <a:schemeClr val="dk1"/>
                          </a:solidFill>
                        </a:rPr>
                        <a:t>PLUS</a:t>
                      </a:r>
                      <a:r>
                        <a:rPr lang="en-US" sz="1300" b="0" u="none" dirty="0">
                          <a:solidFill>
                            <a:schemeClr val="dk1"/>
                          </a:solidFill>
                        </a:rPr>
                        <a:t> Cephalexin</a:t>
                      </a:r>
                    </a:p>
                    <a:p>
                      <a:pPr marL="0" lvl="0" indent="0" algn="ctr" rtl="0">
                        <a:spcBef>
                          <a:spcPts val="0"/>
                        </a:spcBef>
                        <a:spcAft>
                          <a:spcPts val="0"/>
                        </a:spcAft>
                        <a:buNone/>
                      </a:pPr>
                      <a:r>
                        <a:rPr lang="en-US" sz="1300" b="0" u="none" dirty="0">
                          <a:solidFill>
                            <a:schemeClr val="dk1"/>
                          </a:solidFill>
                        </a:rPr>
                        <a:t>OR</a:t>
                      </a:r>
                    </a:p>
                    <a:p>
                      <a:pPr marL="0" lvl="0" indent="0" algn="ctr" rtl="0">
                        <a:spcBef>
                          <a:spcPts val="0"/>
                        </a:spcBef>
                        <a:spcAft>
                          <a:spcPts val="0"/>
                        </a:spcAft>
                        <a:buNone/>
                      </a:pPr>
                      <a:r>
                        <a:rPr lang="en-US" sz="1300" b="0" u="none" dirty="0">
                          <a:solidFill>
                            <a:schemeClr val="dk1"/>
                          </a:solidFill>
                        </a:rPr>
                        <a:t>Clindamycin</a:t>
                      </a:r>
                      <a:endParaRPr sz="1300" dirty="0">
                        <a:solidFill>
                          <a:schemeClr val="dk1"/>
                        </a:solidFill>
                      </a:endParaRPr>
                    </a:p>
                  </a:txBody>
                  <a:tcPr marL="91425" marR="91425" marT="91425" marB="91425"/>
                </a:tc>
                <a:extLst>
                  <a:ext uri="{0D108BD9-81ED-4DB2-BD59-A6C34878D82A}">
                    <a16:rowId xmlns:a16="http://schemas.microsoft.com/office/drawing/2014/main" val="10001"/>
                  </a:ext>
                </a:extLst>
              </a:tr>
              <a:tr h="1230765">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300" b="0" dirty="0">
                          <a:solidFill>
                            <a:schemeClr val="dk1"/>
                          </a:solidFill>
                        </a:rPr>
                        <a:t>Mild to Moderate (MRSA suspected)</a:t>
                      </a:r>
                    </a:p>
                    <a:p>
                      <a:pPr marL="0" lvl="0" indent="0" algn="l" rtl="0">
                        <a:spcBef>
                          <a:spcPts val="0"/>
                        </a:spcBef>
                        <a:spcAft>
                          <a:spcPts val="0"/>
                        </a:spcAft>
                        <a:buNone/>
                      </a:pPr>
                      <a:endParaRPr sz="1300" b="0" dirty="0">
                        <a:solidFill>
                          <a:schemeClr val="dk1"/>
                        </a:solidFill>
                      </a:endParaRPr>
                    </a:p>
                  </a:txBody>
                  <a:tcPr marL="91425" marR="91425" marT="91425" marB="91425"/>
                </a:tc>
                <a:tc>
                  <a:txBody>
                    <a:bodyPr/>
                    <a:lstStyle/>
                    <a:p>
                      <a:pPr marL="0" lvl="0" indent="0" algn="ctr" rtl="0">
                        <a:spcBef>
                          <a:spcPts val="0"/>
                        </a:spcBef>
                        <a:spcAft>
                          <a:spcPts val="0"/>
                        </a:spcAft>
                        <a:buNone/>
                      </a:pPr>
                      <a:r>
                        <a:rPr lang="en-US" sz="1300" dirty="0">
                          <a:solidFill>
                            <a:schemeClr val="dk1"/>
                          </a:solidFill>
                        </a:rPr>
                        <a:t>Doxycycline</a:t>
                      </a:r>
                    </a:p>
                    <a:p>
                      <a:pPr marL="0" lvl="0" indent="0" algn="ctr" rtl="0">
                        <a:spcBef>
                          <a:spcPts val="0"/>
                        </a:spcBef>
                        <a:spcAft>
                          <a:spcPts val="0"/>
                        </a:spcAft>
                        <a:buNone/>
                      </a:pPr>
                      <a:r>
                        <a:rPr lang="en-US" sz="1300" dirty="0">
                          <a:solidFill>
                            <a:schemeClr val="dk1"/>
                          </a:solidFill>
                        </a:rPr>
                        <a:t>OR</a:t>
                      </a:r>
                    </a:p>
                    <a:p>
                      <a:pPr marL="0" lvl="0" indent="0" algn="ctr" rtl="0">
                        <a:spcBef>
                          <a:spcPts val="0"/>
                        </a:spcBef>
                        <a:spcAft>
                          <a:spcPts val="0"/>
                        </a:spcAft>
                        <a:buNone/>
                      </a:pPr>
                      <a:r>
                        <a:rPr lang="en-US" sz="1300" dirty="0">
                          <a:solidFill>
                            <a:schemeClr val="dk1"/>
                          </a:solidFill>
                        </a:rPr>
                        <a:t>Clindamycin</a:t>
                      </a:r>
                    </a:p>
                    <a:p>
                      <a:pPr marL="0" lvl="0" indent="0" algn="ctr" rtl="0">
                        <a:spcBef>
                          <a:spcPts val="0"/>
                        </a:spcBef>
                        <a:spcAft>
                          <a:spcPts val="0"/>
                        </a:spcAft>
                        <a:buNone/>
                      </a:pPr>
                      <a:r>
                        <a:rPr lang="en-US" sz="1300" dirty="0">
                          <a:solidFill>
                            <a:schemeClr val="dk1"/>
                          </a:solidFill>
                        </a:rPr>
                        <a:t>OR</a:t>
                      </a:r>
                    </a:p>
                    <a:p>
                      <a:pPr marL="0" lvl="0" indent="0" algn="ctr" rtl="0">
                        <a:spcBef>
                          <a:spcPts val="0"/>
                        </a:spcBef>
                        <a:spcAft>
                          <a:spcPts val="0"/>
                        </a:spcAft>
                        <a:buNone/>
                      </a:pPr>
                      <a:r>
                        <a:rPr lang="en-US" sz="1300" dirty="0">
                          <a:solidFill>
                            <a:schemeClr val="dk1"/>
                          </a:solidFill>
                        </a:rPr>
                        <a:t>Bactrim</a:t>
                      </a:r>
                      <a:r>
                        <a:rPr lang="en-US" sz="1300" baseline="0" dirty="0">
                          <a:solidFill>
                            <a:schemeClr val="dk1"/>
                          </a:solidFill>
                        </a:rPr>
                        <a:t> DS</a:t>
                      </a:r>
                      <a:endParaRPr sz="1300" dirty="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a:spLocks noGrp="1"/>
          </p:cNvSpPr>
          <p:nvPr>
            <p:ph type="title"/>
          </p:nvPr>
        </p:nvSpPr>
        <p:spPr>
          <a:xfrm>
            <a:off x="2182600" y="1919500"/>
            <a:ext cx="4779300" cy="13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t>CLASSES OF ANTIBIOTICS &amp; </a:t>
            </a:r>
            <a:endParaRPr sz="3400" dirty="0"/>
          </a:p>
          <a:p>
            <a:pPr marL="0" lvl="0" indent="0" algn="ctr" rtl="0">
              <a:spcBef>
                <a:spcPts val="0"/>
              </a:spcBef>
              <a:spcAft>
                <a:spcPts val="0"/>
              </a:spcAft>
              <a:buNone/>
            </a:pPr>
            <a:r>
              <a:rPr lang="en" sz="3400" b="1">
                <a:solidFill>
                  <a:schemeClr val="accent1"/>
                </a:solidFill>
              </a:rPr>
              <a:t>HOW THEY WORK</a:t>
            </a:r>
            <a:endParaRPr sz="3400" b="1" dirty="0">
              <a:solidFill>
                <a:schemeClr val="accent1"/>
              </a:solidFill>
            </a:endParaRPr>
          </a:p>
        </p:txBody>
      </p:sp>
      <p:sp>
        <p:nvSpPr>
          <p:cNvPr id="258" name="Google Shape;258;p31"/>
          <p:cNvSpPr txBox="1">
            <a:spLocks noGrp="1"/>
          </p:cNvSpPr>
          <p:nvPr>
            <p:ph type="title" idx="2"/>
          </p:nvPr>
        </p:nvSpPr>
        <p:spPr>
          <a:xfrm>
            <a:off x="3968750" y="1188300"/>
            <a:ext cx="11619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dirty="0"/>
          </a:p>
        </p:txBody>
      </p:sp>
      <p:pic>
        <p:nvPicPr>
          <p:cNvPr id="259" name="Google Shape;259;p31"/>
          <p:cNvPicPr preferRelativeResize="0"/>
          <p:nvPr/>
        </p:nvPicPr>
        <p:blipFill>
          <a:blip r:embed="rId3">
            <a:alphaModFix/>
          </a:blip>
          <a:stretch>
            <a:fillRect/>
          </a:stretch>
        </p:blipFill>
        <p:spPr>
          <a:xfrm rot="253915" flipH="1">
            <a:off x="7848007" y="4363638"/>
            <a:ext cx="957588" cy="599998"/>
          </a:xfrm>
          <a:prstGeom prst="rect">
            <a:avLst/>
          </a:prstGeom>
          <a:noFill/>
          <a:ln>
            <a:noFill/>
          </a:ln>
        </p:spPr>
      </p:pic>
      <p:pic>
        <p:nvPicPr>
          <p:cNvPr id="260" name="Google Shape;260;p31"/>
          <p:cNvPicPr preferRelativeResize="0"/>
          <p:nvPr/>
        </p:nvPicPr>
        <p:blipFill>
          <a:blip r:embed="rId3">
            <a:alphaModFix/>
          </a:blip>
          <a:stretch>
            <a:fillRect/>
          </a:stretch>
        </p:blipFill>
        <p:spPr>
          <a:xfrm rot="-10799927" flipH="1">
            <a:off x="495442" y="3953367"/>
            <a:ext cx="894166" cy="560267"/>
          </a:xfrm>
          <a:prstGeom prst="rect">
            <a:avLst/>
          </a:prstGeom>
          <a:noFill/>
          <a:ln>
            <a:noFill/>
          </a:ln>
        </p:spPr>
      </p:pic>
      <p:pic>
        <p:nvPicPr>
          <p:cNvPr id="261" name="Google Shape;261;p31"/>
          <p:cNvPicPr preferRelativeResize="0"/>
          <p:nvPr/>
        </p:nvPicPr>
        <p:blipFill>
          <a:blip r:embed="rId4">
            <a:alphaModFix/>
          </a:blip>
          <a:stretch>
            <a:fillRect/>
          </a:stretch>
        </p:blipFill>
        <p:spPr>
          <a:xfrm rot="4949126">
            <a:off x="3184312" y="4304913"/>
            <a:ext cx="1474551" cy="1036475"/>
          </a:xfrm>
          <a:prstGeom prst="rect">
            <a:avLst/>
          </a:prstGeom>
          <a:noFill/>
          <a:ln>
            <a:noFill/>
          </a:ln>
        </p:spPr>
      </p:pic>
      <p:pic>
        <p:nvPicPr>
          <p:cNvPr id="262" name="Google Shape;262;p31"/>
          <p:cNvPicPr preferRelativeResize="0"/>
          <p:nvPr/>
        </p:nvPicPr>
        <p:blipFill>
          <a:blip r:embed="rId4">
            <a:alphaModFix/>
          </a:blip>
          <a:stretch>
            <a:fillRect/>
          </a:stretch>
        </p:blipFill>
        <p:spPr>
          <a:xfrm rot="4949126">
            <a:off x="7378674" y="1896113"/>
            <a:ext cx="1474551" cy="10364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4" name="Google Shape;664;p76"/>
          <p:cNvSpPr txBox="1">
            <a:spLocks noGrp="1"/>
          </p:cNvSpPr>
          <p:nvPr>
            <p:ph type="subTitle" idx="4"/>
          </p:nvPr>
        </p:nvSpPr>
        <p:spPr>
          <a:xfrm>
            <a:off x="1692597" y="701671"/>
            <a:ext cx="5097900" cy="38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Guideline Recommended Empiric Therapy</a:t>
            </a:r>
            <a:endParaRPr sz="2000" dirty="0"/>
          </a:p>
        </p:txBody>
      </p:sp>
      <p:sp>
        <p:nvSpPr>
          <p:cNvPr id="663" name="Google Shape;663;p76"/>
          <p:cNvSpPr txBox="1">
            <a:spLocks noGrp="1"/>
          </p:cNvSpPr>
          <p:nvPr>
            <p:ph type="title"/>
          </p:nvPr>
        </p:nvSpPr>
        <p:spPr>
          <a:xfrm>
            <a:off x="572320" y="62226"/>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Clostridium difficile</a:t>
            </a:r>
            <a:endParaRPr i="1" dirty="0"/>
          </a:p>
        </p:txBody>
      </p:sp>
      <p:graphicFrame>
        <p:nvGraphicFramePr>
          <p:cNvPr id="665" name="Google Shape;665;p76"/>
          <p:cNvGraphicFramePr/>
          <p:nvPr>
            <p:extLst>
              <p:ext uri="{D42A27DB-BD31-4B8C-83A1-F6EECF244321}">
                <p14:modId xmlns:p14="http://schemas.microsoft.com/office/powerpoint/2010/main" val="1218749116"/>
              </p:ext>
            </p:extLst>
          </p:nvPr>
        </p:nvGraphicFramePr>
        <p:xfrm>
          <a:off x="525404" y="1088371"/>
          <a:ext cx="8071291" cy="3639007"/>
        </p:xfrm>
        <a:graphic>
          <a:graphicData uri="http://schemas.openxmlformats.org/drawingml/2006/table">
            <a:tbl>
              <a:tblPr>
                <a:noFill/>
                <a:tableStyleId>{E5B31710-CD7E-4EAB-89DE-FA4A775948A4}</a:tableStyleId>
              </a:tblPr>
              <a:tblGrid>
                <a:gridCol w="2346824">
                  <a:extLst>
                    <a:ext uri="{9D8B030D-6E8A-4147-A177-3AD203B41FA5}">
                      <a16:colId xmlns:a16="http://schemas.microsoft.com/office/drawing/2014/main" val="20000"/>
                    </a:ext>
                  </a:extLst>
                </a:gridCol>
                <a:gridCol w="3034037">
                  <a:extLst>
                    <a:ext uri="{9D8B030D-6E8A-4147-A177-3AD203B41FA5}">
                      <a16:colId xmlns:a16="http://schemas.microsoft.com/office/drawing/2014/main" val="20001"/>
                    </a:ext>
                  </a:extLst>
                </a:gridCol>
                <a:gridCol w="2690430">
                  <a:extLst>
                    <a:ext uri="{9D8B030D-6E8A-4147-A177-3AD203B41FA5}">
                      <a16:colId xmlns:a16="http://schemas.microsoft.com/office/drawing/2014/main" val="20002"/>
                    </a:ext>
                  </a:extLst>
                </a:gridCol>
              </a:tblGrid>
              <a:tr h="368734">
                <a:tc>
                  <a:txBody>
                    <a:bodyPr/>
                    <a:lstStyle/>
                    <a:p>
                      <a:pPr marL="0" lvl="0" indent="0" algn="l" rtl="0">
                        <a:spcBef>
                          <a:spcPts val="0"/>
                        </a:spcBef>
                        <a:spcAft>
                          <a:spcPts val="0"/>
                        </a:spcAft>
                        <a:buNone/>
                      </a:pPr>
                      <a:endParaRPr sz="1200" b="1" i="1" dirty="0">
                        <a:solidFill>
                          <a:schemeClr val="dk1"/>
                        </a:solidFill>
                      </a:endParaRPr>
                    </a:p>
                  </a:txBody>
                  <a:tcPr marL="91425" marR="91425" marT="91425" marB="91425">
                    <a:solidFill>
                      <a:schemeClr val="tx1"/>
                    </a:solidFill>
                  </a:tcPr>
                </a:tc>
                <a:tc>
                  <a:txBody>
                    <a:bodyPr/>
                    <a:lstStyle/>
                    <a:p>
                      <a:pPr marL="0" lvl="0" indent="0" algn="l" rtl="0">
                        <a:spcBef>
                          <a:spcPts val="0"/>
                        </a:spcBef>
                        <a:spcAft>
                          <a:spcPts val="0"/>
                        </a:spcAft>
                        <a:buNone/>
                      </a:pPr>
                      <a:r>
                        <a:rPr lang="en" sz="1200" b="1">
                          <a:solidFill>
                            <a:schemeClr val="dk1"/>
                          </a:solidFill>
                        </a:rPr>
                        <a:t>First Line</a:t>
                      </a:r>
                      <a:endParaRPr sz="1200" b="1"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b="1" dirty="0">
                          <a:solidFill>
                            <a:schemeClr val="dk1"/>
                          </a:solidFill>
                        </a:rPr>
                        <a:t>Alternative</a:t>
                      </a:r>
                      <a:endParaRPr sz="1200" b="1" dirty="0">
                        <a:solidFill>
                          <a:schemeClr val="dk1"/>
                        </a:solidFill>
                      </a:endParaRPr>
                    </a:p>
                  </a:txBody>
                  <a:tcPr marL="91425" marR="91425" marT="91425" marB="91425"/>
                </a:tc>
                <a:extLst>
                  <a:ext uri="{0D108BD9-81ED-4DB2-BD59-A6C34878D82A}">
                    <a16:rowId xmlns:a16="http://schemas.microsoft.com/office/drawing/2014/main" val="10000"/>
                  </a:ext>
                </a:extLst>
              </a:tr>
              <a:tr h="553115">
                <a:tc>
                  <a:txBody>
                    <a:bodyPr/>
                    <a:lstStyle/>
                    <a:p>
                      <a:pPr marL="0" lvl="0" indent="0" algn="l" rtl="0">
                        <a:spcBef>
                          <a:spcPts val="0"/>
                        </a:spcBef>
                        <a:spcAft>
                          <a:spcPts val="0"/>
                        </a:spcAft>
                        <a:buNone/>
                      </a:pPr>
                      <a:r>
                        <a:rPr lang="en" sz="1200" dirty="0">
                          <a:solidFill>
                            <a:schemeClr val="dk1"/>
                          </a:solidFill>
                        </a:rPr>
                        <a:t>Initial CDI episode</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a:solidFill>
                            <a:schemeClr val="dk1"/>
                          </a:solidFill>
                        </a:rPr>
                        <a:t>Fidaxomicin 200 mg PO BID for 10 days</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a:solidFill>
                            <a:schemeClr val="dk1"/>
                          </a:solidFill>
                        </a:rPr>
                        <a:t>Vanco 125 mg PO QID for 10 days</a:t>
                      </a:r>
                      <a:endParaRPr sz="1200" dirty="0">
                        <a:solidFill>
                          <a:schemeClr val="dk1"/>
                        </a:solidFill>
                      </a:endParaRPr>
                    </a:p>
                  </a:txBody>
                  <a:tcPr marL="91425" marR="91425" marT="91425" marB="91425"/>
                </a:tc>
                <a:extLst>
                  <a:ext uri="{0D108BD9-81ED-4DB2-BD59-A6C34878D82A}">
                    <a16:rowId xmlns:a16="http://schemas.microsoft.com/office/drawing/2014/main" val="10001"/>
                  </a:ext>
                </a:extLst>
              </a:tr>
              <a:tr h="647222">
                <a:tc>
                  <a:txBody>
                    <a:bodyPr/>
                    <a:lstStyle/>
                    <a:p>
                      <a:pPr marL="0" lvl="0" indent="0" algn="l" rtl="0">
                        <a:spcBef>
                          <a:spcPts val="0"/>
                        </a:spcBef>
                        <a:spcAft>
                          <a:spcPts val="0"/>
                        </a:spcAft>
                        <a:buNone/>
                      </a:pPr>
                      <a:r>
                        <a:rPr lang="en" sz="1200">
                          <a:solidFill>
                            <a:schemeClr val="dk1"/>
                          </a:solidFill>
                        </a:rPr>
                        <a:t>First CDI recurrence</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dirty="0">
                          <a:solidFill>
                            <a:schemeClr val="dk1"/>
                          </a:solidFill>
                        </a:rPr>
                        <a:t>Fidaxomicin 200 mg PO BID for 10 days</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a:solidFill>
                            <a:schemeClr val="dk1"/>
                          </a:solidFill>
                        </a:rPr>
                        <a:t>Vancomycin PO in a tapered or pulsed regimen</a:t>
                      </a:r>
                      <a:endParaRPr sz="1200" dirty="0">
                        <a:solidFill>
                          <a:schemeClr val="dk1"/>
                        </a:solidFill>
                      </a:endParaRPr>
                    </a:p>
                  </a:txBody>
                  <a:tcPr marL="91425" marR="91425" marT="91425" marB="91425"/>
                </a:tc>
                <a:extLst>
                  <a:ext uri="{0D108BD9-81ED-4DB2-BD59-A6C34878D82A}">
                    <a16:rowId xmlns:a16="http://schemas.microsoft.com/office/drawing/2014/main" val="10002"/>
                  </a:ext>
                </a:extLst>
              </a:tr>
              <a:tr h="963675">
                <a:tc>
                  <a:txBody>
                    <a:bodyPr/>
                    <a:lstStyle/>
                    <a:p>
                      <a:pPr marL="0" lvl="0" indent="0" algn="l" rtl="0">
                        <a:spcBef>
                          <a:spcPts val="0"/>
                        </a:spcBef>
                        <a:spcAft>
                          <a:spcPts val="0"/>
                        </a:spcAft>
                        <a:buNone/>
                      </a:pPr>
                      <a:r>
                        <a:rPr lang="en" sz="1200">
                          <a:solidFill>
                            <a:schemeClr val="dk1"/>
                          </a:solidFill>
                        </a:rPr>
                        <a:t>Second or subsequent CDI recurrence</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a:solidFill>
                            <a:schemeClr val="dk1"/>
                          </a:solidFill>
                        </a:rPr>
                        <a:t>Fidaxomicin 200 mg PO BID for 10 days, OR BID for 5 days followed by once QOD for 20 days</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a:solidFill>
                            <a:schemeClr val="dk1"/>
                          </a:solidFill>
                        </a:rPr>
                        <a:t>Vancomycin PO in a tapered and pulsed regimen</a:t>
                      </a:r>
                      <a:endParaRPr sz="1200" dirty="0">
                        <a:solidFill>
                          <a:schemeClr val="dk1"/>
                        </a:solidFill>
                      </a:endParaRPr>
                    </a:p>
                    <a:p>
                      <a:pPr marL="0" lvl="0" indent="0" algn="l" rtl="0">
                        <a:spcBef>
                          <a:spcPts val="0"/>
                        </a:spcBef>
                        <a:spcAft>
                          <a:spcPts val="0"/>
                        </a:spcAft>
                        <a:buNone/>
                      </a:pPr>
                      <a:r>
                        <a:rPr lang="en" sz="1100" i="1">
                          <a:solidFill>
                            <a:schemeClr val="dk1"/>
                          </a:solidFill>
                        </a:rPr>
                        <a:t>*Fecal microbiota transplantation</a:t>
                      </a:r>
                      <a:endParaRPr sz="1100" i="1" dirty="0">
                        <a:solidFill>
                          <a:schemeClr val="dk1"/>
                        </a:solidFill>
                      </a:endParaRPr>
                    </a:p>
                  </a:txBody>
                  <a:tcPr marL="91425" marR="91425" marT="91425" marB="91425"/>
                </a:tc>
                <a:extLst>
                  <a:ext uri="{0D108BD9-81ED-4DB2-BD59-A6C34878D82A}">
                    <a16:rowId xmlns:a16="http://schemas.microsoft.com/office/drawing/2014/main" val="10003"/>
                  </a:ext>
                </a:extLst>
              </a:tr>
              <a:tr h="1106261">
                <a:tc>
                  <a:txBody>
                    <a:bodyPr/>
                    <a:lstStyle/>
                    <a:p>
                      <a:pPr marL="0" lvl="0" indent="0" algn="l" rtl="0">
                        <a:spcBef>
                          <a:spcPts val="0"/>
                        </a:spcBef>
                        <a:spcAft>
                          <a:spcPts val="0"/>
                        </a:spcAft>
                        <a:buNone/>
                      </a:pPr>
                      <a:r>
                        <a:rPr lang="en" sz="1200">
                          <a:solidFill>
                            <a:schemeClr val="dk1"/>
                          </a:solidFill>
                        </a:rPr>
                        <a:t>Fulminant</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dirty="0">
                          <a:solidFill>
                            <a:schemeClr val="dk1"/>
                          </a:solidFill>
                        </a:rPr>
                        <a:t>Vancomycin 500 mg PO QID or by NG tube AND metronidazole 500mg IV</a:t>
                      </a:r>
                      <a:r>
                        <a:rPr lang="en" sz="1200" baseline="0" dirty="0">
                          <a:solidFill>
                            <a:schemeClr val="dk1"/>
                          </a:solidFill>
                        </a:rPr>
                        <a:t> q8h</a:t>
                      </a:r>
                      <a:endParaRPr sz="1200" dirty="0">
                        <a:solidFill>
                          <a:schemeClr val="dk1"/>
                        </a:solidFill>
                      </a:endParaRPr>
                    </a:p>
                    <a:p>
                      <a:pPr marL="0" lvl="0" indent="0" algn="l" rtl="0">
                        <a:spcBef>
                          <a:spcPts val="0"/>
                        </a:spcBef>
                        <a:spcAft>
                          <a:spcPts val="0"/>
                        </a:spcAft>
                        <a:buNone/>
                      </a:pPr>
                      <a:r>
                        <a:rPr lang="en" sz="1200" dirty="0">
                          <a:solidFill>
                            <a:schemeClr val="dk1"/>
                          </a:solidFill>
                        </a:rPr>
                        <a:t>+ Vancomycin</a:t>
                      </a:r>
                      <a:r>
                        <a:rPr lang="en" sz="1200" baseline="0" dirty="0">
                          <a:solidFill>
                            <a:schemeClr val="dk1"/>
                          </a:solidFill>
                        </a:rPr>
                        <a:t> retention enema</a:t>
                      </a:r>
                      <a:r>
                        <a:rPr lang="en" sz="1200" dirty="0">
                          <a:solidFill>
                            <a:schemeClr val="dk1"/>
                          </a:solidFill>
                        </a:rPr>
                        <a:t> if ileus present</a:t>
                      </a:r>
                      <a:endParaRPr sz="1200" dirty="0">
                        <a:solidFill>
                          <a:schemeClr val="dk1"/>
                        </a:solidFill>
                      </a:endParaRPr>
                    </a:p>
                  </a:txBody>
                  <a:tcPr marL="91425" marR="91425" marT="91425" marB="91425"/>
                </a:tc>
                <a:tc>
                  <a:txBody>
                    <a:bodyPr/>
                    <a:lstStyle/>
                    <a:p>
                      <a:pPr marL="0" lvl="0" indent="0" algn="l" rtl="0">
                        <a:spcBef>
                          <a:spcPts val="0"/>
                        </a:spcBef>
                        <a:spcAft>
                          <a:spcPts val="0"/>
                        </a:spcAft>
                        <a:buNone/>
                      </a:pPr>
                      <a:r>
                        <a:rPr lang="en" sz="1200" dirty="0">
                          <a:solidFill>
                            <a:schemeClr val="dk1"/>
                          </a:solidFill>
                        </a:rPr>
                        <a:t>n/a</a:t>
                      </a:r>
                      <a:endParaRPr sz="1200" dirty="0">
                        <a:solidFill>
                          <a:schemeClr val="dk1"/>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7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Clostridium difficile</a:t>
            </a:r>
            <a:endParaRPr i="1" dirty="0"/>
          </a:p>
          <a:p>
            <a:pPr marL="0" lvl="0" indent="0" algn="l" rtl="0">
              <a:spcBef>
                <a:spcPts val="0"/>
              </a:spcBef>
              <a:spcAft>
                <a:spcPts val="0"/>
              </a:spcAft>
              <a:buNone/>
            </a:pPr>
            <a:endParaRPr dirty="0"/>
          </a:p>
        </p:txBody>
      </p:sp>
      <p:pic>
        <p:nvPicPr>
          <p:cNvPr id="680" name="Google Shape;680;p78"/>
          <p:cNvPicPr preferRelativeResize="0"/>
          <p:nvPr/>
        </p:nvPicPr>
        <p:blipFill>
          <a:blip r:embed="rId3">
            <a:alphaModFix/>
          </a:blip>
          <a:stretch>
            <a:fillRect/>
          </a:stretch>
        </p:blipFill>
        <p:spPr>
          <a:xfrm>
            <a:off x="228600" y="1260100"/>
            <a:ext cx="4118425" cy="1185328"/>
          </a:xfrm>
          <a:prstGeom prst="rect">
            <a:avLst/>
          </a:prstGeom>
          <a:noFill/>
          <a:ln>
            <a:noFill/>
          </a:ln>
        </p:spPr>
      </p:pic>
      <p:pic>
        <p:nvPicPr>
          <p:cNvPr id="681" name="Google Shape;681;p78"/>
          <p:cNvPicPr preferRelativeResize="0"/>
          <p:nvPr/>
        </p:nvPicPr>
        <p:blipFill rotWithShape="1">
          <a:blip r:embed="rId4">
            <a:alphaModFix/>
          </a:blip>
          <a:srcRect r="13434"/>
          <a:stretch/>
        </p:blipFill>
        <p:spPr>
          <a:xfrm>
            <a:off x="4538400" y="1260100"/>
            <a:ext cx="4377000" cy="1185325"/>
          </a:xfrm>
          <a:prstGeom prst="rect">
            <a:avLst/>
          </a:prstGeom>
          <a:noFill/>
          <a:ln>
            <a:noFill/>
          </a:ln>
        </p:spPr>
      </p:pic>
      <p:sp>
        <p:nvSpPr>
          <p:cNvPr id="682" name="Google Shape;682;p78"/>
          <p:cNvSpPr txBox="1"/>
          <p:nvPr/>
        </p:nvSpPr>
        <p:spPr>
          <a:xfrm>
            <a:off x="343775" y="2684150"/>
            <a:ext cx="3887400" cy="19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Open Sans"/>
                <a:ea typeface="Open Sans"/>
                <a:cs typeface="Open Sans"/>
                <a:sym typeface="Open Sans"/>
              </a:rPr>
              <a:t>Cost Breakdown:</a:t>
            </a:r>
            <a:endParaRPr sz="15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Therapy: 125mg PO QID for 10 days</a:t>
            </a:r>
            <a:endParaRPr sz="15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50mg/mL= 125mg/XmL</a:t>
            </a: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=2.5 mL*4= 10mL *10 days=100 mL</a:t>
            </a: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100mL x $1.31/mL=</a:t>
            </a:r>
            <a:r>
              <a:rPr lang="en" sz="1500" u="sng">
                <a:solidFill>
                  <a:schemeClr val="dk1"/>
                </a:solidFill>
                <a:latin typeface="Open Sans"/>
                <a:ea typeface="Open Sans"/>
                <a:cs typeface="Open Sans"/>
                <a:sym typeface="Open Sans"/>
              </a:rPr>
              <a:t>$131.00</a:t>
            </a:r>
            <a:endParaRPr sz="1500" u="sng"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latin typeface="Open Sans"/>
              <a:ea typeface="Open Sans"/>
              <a:cs typeface="Open Sans"/>
              <a:sym typeface="Open Sans"/>
            </a:endParaRPr>
          </a:p>
        </p:txBody>
      </p:sp>
      <p:sp>
        <p:nvSpPr>
          <p:cNvPr id="683" name="Google Shape;683;p78"/>
          <p:cNvSpPr txBox="1"/>
          <p:nvPr/>
        </p:nvSpPr>
        <p:spPr>
          <a:xfrm>
            <a:off x="4763375" y="2684150"/>
            <a:ext cx="3887400" cy="19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Open Sans"/>
                <a:ea typeface="Open Sans"/>
                <a:cs typeface="Open Sans"/>
                <a:sym typeface="Open Sans"/>
              </a:rPr>
              <a:t>Cost Breakdown:</a:t>
            </a:r>
            <a:endParaRPr sz="15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Therapy: 200 mg PO BID ffor 10 days</a:t>
            </a:r>
            <a:endParaRPr sz="15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$298.85 x 2 capsules/day =$597.70/day</a:t>
            </a: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$597.70 x 10 days=</a:t>
            </a:r>
            <a:r>
              <a:rPr lang="en" sz="1500" u="sng">
                <a:solidFill>
                  <a:schemeClr val="dk1"/>
                </a:solidFill>
                <a:latin typeface="Open Sans"/>
                <a:ea typeface="Open Sans"/>
                <a:cs typeface="Open Sans"/>
                <a:sym typeface="Open Sans"/>
              </a:rPr>
              <a:t>$5,977.00</a:t>
            </a:r>
            <a:endParaRPr sz="1500" u="sng"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83"/>
          <p:cNvSpPr txBox="1">
            <a:spLocks noGrp="1"/>
          </p:cNvSpPr>
          <p:nvPr>
            <p:ph type="title"/>
          </p:nvPr>
        </p:nvSpPr>
        <p:spPr>
          <a:xfrm>
            <a:off x="2182600" y="2452900"/>
            <a:ext cx="4779300" cy="13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t>CONCLUSION</a:t>
            </a:r>
            <a:endParaRPr sz="3400" b="1" dirty="0">
              <a:solidFill>
                <a:schemeClr val="accent1"/>
              </a:solidFill>
            </a:endParaRPr>
          </a:p>
        </p:txBody>
      </p:sp>
      <p:sp>
        <p:nvSpPr>
          <p:cNvPr id="721" name="Google Shape;721;p83"/>
          <p:cNvSpPr txBox="1">
            <a:spLocks noGrp="1"/>
          </p:cNvSpPr>
          <p:nvPr>
            <p:ph type="title" idx="2"/>
          </p:nvPr>
        </p:nvSpPr>
        <p:spPr>
          <a:xfrm>
            <a:off x="3910350" y="1721700"/>
            <a:ext cx="12204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04</a:t>
            </a:r>
            <a:endParaRPr dirty="0"/>
          </a:p>
        </p:txBody>
      </p:sp>
      <p:pic>
        <p:nvPicPr>
          <p:cNvPr id="722" name="Google Shape;722;p83"/>
          <p:cNvPicPr preferRelativeResize="0"/>
          <p:nvPr/>
        </p:nvPicPr>
        <p:blipFill>
          <a:blip r:embed="rId3">
            <a:alphaModFix/>
          </a:blip>
          <a:stretch>
            <a:fillRect/>
          </a:stretch>
        </p:blipFill>
        <p:spPr>
          <a:xfrm rot="253915" flipH="1">
            <a:off x="7848007" y="4363638"/>
            <a:ext cx="957588" cy="599998"/>
          </a:xfrm>
          <a:prstGeom prst="rect">
            <a:avLst/>
          </a:prstGeom>
          <a:noFill/>
          <a:ln>
            <a:noFill/>
          </a:ln>
        </p:spPr>
      </p:pic>
      <p:pic>
        <p:nvPicPr>
          <p:cNvPr id="723" name="Google Shape;723;p83"/>
          <p:cNvPicPr preferRelativeResize="0"/>
          <p:nvPr/>
        </p:nvPicPr>
        <p:blipFill>
          <a:blip r:embed="rId3">
            <a:alphaModFix/>
          </a:blip>
          <a:stretch>
            <a:fillRect/>
          </a:stretch>
        </p:blipFill>
        <p:spPr>
          <a:xfrm rot="-10799927" flipH="1">
            <a:off x="495442" y="3953367"/>
            <a:ext cx="894166" cy="560267"/>
          </a:xfrm>
          <a:prstGeom prst="rect">
            <a:avLst/>
          </a:prstGeom>
          <a:noFill/>
          <a:ln>
            <a:noFill/>
          </a:ln>
        </p:spPr>
      </p:pic>
      <p:pic>
        <p:nvPicPr>
          <p:cNvPr id="724" name="Google Shape;724;p83"/>
          <p:cNvPicPr preferRelativeResize="0"/>
          <p:nvPr/>
        </p:nvPicPr>
        <p:blipFill>
          <a:blip r:embed="rId4">
            <a:alphaModFix/>
          </a:blip>
          <a:stretch>
            <a:fillRect/>
          </a:stretch>
        </p:blipFill>
        <p:spPr>
          <a:xfrm rot="4949126">
            <a:off x="3184312" y="4304913"/>
            <a:ext cx="1474551" cy="1036475"/>
          </a:xfrm>
          <a:prstGeom prst="rect">
            <a:avLst/>
          </a:prstGeom>
          <a:noFill/>
          <a:ln>
            <a:noFill/>
          </a:ln>
        </p:spPr>
      </p:pic>
      <p:pic>
        <p:nvPicPr>
          <p:cNvPr id="725" name="Google Shape;725;p83"/>
          <p:cNvPicPr preferRelativeResize="0"/>
          <p:nvPr/>
        </p:nvPicPr>
        <p:blipFill>
          <a:blip r:embed="rId4">
            <a:alphaModFix/>
          </a:blip>
          <a:stretch>
            <a:fillRect/>
          </a:stretch>
        </p:blipFill>
        <p:spPr>
          <a:xfrm rot="4949126">
            <a:off x="7378674" y="1896113"/>
            <a:ext cx="1474551" cy="10364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84"/>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Antibiotics play a crucial role in treating various infectious diseases across different organ systems.</a:t>
            </a:r>
            <a:endParaRPr sz="1400"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Char char="●"/>
            </a:pPr>
            <a:r>
              <a:rPr lang="en" sz="1400"/>
              <a:t>Empiric treatments are based on careful considerations of clinical presentation, local epidemiology, and patient risk factors.</a:t>
            </a:r>
            <a:endParaRPr sz="1400"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Char char="●"/>
            </a:pPr>
            <a:r>
              <a:rPr lang="en" sz="1400"/>
              <a:t>Antibiotic resistance is a global concern, emphasizing the need for responsible antibiotic use.</a:t>
            </a:r>
            <a:endParaRPr sz="1400"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Char char="●"/>
            </a:pPr>
            <a:r>
              <a:rPr lang="en" sz="1400"/>
              <a:t>Collaboration with healthcare guidelines ensures adherence to evidence-based practices.</a:t>
            </a:r>
            <a:endParaRPr sz="1400"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Char char="●"/>
            </a:pPr>
            <a:r>
              <a:rPr lang="en" sz="1400"/>
              <a:t>Stewardship programs are essential for lowering antibiotic resistance and preserving their efficacy since resistances are a global concern.</a:t>
            </a:r>
            <a:endParaRPr sz="1400" dirty="0"/>
          </a:p>
          <a:p>
            <a:pPr marL="457200" lvl="0" indent="0" algn="l" rtl="0">
              <a:spcBef>
                <a:spcPts val="0"/>
              </a:spcBef>
              <a:spcAft>
                <a:spcPts val="0"/>
              </a:spcAft>
              <a:buNone/>
            </a:pPr>
            <a:endParaRPr sz="1400" dirty="0"/>
          </a:p>
          <a:p>
            <a:pPr marL="457200" lvl="0" indent="-317500" algn="l" rtl="0">
              <a:spcBef>
                <a:spcPts val="0"/>
              </a:spcBef>
              <a:spcAft>
                <a:spcPts val="0"/>
              </a:spcAft>
              <a:buSzPts val="1400"/>
              <a:buChar char="●"/>
            </a:pPr>
            <a:r>
              <a:rPr lang="en" sz="1400"/>
              <a:t>Support research, innovation, and policies that address antibiotic resistance.</a:t>
            </a:r>
            <a:endParaRPr sz="1400" dirty="0"/>
          </a:p>
        </p:txBody>
      </p:sp>
      <p:sp>
        <p:nvSpPr>
          <p:cNvPr id="731" name="Google Shape;731;p8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7" name="Google Shape;737;p8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SzPts val="1050"/>
              <a:buChar char="●"/>
            </a:pPr>
            <a:r>
              <a:rPr lang="en" sz="1050">
                <a:latin typeface="Arial"/>
                <a:ea typeface="Arial"/>
                <a:cs typeface="Arial"/>
                <a:sym typeface="Arial"/>
              </a:rPr>
              <a:t>Allan R. Tunkel, Barry J. Hartman, Sheldon L. Kaplan, Bruce A. Kaufman, Karen L. Roos, W. Michael Scheld, Richard J. Whitley, Practice Guidelines for the Management of Bacterial Meningitis, </a:t>
            </a:r>
            <a:r>
              <a:rPr lang="en" sz="1050" i="1">
                <a:latin typeface="Arial"/>
                <a:ea typeface="Arial"/>
                <a:cs typeface="Arial"/>
                <a:sym typeface="Arial"/>
              </a:rPr>
              <a:t>Clinical Infectious Diseases</a:t>
            </a:r>
            <a:r>
              <a:rPr lang="en" sz="1050">
                <a:latin typeface="Arial"/>
                <a:ea typeface="Arial"/>
                <a:cs typeface="Arial"/>
                <a:sym typeface="Arial"/>
              </a:rPr>
              <a:t>, Volume 39, Issue 9, 1 November 2004, Pages 1267–1284, </a:t>
            </a:r>
            <a:r>
              <a:rPr lang="en" sz="1050">
                <a:uFill>
                  <a:noFill/>
                </a:uFill>
                <a:latin typeface="Arial"/>
                <a:ea typeface="Arial"/>
                <a:cs typeface="Arial"/>
                <a:sym typeface="Arial"/>
                <a:hlinkClick r:id="rId3"/>
              </a:rPr>
              <a:t>https://doi.org/10.1086/425368</a:t>
            </a:r>
            <a:r>
              <a:rPr lang="en" sz="1050">
                <a:latin typeface="Arial"/>
                <a:ea typeface="Arial"/>
                <a:cs typeface="Arial"/>
                <a:sym typeface="Arial"/>
              </a:rPr>
              <a:t>.</a:t>
            </a:r>
            <a:endParaRPr sz="1050" dirty="0">
              <a:latin typeface="Arial"/>
              <a:ea typeface="Arial"/>
              <a:cs typeface="Arial"/>
              <a:sym typeface="Arial"/>
            </a:endParaRPr>
          </a:p>
          <a:p>
            <a:pPr marL="457200" lvl="0" indent="-295275" algn="l" rtl="0">
              <a:spcBef>
                <a:spcPts val="0"/>
              </a:spcBef>
              <a:spcAft>
                <a:spcPts val="0"/>
              </a:spcAft>
              <a:buSzPts val="1050"/>
              <a:buChar char="●"/>
            </a:pPr>
            <a:r>
              <a:rPr lang="en" sz="1050">
                <a:latin typeface="Arial"/>
                <a:ea typeface="Arial"/>
                <a:cs typeface="Arial"/>
                <a:sym typeface="Arial"/>
              </a:rPr>
              <a:t>Joseph S. Solomkin, John E. Mazuski, John S. Bradley, Keith A Rodvold, Ellie J.C. Goldstein, Ellen J. Baron, Patrick J. O'Neill, Anthony W. Chow, E. Patchen Dellinger, Soumitra R. Eachempati, Sherwood Gorbach, Mary Hilfiker, Addison K. May, Avery B. Nathens, Robert G. Sawyer, John G. Bartlett, Diagnosis and Management of Complicated Intra-abdominal Infection in Adults and Children: Guidelines by the Surgical Infection Society and the Infectious Diseases Society of America, </a:t>
            </a:r>
            <a:r>
              <a:rPr lang="en" sz="1050" i="1">
                <a:latin typeface="Arial"/>
                <a:ea typeface="Arial"/>
                <a:cs typeface="Arial"/>
                <a:sym typeface="Arial"/>
              </a:rPr>
              <a:t>Clinical Infectious Diseases</a:t>
            </a:r>
            <a:r>
              <a:rPr lang="en" sz="1050">
                <a:latin typeface="Arial"/>
                <a:ea typeface="Arial"/>
                <a:cs typeface="Arial"/>
                <a:sym typeface="Arial"/>
              </a:rPr>
              <a:t>, Volume 50, Issue 2, 15 January 2010, Pages 133–164, </a:t>
            </a:r>
            <a:r>
              <a:rPr lang="en" sz="1050">
                <a:uFill>
                  <a:noFill/>
                </a:uFill>
                <a:latin typeface="Arial"/>
                <a:ea typeface="Arial"/>
                <a:cs typeface="Arial"/>
                <a:sym typeface="Arial"/>
                <a:hlinkClick r:id="rId4"/>
              </a:rPr>
              <a:t>https://doi.org/10.1086/649554</a:t>
            </a:r>
            <a:r>
              <a:rPr lang="en" sz="1050">
                <a:latin typeface="Arial"/>
                <a:ea typeface="Arial"/>
                <a:cs typeface="Arial"/>
                <a:sym typeface="Arial"/>
              </a:rPr>
              <a:t>.</a:t>
            </a:r>
            <a:endParaRPr sz="1050" dirty="0">
              <a:latin typeface="Arial"/>
              <a:ea typeface="Arial"/>
              <a:cs typeface="Arial"/>
              <a:sym typeface="Arial"/>
            </a:endParaRPr>
          </a:p>
          <a:p>
            <a:pPr marL="457200" lvl="0" indent="-295275" algn="l" rtl="0">
              <a:spcBef>
                <a:spcPts val="0"/>
              </a:spcBef>
              <a:spcAft>
                <a:spcPts val="0"/>
              </a:spcAft>
              <a:buSzPts val="1050"/>
              <a:buChar char="●"/>
            </a:pPr>
            <a:r>
              <a:rPr lang="en" sz="1050">
                <a:latin typeface="Arial"/>
                <a:ea typeface="Arial"/>
                <a:cs typeface="Arial"/>
                <a:sym typeface="Arial"/>
              </a:rPr>
              <a:t>Kalpana Gupta, Thomas M. Hooton, Kurt G. Naber, Björn Wullt, Richard Colgan, Loren G. Miller, Gregory J. Moran, Lindsay E. Nicolle, Raul Raz, Anthony J. Schaeffer, David E. Soper, International Clinical Practice Guidelines for the Treatment of Acute Uncomplicated Cystitis and Pyelonephritis in Women: A 2010 Update by the Infectious Diseases Society of America and the European Society for Microbiology and Infectious Diseases, </a:t>
            </a:r>
            <a:r>
              <a:rPr lang="en" sz="1050" i="1">
                <a:latin typeface="Arial"/>
                <a:ea typeface="Arial"/>
                <a:cs typeface="Arial"/>
                <a:sym typeface="Arial"/>
              </a:rPr>
              <a:t>Clinical Infectious Diseases</a:t>
            </a:r>
            <a:r>
              <a:rPr lang="en" sz="1050">
                <a:latin typeface="Arial"/>
                <a:ea typeface="Arial"/>
                <a:cs typeface="Arial"/>
                <a:sym typeface="Arial"/>
              </a:rPr>
              <a:t>, Volume 52, Issue 5, 1 March 2011, Pages e103–e120, </a:t>
            </a:r>
            <a:r>
              <a:rPr lang="en" sz="1050">
                <a:uFill>
                  <a:noFill/>
                </a:uFill>
                <a:latin typeface="Arial"/>
                <a:ea typeface="Arial"/>
                <a:cs typeface="Arial"/>
                <a:sym typeface="Arial"/>
                <a:hlinkClick r:id="rId5"/>
              </a:rPr>
              <a:t>https://doi.org/10.1093/cid/ciq257</a:t>
            </a:r>
            <a:r>
              <a:rPr lang="en" sz="1050">
                <a:latin typeface="Arial"/>
                <a:ea typeface="Arial"/>
                <a:cs typeface="Arial"/>
                <a:sym typeface="Arial"/>
              </a:rPr>
              <a:t>.</a:t>
            </a:r>
            <a:endParaRPr sz="1050" dirty="0">
              <a:latin typeface="Arial"/>
              <a:ea typeface="Arial"/>
              <a:cs typeface="Arial"/>
              <a:sym typeface="Arial"/>
            </a:endParaRPr>
          </a:p>
          <a:p>
            <a:pPr marL="457200" lvl="0" indent="-295275" algn="l" rtl="0">
              <a:spcBef>
                <a:spcPts val="0"/>
              </a:spcBef>
              <a:spcAft>
                <a:spcPts val="0"/>
              </a:spcAft>
              <a:buSzPts val="1050"/>
              <a:buFont typeface="Arial"/>
              <a:buChar char="●"/>
            </a:pPr>
            <a:r>
              <a:rPr lang="en" sz="1050">
                <a:latin typeface="Arial"/>
                <a:ea typeface="Arial"/>
                <a:cs typeface="Arial"/>
                <a:sym typeface="Arial"/>
              </a:rPr>
              <a:t>Rosenfeld RM, Piccirillo JF, Chandrasekhar SS, et al. Clinical practice guideline (update): adult sinusitis. </a:t>
            </a:r>
            <a:r>
              <a:rPr lang="en" sz="1050" i="1">
                <a:latin typeface="Arial"/>
                <a:ea typeface="Arial"/>
                <a:cs typeface="Arial"/>
                <a:sym typeface="Arial"/>
              </a:rPr>
              <a:t>Otolaryngol Head Neck Surg</a:t>
            </a:r>
            <a:r>
              <a:rPr lang="en" sz="1050">
                <a:latin typeface="Arial"/>
                <a:ea typeface="Arial"/>
                <a:cs typeface="Arial"/>
                <a:sym typeface="Arial"/>
              </a:rPr>
              <a:t>. 2015;152(2 Suppl):S1-S39. doi:10.1177/0194599815572097</a:t>
            </a:r>
            <a:endParaRPr sz="1050" dirty="0">
              <a:latin typeface="Arial"/>
              <a:ea typeface="Arial"/>
              <a:cs typeface="Arial"/>
              <a:sym typeface="Arial"/>
            </a:endParaRPr>
          </a:p>
          <a:p>
            <a:pPr marL="457200" lvl="0" indent="-295275" algn="l" rtl="0">
              <a:spcBef>
                <a:spcPts val="0"/>
              </a:spcBef>
              <a:spcAft>
                <a:spcPts val="0"/>
              </a:spcAft>
              <a:buSzPts val="1050"/>
              <a:buFont typeface="Arial"/>
              <a:buChar char="●"/>
            </a:pPr>
            <a:r>
              <a:rPr lang="en" sz="1050">
                <a:latin typeface="Arial"/>
                <a:ea typeface="Arial"/>
                <a:cs typeface="Arial"/>
                <a:sym typeface="Arial"/>
              </a:rPr>
              <a:t>Danishyar A, Ashurst JV. Acute Otitis Media. In: </a:t>
            </a:r>
            <a:r>
              <a:rPr lang="en" sz="1050" i="1">
                <a:latin typeface="Arial"/>
                <a:ea typeface="Arial"/>
                <a:cs typeface="Arial"/>
                <a:sym typeface="Arial"/>
              </a:rPr>
              <a:t>StatPearls</a:t>
            </a:r>
            <a:r>
              <a:rPr lang="en" sz="1050">
                <a:latin typeface="Arial"/>
                <a:ea typeface="Arial"/>
                <a:cs typeface="Arial"/>
                <a:sym typeface="Arial"/>
              </a:rPr>
              <a:t>. Treasure Island (FL): StatPearls Publishing; April 15, 2023.</a:t>
            </a:r>
            <a:endParaRPr sz="1050" dirty="0">
              <a:latin typeface="Arial"/>
              <a:ea typeface="Arial"/>
              <a:cs typeface="Arial"/>
              <a:sym typeface="Arial"/>
            </a:endParaRPr>
          </a:p>
          <a:p>
            <a:pPr marL="457200" lvl="0" indent="-295275" algn="l" rtl="0">
              <a:spcBef>
                <a:spcPts val="0"/>
              </a:spcBef>
              <a:spcAft>
                <a:spcPts val="0"/>
              </a:spcAft>
              <a:buSzPts val="1050"/>
              <a:buFont typeface="Arial"/>
              <a:buChar char="●"/>
            </a:pPr>
            <a:r>
              <a:rPr lang="en" sz="1050">
                <a:latin typeface="Arial"/>
                <a:ea typeface="Arial"/>
                <a:cs typeface="Arial"/>
                <a:sym typeface="Arial"/>
              </a:rPr>
              <a:t>Kowalska-Krochmal B, Dudek-Wicher R. The Minimum Inhibitory Concentration of Antibiotics: Methods, Interpretation, Clinical Relevance. </a:t>
            </a:r>
            <a:r>
              <a:rPr lang="en" sz="1050" i="1">
                <a:latin typeface="Arial"/>
                <a:ea typeface="Arial"/>
                <a:cs typeface="Arial"/>
                <a:sym typeface="Arial"/>
              </a:rPr>
              <a:t>Pathogens</a:t>
            </a:r>
            <a:r>
              <a:rPr lang="en" sz="1050">
                <a:latin typeface="Arial"/>
                <a:ea typeface="Arial"/>
                <a:cs typeface="Arial"/>
                <a:sym typeface="Arial"/>
              </a:rPr>
              <a:t>. 2021;10(2):165. Published 2021 Feb 4. doi:10.3390/pathogens10020165</a:t>
            </a:r>
            <a:endParaRPr sz="1050" dirty="0">
              <a:latin typeface="Arial"/>
              <a:ea typeface="Arial"/>
              <a:cs typeface="Arial"/>
              <a:sym typeface="Arial"/>
            </a:endParaRPr>
          </a:p>
        </p:txBody>
      </p:sp>
      <p:sp>
        <p:nvSpPr>
          <p:cNvPr id="736" name="Google Shape;736;p8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RESOURCES</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45204" y="513516"/>
            <a:ext cx="4087683" cy="524036"/>
          </a:xfrm>
        </p:spPr>
        <p:txBody>
          <a:bodyPr/>
          <a:lstStyle/>
          <a:p>
            <a:pPr eaLnBrk="1" hangingPunct="1"/>
            <a:r>
              <a:rPr lang="en-US" dirty="0"/>
              <a:t>Penicillins</a:t>
            </a:r>
          </a:p>
        </p:txBody>
      </p:sp>
      <p:sp>
        <p:nvSpPr>
          <p:cNvPr id="14338" name="Content Placeholder 2"/>
          <p:cNvSpPr>
            <a:spLocks noGrp="1"/>
          </p:cNvSpPr>
          <p:nvPr>
            <p:ph idx="1"/>
          </p:nvPr>
        </p:nvSpPr>
        <p:spPr>
          <a:xfrm>
            <a:off x="367095" y="1037551"/>
            <a:ext cx="8576671" cy="4048381"/>
          </a:xfrm>
        </p:spPr>
        <p:txBody>
          <a:bodyPr>
            <a:noAutofit/>
          </a:bodyPr>
          <a:lstStyle/>
          <a:p>
            <a:pPr eaLnBrk="1" hangingPunct="1">
              <a:defRPr/>
            </a:pPr>
            <a:r>
              <a:rPr lang="en-US" sz="1100" dirty="0"/>
              <a:t>Penicillin</a:t>
            </a:r>
          </a:p>
          <a:p>
            <a:pPr lvl="1" eaLnBrk="1" hangingPunct="1">
              <a:defRPr/>
            </a:pPr>
            <a:r>
              <a:rPr lang="en-US" sz="1050" dirty="0"/>
              <a:t>Pen G (IV), Pen VK (Oral), and Benzathine Pen (IM)</a:t>
            </a:r>
          </a:p>
          <a:p>
            <a:pPr lvl="2" eaLnBrk="1" hangingPunct="1">
              <a:defRPr/>
            </a:pPr>
            <a:r>
              <a:rPr lang="en-US" sz="1000" dirty="0"/>
              <a:t>Spectrum of Activity : </a:t>
            </a:r>
          </a:p>
          <a:p>
            <a:pPr lvl="3" eaLnBrk="1" hangingPunct="1">
              <a:defRPr/>
            </a:pPr>
            <a:r>
              <a:rPr lang="en-US" sz="1100" i="1" dirty="0"/>
              <a:t>Streptococcus</a:t>
            </a:r>
            <a:r>
              <a:rPr lang="en-US" sz="1100" dirty="0"/>
              <a:t>, Oropharyngeal anaerobes, </a:t>
            </a:r>
            <a:r>
              <a:rPr lang="en-US" sz="1100" i="1" dirty="0"/>
              <a:t>Clostridia, Enterococcus faecalis, Pasturella multocida</a:t>
            </a:r>
          </a:p>
          <a:p>
            <a:pPr lvl="2" eaLnBrk="1" hangingPunct="1">
              <a:defRPr/>
            </a:pPr>
            <a:r>
              <a:rPr lang="en-US" sz="1000" dirty="0"/>
              <a:t>Uses: </a:t>
            </a:r>
          </a:p>
          <a:p>
            <a:pPr lvl="3" eaLnBrk="1" hangingPunct="1">
              <a:defRPr/>
            </a:pPr>
            <a:r>
              <a:rPr lang="en-US" sz="1100" dirty="0"/>
              <a:t>Syphilis (</a:t>
            </a:r>
            <a:r>
              <a:rPr lang="en-US" sz="1100" i="1" dirty="0"/>
              <a:t>Treponema pallidum)</a:t>
            </a:r>
          </a:p>
          <a:p>
            <a:pPr lvl="3" eaLnBrk="1" hangingPunct="1">
              <a:defRPr/>
            </a:pPr>
            <a:r>
              <a:rPr lang="en-US" sz="1100" dirty="0"/>
              <a:t>Pneumococcal pharyngitis</a:t>
            </a:r>
          </a:p>
          <a:p>
            <a:pPr lvl="3" eaLnBrk="1" hangingPunct="1">
              <a:defRPr/>
            </a:pPr>
            <a:r>
              <a:rPr lang="en-US" sz="1100" dirty="0"/>
              <a:t>GBBS prophylaxis</a:t>
            </a:r>
          </a:p>
          <a:p>
            <a:pPr lvl="3" eaLnBrk="1" hangingPunct="1">
              <a:defRPr/>
            </a:pPr>
            <a:r>
              <a:rPr lang="en-US" sz="1100" dirty="0"/>
              <a:t>Otitis Media</a:t>
            </a:r>
          </a:p>
          <a:p>
            <a:pPr lvl="3" eaLnBrk="1" hangingPunct="1">
              <a:defRPr/>
            </a:pPr>
            <a:r>
              <a:rPr lang="en-US" sz="1100" dirty="0"/>
              <a:t>Rheumatic fever prevention</a:t>
            </a:r>
          </a:p>
          <a:p>
            <a:pPr lvl="2">
              <a:defRPr/>
            </a:pPr>
            <a:r>
              <a:rPr lang="en-US" sz="1100" dirty="0"/>
              <a:t>Dosing:</a:t>
            </a:r>
          </a:p>
          <a:p>
            <a:pPr lvl="3">
              <a:defRPr/>
            </a:pPr>
            <a:r>
              <a:rPr lang="en-US" sz="1100" dirty="0"/>
              <a:t>IV formulation every 4 hours; PO every 6</a:t>
            </a:r>
          </a:p>
          <a:p>
            <a:pPr lvl="3">
              <a:defRPr/>
            </a:pPr>
            <a:r>
              <a:rPr lang="en-US" sz="1100" dirty="0"/>
              <a:t>IM typically 1 dose only unless for Syphilis</a:t>
            </a:r>
          </a:p>
          <a:p>
            <a:pPr lvl="2">
              <a:defRPr/>
            </a:pPr>
            <a:r>
              <a:rPr lang="en-US" sz="1100" dirty="0"/>
              <a:t>Pearls:</a:t>
            </a:r>
          </a:p>
          <a:p>
            <a:pPr lvl="3">
              <a:defRPr/>
            </a:pPr>
            <a:r>
              <a:rPr lang="en-US" sz="1100" dirty="0"/>
              <a:t>Gold standard for Group A strep infections and Syphilis</a:t>
            </a:r>
          </a:p>
        </p:txBody>
      </p:sp>
      <p:pic>
        <p:nvPicPr>
          <p:cNvPr id="4" name="Picture 3" descr="PCN.bmp"/>
          <p:cNvPicPr>
            <a:picLocks noChangeAspect="1"/>
          </p:cNvPicPr>
          <p:nvPr/>
        </p:nvPicPr>
        <p:blipFill>
          <a:blip r:embed="rId3" cstate="print"/>
          <a:stretch>
            <a:fillRect/>
          </a:stretch>
        </p:blipFill>
        <p:spPr>
          <a:xfrm>
            <a:off x="7144209" y="125938"/>
            <a:ext cx="1799557" cy="12991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975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98484" y="517945"/>
            <a:ext cx="3346819" cy="496572"/>
          </a:xfrm>
        </p:spPr>
        <p:txBody>
          <a:bodyPr>
            <a:normAutofit fontScale="90000"/>
          </a:bodyPr>
          <a:lstStyle/>
          <a:p>
            <a:pPr eaLnBrk="1" hangingPunct="1"/>
            <a:r>
              <a:rPr lang="en-US" dirty="0">
                <a:solidFill>
                  <a:schemeClr val="tx1"/>
                </a:solidFill>
              </a:rPr>
              <a:t>AminoPenicillins</a:t>
            </a:r>
          </a:p>
        </p:txBody>
      </p:sp>
      <p:sp>
        <p:nvSpPr>
          <p:cNvPr id="4099" name="Content Placeholder 2"/>
          <p:cNvSpPr>
            <a:spLocks noGrp="1"/>
          </p:cNvSpPr>
          <p:nvPr>
            <p:ph sz="half" idx="1"/>
          </p:nvPr>
        </p:nvSpPr>
        <p:spPr>
          <a:xfrm>
            <a:off x="290581" y="1014517"/>
            <a:ext cx="4508350" cy="3924576"/>
          </a:xfrm>
        </p:spPr>
        <p:txBody>
          <a:bodyPr>
            <a:noAutofit/>
          </a:bodyPr>
          <a:lstStyle/>
          <a:p>
            <a:pPr eaLnBrk="1" hangingPunct="1">
              <a:lnSpc>
                <a:spcPct val="80000"/>
              </a:lnSpc>
            </a:pPr>
            <a:r>
              <a:rPr lang="en-US" sz="1050" b="1" dirty="0">
                <a:solidFill>
                  <a:schemeClr val="tx1"/>
                </a:solidFill>
              </a:rPr>
              <a:t>Aminopenicillins </a:t>
            </a:r>
          </a:p>
          <a:p>
            <a:pPr lvl="1">
              <a:lnSpc>
                <a:spcPct val="80000"/>
              </a:lnSpc>
            </a:pPr>
            <a:r>
              <a:rPr lang="en-US" sz="1050" dirty="0">
                <a:solidFill>
                  <a:schemeClr val="tx1"/>
                </a:solidFill>
              </a:rPr>
              <a:t>Amoxicillin and Ampicillin</a:t>
            </a:r>
          </a:p>
          <a:p>
            <a:pPr lvl="2">
              <a:lnSpc>
                <a:spcPct val="80000"/>
              </a:lnSpc>
            </a:pPr>
            <a:r>
              <a:rPr lang="en-US" dirty="0">
                <a:solidFill>
                  <a:schemeClr val="tx1"/>
                </a:solidFill>
              </a:rPr>
              <a:t>Spectrum of Activity: </a:t>
            </a:r>
          </a:p>
          <a:p>
            <a:pPr lvl="3">
              <a:lnSpc>
                <a:spcPct val="80000"/>
              </a:lnSpc>
            </a:pPr>
            <a:r>
              <a:rPr lang="en-US" sz="1050" dirty="0">
                <a:solidFill>
                  <a:schemeClr val="tx1"/>
                </a:solidFill>
              </a:rPr>
              <a:t>Gram (+) organisms </a:t>
            </a:r>
            <a:r>
              <a:rPr lang="en-US" sz="1050" u="sng" dirty="0">
                <a:solidFill>
                  <a:schemeClr val="tx1"/>
                </a:solidFill>
              </a:rPr>
              <a:t>excluding</a:t>
            </a:r>
            <a:r>
              <a:rPr lang="en-US" sz="1050" dirty="0">
                <a:solidFill>
                  <a:schemeClr val="tx1"/>
                </a:solidFill>
              </a:rPr>
              <a:t> </a:t>
            </a:r>
            <a:r>
              <a:rPr lang="en-US" sz="1050" i="1" dirty="0">
                <a:solidFill>
                  <a:schemeClr val="tx1"/>
                </a:solidFill>
              </a:rPr>
              <a:t>Staphylococcus</a:t>
            </a:r>
          </a:p>
          <a:p>
            <a:pPr lvl="3">
              <a:lnSpc>
                <a:spcPct val="80000"/>
              </a:lnSpc>
            </a:pPr>
            <a:r>
              <a:rPr lang="en-US" sz="1050" dirty="0">
                <a:solidFill>
                  <a:schemeClr val="tx1"/>
                </a:solidFill>
              </a:rPr>
              <a:t>Some Gram (-) (i.e. </a:t>
            </a:r>
            <a:r>
              <a:rPr lang="en-US" sz="1050" i="1" dirty="0">
                <a:solidFill>
                  <a:schemeClr val="tx1"/>
                </a:solidFill>
              </a:rPr>
              <a:t>E. coli, H. flu, Proteus</a:t>
            </a:r>
            <a:r>
              <a:rPr lang="en-US" sz="1050" dirty="0">
                <a:solidFill>
                  <a:schemeClr val="tx1"/>
                </a:solidFill>
              </a:rPr>
              <a:t>)</a:t>
            </a:r>
          </a:p>
          <a:p>
            <a:pPr lvl="3">
              <a:lnSpc>
                <a:spcPct val="80000"/>
              </a:lnSpc>
            </a:pPr>
            <a:r>
              <a:rPr lang="en-US" sz="1050" dirty="0">
                <a:solidFill>
                  <a:schemeClr val="tx1"/>
                </a:solidFill>
              </a:rPr>
              <a:t>Some anaerobes, however, </a:t>
            </a:r>
            <a:r>
              <a:rPr lang="en-US" sz="1050" b="1" dirty="0">
                <a:solidFill>
                  <a:schemeClr val="tx1"/>
                </a:solidFill>
              </a:rPr>
              <a:t>no </a:t>
            </a:r>
            <a:r>
              <a:rPr lang="en-US" sz="1050" i="1" dirty="0">
                <a:solidFill>
                  <a:schemeClr val="tx1"/>
                </a:solidFill>
              </a:rPr>
              <a:t>Bacteroides</a:t>
            </a:r>
          </a:p>
          <a:p>
            <a:pPr lvl="2">
              <a:lnSpc>
                <a:spcPct val="80000"/>
              </a:lnSpc>
            </a:pPr>
            <a:r>
              <a:rPr lang="en-US" dirty="0">
                <a:solidFill>
                  <a:schemeClr val="tx1"/>
                </a:solidFill>
              </a:rPr>
              <a:t>Uses: </a:t>
            </a:r>
          </a:p>
          <a:p>
            <a:pPr lvl="3">
              <a:lnSpc>
                <a:spcPct val="80000"/>
              </a:lnSpc>
            </a:pPr>
            <a:r>
              <a:rPr lang="en-US" sz="1050" dirty="0">
                <a:solidFill>
                  <a:schemeClr val="tx1"/>
                </a:solidFill>
              </a:rPr>
              <a:t>Susceptible </a:t>
            </a:r>
            <a:r>
              <a:rPr lang="en-US" sz="1050" i="1" dirty="0">
                <a:solidFill>
                  <a:schemeClr val="tx1"/>
                </a:solidFill>
              </a:rPr>
              <a:t>Enterococcus</a:t>
            </a:r>
            <a:r>
              <a:rPr lang="en-US" sz="1050" dirty="0">
                <a:solidFill>
                  <a:schemeClr val="tx1"/>
                </a:solidFill>
              </a:rPr>
              <a:t> infections</a:t>
            </a:r>
          </a:p>
          <a:p>
            <a:pPr lvl="3">
              <a:lnSpc>
                <a:spcPct val="80000"/>
              </a:lnSpc>
            </a:pPr>
            <a:r>
              <a:rPr lang="en-US" sz="1050" dirty="0">
                <a:solidFill>
                  <a:schemeClr val="tx1"/>
                </a:solidFill>
              </a:rPr>
              <a:t>Bacterial Endocarditis, with Gentamicin</a:t>
            </a:r>
          </a:p>
          <a:p>
            <a:pPr lvl="3">
              <a:lnSpc>
                <a:spcPct val="80000"/>
              </a:lnSpc>
            </a:pPr>
            <a:r>
              <a:rPr lang="en-US" sz="1050" dirty="0">
                <a:solidFill>
                  <a:schemeClr val="tx1"/>
                </a:solidFill>
              </a:rPr>
              <a:t>UTIs</a:t>
            </a:r>
          </a:p>
          <a:p>
            <a:pPr lvl="3">
              <a:lnSpc>
                <a:spcPct val="80000"/>
              </a:lnSpc>
            </a:pPr>
            <a:r>
              <a:rPr lang="en-US" sz="1050" dirty="0">
                <a:solidFill>
                  <a:schemeClr val="tx1"/>
                </a:solidFill>
              </a:rPr>
              <a:t>Otitis Media</a:t>
            </a:r>
          </a:p>
          <a:p>
            <a:pPr lvl="2">
              <a:lnSpc>
                <a:spcPct val="80000"/>
              </a:lnSpc>
            </a:pPr>
            <a:r>
              <a:rPr lang="en-US" dirty="0">
                <a:solidFill>
                  <a:schemeClr val="tx1"/>
                </a:solidFill>
              </a:rPr>
              <a:t>Dosing:</a:t>
            </a:r>
          </a:p>
          <a:p>
            <a:pPr lvl="3">
              <a:lnSpc>
                <a:spcPct val="80000"/>
              </a:lnSpc>
            </a:pPr>
            <a:r>
              <a:rPr lang="en-US" sz="1050" dirty="0">
                <a:solidFill>
                  <a:schemeClr val="tx1"/>
                </a:solidFill>
              </a:rPr>
              <a:t>Ampicillin: IV every 4 hours; PO every 6 hours</a:t>
            </a:r>
          </a:p>
          <a:p>
            <a:pPr lvl="3">
              <a:lnSpc>
                <a:spcPct val="80000"/>
              </a:lnSpc>
            </a:pPr>
            <a:r>
              <a:rPr lang="en-US" sz="1050" dirty="0">
                <a:solidFill>
                  <a:schemeClr val="tx1"/>
                </a:solidFill>
              </a:rPr>
              <a:t>Amoxicillin: PO BID-TID</a:t>
            </a:r>
          </a:p>
          <a:p>
            <a:pPr lvl="2">
              <a:lnSpc>
                <a:spcPct val="80000"/>
              </a:lnSpc>
            </a:pPr>
            <a:r>
              <a:rPr lang="en-US" dirty="0">
                <a:solidFill>
                  <a:schemeClr val="tx1"/>
                </a:solidFill>
              </a:rPr>
              <a:t>Pearls:</a:t>
            </a:r>
          </a:p>
          <a:p>
            <a:pPr lvl="3">
              <a:lnSpc>
                <a:spcPct val="80000"/>
              </a:lnSpc>
            </a:pPr>
            <a:r>
              <a:rPr lang="en-US" sz="1050" dirty="0">
                <a:solidFill>
                  <a:schemeClr val="tx1"/>
                </a:solidFill>
              </a:rPr>
              <a:t>Due to poor bioavailability; PO ampicillin should only be used for shigellosis infections</a:t>
            </a:r>
          </a:p>
        </p:txBody>
      </p:sp>
      <p:sp>
        <p:nvSpPr>
          <p:cNvPr id="4100" name="Content Placeholder 3"/>
          <p:cNvSpPr>
            <a:spLocks noGrp="1"/>
          </p:cNvSpPr>
          <p:nvPr>
            <p:ph sz="half" idx="2"/>
          </p:nvPr>
        </p:nvSpPr>
        <p:spPr>
          <a:xfrm>
            <a:off x="4712164" y="1435006"/>
            <a:ext cx="4365091" cy="3708494"/>
          </a:xfrm>
        </p:spPr>
        <p:txBody>
          <a:bodyPr>
            <a:normAutofit fontScale="40000" lnSpcReduction="20000"/>
          </a:bodyPr>
          <a:lstStyle/>
          <a:p>
            <a:pPr>
              <a:lnSpc>
                <a:spcPct val="120000"/>
              </a:lnSpc>
            </a:pPr>
            <a:r>
              <a:rPr lang="el-GR" sz="2500" dirty="0">
                <a:solidFill>
                  <a:schemeClr val="tx1"/>
                </a:solidFill>
              </a:rPr>
              <a:t>β</a:t>
            </a:r>
            <a:r>
              <a:rPr lang="en-US" sz="2500" dirty="0">
                <a:solidFill>
                  <a:schemeClr val="tx1"/>
                </a:solidFill>
              </a:rPr>
              <a:t>-lactamase inhibitors added to formulations to add coverage against bugs that would not be treated with the aminopenicillin alone</a:t>
            </a:r>
          </a:p>
          <a:p>
            <a:pPr lvl="1">
              <a:lnSpc>
                <a:spcPct val="120000"/>
              </a:lnSpc>
            </a:pPr>
            <a:r>
              <a:rPr lang="en-US" sz="2300" dirty="0">
                <a:solidFill>
                  <a:schemeClr val="tx1"/>
                </a:solidFill>
              </a:rPr>
              <a:t>This helps to pick up staph coverage (only Methicillin-sensitive </a:t>
            </a:r>
            <a:r>
              <a:rPr lang="en-US" sz="2300" i="1" dirty="0">
                <a:solidFill>
                  <a:schemeClr val="tx1"/>
                </a:solidFill>
              </a:rPr>
              <a:t>S. aureus</a:t>
            </a:r>
            <a:r>
              <a:rPr lang="en-US" sz="2300" dirty="0">
                <a:solidFill>
                  <a:schemeClr val="tx1"/>
                </a:solidFill>
              </a:rPr>
              <a:t>) and a little more gram (-) coverage</a:t>
            </a:r>
          </a:p>
          <a:p>
            <a:pPr lvl="1">
              <a:lnSpc>
                <a:spcPct val="120000"/>
              </a:lnSpc>
            </a:pPr>
            <a:r>
              <a:rPr lang="en-US" sz="2300" dirty="0">
                <a:solidFill>
                  <a:schemeClr val="tx1"/>
                </a:solidFill>
              </a:rPr>
              <a:t>Unasyn® (ampicillin/sulbactam) and Augmentin® (amoxicillin/clavulanic acid)</a:t>
            </a:r>
          </a:p>
          <a:p>
            <a:pPr>
              <a:lnSpc>
                <a:spcPct val="120000"/>
              </a:lnSpc>
            </a:pPr>
            <a:r>
              <a:rPr lang="en-US" sz="2500" dirty="0">
                <a:solidFill>
                  <a:schemeClr val="tx1"/>
                </a:solidFill>
              </a:rPr>
              <a:t>Uses (in addition to those previously mentioned):</a:t>
            </a:r>
          </a:p>
          <a:p>
            <a:pPr lvl="2">
              <a:lnSpc>
                <a:spcPct val="120000"/>
              </a:lnSpc>
            </a:pPr>
            <a:r>
              <a:rPr lang="en-US" sz="2300" dirty="0">
                <a:solidFill>
                  <a:schemeClr val="tx1"/>
                </a:solidFill>
              </a:rPr>
              <a:t>SSTI</a:t>
            </a:r>
          </a:p>
          <a:p>
            <a:pPr lvl="2">
              <a:lnSpc>
                <a:spcPct val="120000"/>
              </a:lnSpc>
            </a:pPr>
            <a:r>
              <a:rPr lang="en-US" sz="2300" dirty="0">
                <a:solidFill>
                  <a:schemeClr val="tx1"/>
                </a:solidFill>
              </a:rPr>
              <a:t>Intra-abdominal infections (appendicitis, cholangitis, diverticulitis, hepatic abscess)</a:t>
            </a:r>
          </a:p>
          <a:p>
            <a:pPr lvl="2">
              <a:lnSpc>
                <a:spcPct val="120000"/>
              </a:lnSpc>
            </a:pPr>
            <a:r>
              <a:rPr lang="en-US" sz="2300" dirty="0">
                <a:solidFill>
                  <a:schemeClr val="tx1"/>
                </a:solidFill>
              </a:rPr>
              <a:t>CAP</a:t>
            </a:r>
          </a:p>
          <a:p>
            <a:pPr>
              <a:lnSpc>
                <a:spcPct val="120000"/>
              </a:lnSpc>
            </a:pPr>
            <a:r>
              <a:rPr lang="en-US" sz="2500" dirty="0">
                <a:solidFill>
                  <a:schemeClr val="tx1"/>
                </a:solidFill>
              </a:rPr>
              <a:t>Dosing:</a:t>
            </a:r>
          </a:p>
          <a:p>
            <a:pPr lvl="1">
              <a:lnSpc>
                <a:spcPct val="120000"/>
              </a:lnSpc>
            </a:pPr>
            <a:r>
              <a:rPr lang="en-US" sz="2300" dirty="0">
                <a:solidFill>
                  <a:schemeClr val="tx1"/>
                </a:solidFill>
              </a:rPr>
              <a:t>IV every 6 hours; PO is BID</a:t>
            </a:r>
          </a:p>
          <a:p>
            <a:pPr>
              <a:lnSpc>
                <a:spcPct val="120000"/>
              </a:lnSpc>
            </a:pPr>
            <a:r>
              <a:rPr lang="en-US" sz="2500" dirty="0">
                <a:solidFill>
                  <a:schemeClr val="tx1"/>
                </a:solidFill>
              </a:rPr>
              <a:t>Pearls:</a:t>
            </a:r>
          </a:p>
          <a:p>
            <a:pPr lvl="1">
              <a:lnSpc>
                <a:spcPct val="120000"/>
              </a:lnSpc>
            </a:pPr>
            <a:r>
              <a:rPr lang="en-US" sz="2300" dirty="0">
                <a:solidFill>
                  <a:schemeClr val="tx1"/>
                </a:solidFill>
              </a:rPr>
              <a:t>Better option for SSTI due to activity against </a:t>
            </a:r>
            <a:r>
              <a:rPr lang="en-US" sz="2300" i="1" dirty="0">
                <a:solidFill>
                  <a:schemeClr val="tx1"/>
                </a:solidFill>
              </a:rPr>
              <a:t>Staph</a:t>
            </a:r>
            <a:endParaRPr lang="en-US" sz="2300" dirty="0">
              <a:solidFill>
                <a:schemeClr val="tx1"/>
              </a:solidFill>
            </a:endParaRPr>
          </a:p>
          <a:p>
            <a:pPr lvl="1">
              <a:lnSpc>
                <a:spcPct val="120000"/>
              </a:lnSpc>
            </a:pPr>
            <a:endParaRPr lang="en-US" sz="1575" dirty="0">
              <a:solidFill>
                <a:srgbClr val="002060"/>
              </a:solidFill>
            </a:endParaRPr>
          </a:p>
          <a:p>
            <a:pPr lvl="1">
              <a:lnSpc>
                <a:spcPct val="80000"/>
              </a:lnSpc>
            </a:pPr>
            <a:endParaRPr lang="en-US" sz="1575" dirty="0">
              <a:solidFill>
                <a:srgbClr val="002060"/>
              </a:solidFill>
            </a:endParaRPr>
          </a:p>
          <a:p>
            <a:pPr eaLnBrk="1" hangingPunct="1"/>
            <a:endParaRPr lang="en-US" dirty="0">
              <a:solidFill>
                <a:srgbClr val="002060"/>
              </a:solidFill>
            </a:endParaRPr>
          </a:p>
        </p:txBody>
      </p:sp>
      <p:pic>
        <p:nvPicPr>
          <p:cNvPr id="2050"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395" y="191941"/>
            <a:ext cx="1690255" cy="106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27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37722" y="427135"/>
            <a:ext cx="5770454" cy="571593"/>
          </a:xfrm>
        </p:spPr>
        <p:txBody>
          <a:bodyPr/>
          <a:lstStyle/>
          <a:p>
            <a:pPr eaLnBrk="1" hangingPunct="1"/>
            <a:r>
              <a:rPr lang="en-US" dirty="0"/>
              <a:t>Anti-Staphylococcal Penicillins</a:t>
            </a:r>
          </a:p>
        </p:txBody>
      </p:sp>
      <p:sp>
        <p:nvSpPr>
          <p:cNvPr id="16386" name="Content Placeholder 2"/>
          <p:cNvSpPr>
            <a:spLocks noGrp="1"/>
          </p:cNvSpPr>
          <p:nvPr>
            <p:ph idx="1"/>
          </p:nvPr>
        </p:nvSpPr>
        <p:spPr>
          <a:xfrm>
            <a:off x="583625" y="1107959"/>
            <a:ext cx="4148562" cy="3984648"/>
          </a:xfrm>
        </p:spPr>
        <p:txBody>
          <a:bodyPr>
            <a:normAutofit/>
          </a:bodyPr>
          <a:lstStyle/>
          <a:p>
            <a:pPr eaLnBrk="1" hangingPunct="1">
              <a:defRPr/>
            </a:pPr>
            <a:r>
              <a:rPr lang="en-US" kern="0" dirty="0"/>
              <a:t>Anti-Staphylococcal Penicillins</a:t>
            </a:r>
          </a:p>
          <a:p>
            <a:pPr lvl="1" eaLnBrk="1" hangingPunct="1">
              <a:defRPr/>
            </a:pPr>
            <a:r>
              <a:rPr lang="en-US" kern="0" dirty="0"/>
              <a:t>Nafcillin (IV), Oxacillin (IV), Cloxacillin (IV and PO), Dicloxacillin (PO), and previously Methicillin (withdrawn)</a:t>
            </a:r>
          </a:p>
          <a:p>
            <a:pPr lvl="2" eaLnBrk="1" hangingPunct="1">
              <a:defRPr/>
            </a:pPr>
            <a:r>
              <a:rPr lang="en-US" sz="1100" kern="0" dirty="0"/>
              <a:t>Spectrum of Activity: </a:t>
            </a:r>
          </a:p>
          <a:p>
            <a:pPr lvl="3" eaLnBrk="1" hangingPunct="1">
              <a:defRPr/>
            </a:pPr>
            <a:r>
              <a:rPr lang="en-US" sz="1050" kern="0" dirty="0"/>
              <a:t>Gram (+) bugs including </a:t>
            </a:r>
            <a:r>
              <a:rPr lang="en-US" sz="1050" i="1" kern="0" dirty="0"/>
              <a:t>Strep</a:t>
            </a:r>
            <a:r>
              <a:rPr lang="en-US" sz="1050" kern="0" dirty="0"/>
              <a:t> and </a:t>
            </a:r>
            <a:r>
              <a:rPr lang="en-US" sz="1050" i="1" kern="0" dirty="0"/>
              <a:t>Staph</a:t>
            </a:r>
            <a:endParaRPr lang="en-US" sz="1050" kern="0" dirty="0"/>
          </a:p>
          <a:p>
            <a:pPr lvl="3" eaLnBrk="1" hangingPunct="1">
              <a:defRPr/>
            </a:pPr>
            <a:r>
              <a:rPr lang="en-US" sz="1050" b="1" kern="0" dirty="0"/>
              <a:t>Does Not </a:t>
            </a:r>
            <a:r>
              <a:rPr lang="en-US" sz="1050" kern="0" dirty="0"/>
              <a:t>cover </a:t>
            </a:r>
            <a:r>
              <a:rPr lang="en-US" sz="1050" i="1" kern="0" dirty="0"/>
              <a:t>Enterococcus</a:t>
            </a:r>
          </a:p>
          <a:p>
            <a:pPr lvl="2" eaLnBrk="1" hangingPunct="1">
              <a:defRPr/>
            </a:pPr>
            <a:r>
              <a:rPr lang="en-US" sz="1100" kern="0" dirty="0"/>
              <a:t>Uses: </a:t>
            </a:r>
          </a:p>
          <a:p>
            <a:pPr lvl="3" eaLnBrk="1" hangingPunct="1">
              <a:defRPr/>
            </a:pPr>
            <a:r>
              <a:rPr lang="en-US" sz="1050" kern="0" dirty="0"/>
              <a:t>MSSA infections including SSTI, bacteremia, and endocarditis</a:t>
            </a:r>
          </a:p>
          <a:p>
            <a:pPr lvl="3">
              <a:defRPr/>
            </a:pPr>
            <a:r>
              <a:rPr lang="en-US" sz="1050" kern="0" dirty="0"/>
              <a:t>Do NOT use in MRSA, MRSE, or </a:t>
            </a:r>
            <a:r>
              <a:rPr lang="en-US" sz="1050" i="1" kern="0" dirty="0"/>
              <a:t>Enterococcal</a:t>
            </a:r>
            <a:r>
              <a:rPr lang="en-US" sz="1050" kern="0" dirty="0"/>
              <a:t> infections</a:t>
            </a:r>
          </a:p>
        </p:txBody>
      </p:sp>
      <p:pic>
        <p:nvPicPr>
          <p:cNvPr id="1028" name="Picture 4"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328" y="95879"/>
            <a:ext cx="1610935" cy="12341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85699" y="1428333"/>
            <a:ext cx="4034051" cy="2259593"/>
          </a:xfrm>
          <a:prstGeom prst="rect">
            <a:avLst/>
          </a:prstGeom>
          <a:noFill/>
        </p:spPr>
        <p:txBody>
          <a:bodyPr wrap="square" rtlCol="0">
            <a:spAutoFit/>
          </a:bodyPr>
          <a:lstStyle/>
          <a:p>
            <a:pPr indent="-228600" defTabSz="342900">
              <a:spcBef>
                <a:spcPct val="20000"/>
              </a:spcBef>
              <a:spcAft>
                <a:spcPts val="450"/>
              </a:spcAft>
              <a:buClr>
                <a:schemeClr val="accent1"/>
              </a:buClr>
              <a:buSzPct val="115000"/>
              <a:buFont typeface="Wingdings 3" panose="05040102010807070707" pitchFamily="18" charset="2"/>
              <a:buChar char=""/>
              <a:defRPr/>
            </a:pPr>
            <a:r>
              <a:rPr lang="en-US" sz="1200" kern="0" dirty="0">
                <a:solidFill>
                  <a:prstClr val="black">
                    <a:lumMod val="85000"/>
                    <a:lumOff val="15000"/>
                  </a:prstClr>
                </a:solidFill>
              </a:rPr>
              <a:t>Dosing:</a:t>
            </a:r>
          </a:p>
          <a:p>
            <a:pPr lvl="1" indent="-228600" defTabSz="342900">
              <a:spcBef>
                <a:spcPct val="20000"/>
              </a:spcBef>
              <a:spcAft>
                <a:spcPts val="450"/>
              </a:spcAft>
              <a:buClr>
                <a:schemeClr val="accent1"/>
              </a:buClr>
              <a:buSzPct val="115000"/>
              <a:buFont typeface="Wingdings 3" panose="05040102010807070707" pitchFamily="18" charset="2"/>
              <a:buChar char=""/>
              <a:defRPr/>
            </a:pPr>
            <a:r>
              <a:rPr lang="en-US" sz="1200" kern="0" dirty="0">
                <a:solidFill>
                  <a:prstClr val="black">
                    <a:lumMod val="85000"/>
                    <a:lumOff val="15000"/>
                  </a:prstClr>
                </a:solidFill>
              </a:rPr>
              <a:t>IV typically every 4 hours or continuous infusion for bacteremia/endocarditis</a:t>
            </a:r>
          </a:p>
          <a:p>
            <a:pPr marL="800100" lvl="2" indent="-228600" defTabSz="342900">
              <a:spcBef>
                <a:spcPct val="20000"/>
              </a:spcBef>
              <a:spcAft>
                <a:spcPts val="450"/>
              </a:spcAft>
              <a:buClr>
                <a:schemeClr val="accent1"/>
              </a:buClr>
              <a:buSzPct val="115000"/>
              <a:buFont typeface="Wingdings 3" panose="05040102010807070707" pitchFamily="18" charset="2"/>
              <a:buChar char=""/>
              <a:defRPr/>
            </a:pPr>
            <a:r>
              <a:rPr lang="en-US" sz="1200" kern="0" dirty="0">
                <a:solidFill>
                  <a:prstClr val="black">
                    <a:lumMod val="85000"/>
                    <a:lumOff val="15000"/>
                  </a:prstClr>
                </a:solidFill>
              </a:rPr>
              <a:t>PO given every 6 hours</a:t>
            </a:r>
          </a:p>
          <a:p>
            <a:pPr indent="-228600" defTabSz="342900">
              <a:spcBef>
                <a:spcPct val="20000"/>
              </a:spcBef>
              <a:spcAft>
                <a:spcPts val="450"/>
              </a:spcAft>
              <a:buClr>
                <a:schemeClr val="accent1"/>
              </a:buClr>
              <a:buSzPct val="115000"/>
              <a:buFont typeface="Wingdings 3" panose="05040102010807070707" pitchFamily="18" charset="2"/>
              <a:buChar char=""/>
              <a:defRPr/>
            </a:pPr>
            <a:r>
              <a:rPr lang="en-US" sz="1200" kern="0" dirty="0">
                <a:solidFill>
                  <a:prstClr val="black">
                    <a:lumMod val="85000"/>
                    <a:lumOff val="15000"/>
                  </a:prstClr>
                </a:solidFill>
              </a:rPr>
              <a:t>Pearls:</a:t>
            </a:r>
          </a:p>
          <a:p>
            <a:pPr lvl="1" indent="-228600" defTabSz="342900">
              <a:spcBef>
                <a:spcPct val="20000"/>
              </a:spcBef>
              <a:spcAft>
                <a:spcPts val="450"/>
              </a:spcAft>
              <a:buClr>
                <a:schemeClr val="accent1"/>
              </a:buClr>
              <a:buSzPct val="115000"/>
              <a:buFont typeface="Wingdings 3" panose="05040102010807070707" pitchFamily="18" charset="2"/>
              <a:buChar char=""/>
              <a:defRPr/>
            </a:pPr>
            <a:r>
              <a:rPr lang="en-US" sz="1200" kern="0" dirty="0">
                <a:solidFill>
                  <a:prstClr val="black">
                    <a:lumMod val="85000"/>
                    <a:lumOff val="15000"/>
                  </a:prstClr>
                </a:solidFill>
              </a:rPr>
              <a:t>All can potentially cause reversible hepatitis: Nafcillin least likely</a:t>
            </a:r>
          </a:p>
          <a:p>
            <a:pPr lvl="1" indent="-228600" defTabSz="342900">
              <a:spcBef>
                <a:spcPct val="20000"/>
              </a:spcBef>
              <a:spcAft>
                <a:spcPts val="450"/>
              </a:spcAft>
              <a:buClr>
                <a:schemeClr val="accent1"/>
              </a:buClr>
              <a:buSzPct val="115000"/>
              <a:buFont typeface="Wingdings 3" panose="05040102010807070707" pitchFamily="18" charset="2"/>
              <a:buChar char=""/>
              <a:defRPr/>
            </a:pPr>
            <a:r>
              <a:rPr lang="en-US" sz="1200" kern="0" dirty="0">
                <a:solidFill>
                  <a:prstClr val="black">
                    <a:lumMod val="85000"/>
                    <a:lumOff val="15000"/>
                  </a:prstClr>
                </a:solidFill>
              </a:rPr>
              <a:t>Methicillin withdrawn from market due to acute interstitial nephritis</a:t>
            </a:r>
          </a:p>
        </p:txBody>
      </p:sp>
    </p:spTree>
    <p:extLst>
      <p:ext uri="{BB962C8B-B14F-4D97-AF65-F5344CB8AC3E}">
        <p14:creationId xmlns:p14="http://schemas.microsoft.com/office/powerpoint/2010/main" val="418127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60234" y="539467"/>
            <a:ext cx="5358951" cy="514008"/>
          </a:xfrm>
        </p:spPr>
        <p:txBody>
          <a:bodyPr>
            <a:normAutofit/>
          </a:bodyPr>
          <a:lstStyle/>
          <a:p>
            <a:pPr eaLnBrk="1" hangingPunct="1"/>
            <a:r>
              <a:rPr lang="en-US" dirty="0">
                <a:solidFill>
                  <a:schemeClr val="tx1"/>
                </a:solidFill>
              </a:rPr>
              <a:t>Anti-Pseudomonal Penicillins</a:t>
            </a:r>
          </a:p>
        </p:txBody>
      </p:sp>
      <p:sp>
        <p:nvSpPr>
          <p:cNvPr id="6147" name="Content Placeholder 2"/>
          <p:cNvSpPr>
            <a:spLocks noGrp="1"/>
          </p:cNvSpPr>
          <p:nvPr>
            <p:ph sz="half" idx="1"/>
          </p:nvPr>
        </p:nvSpPr>
        <p:spPr>
          <a:xfrm>
            <a:off x="438111" y="1079038"/>
            <a:ext cx="4491520" cy="4197050"/>
          </a:xfrm>
        </p:spPr>
        <p:txBody>
          <a:bodyPr>
            <a:normAutofit fontScale="70000" lnSpcReduction="20000"/>
          </a:bodyPr>
          <a:lstStyle/>
          <a:p>
            <a:pPr eaLnBrk="1" hangingPunct="1">
              <a:lnSpc>
                <a:spcPct val="80000"/>
              </a:lnSpc>
              <a:buFont typeface="Arial" pitchFamily="34" charset="0"/>
              <a:buChar char="•"/>
              <a:defRPr/>
            </a:pPr>
            <a:r>
              <a:rPr lang="en-US" sz="2250" b="1" dirty="0">
                <a:solidFill>
                  <a:schemeClr val="tx1"/>
                </a:solidFill>
              </a:rPr>
              <a:t>Anti-Pseudomonal Penicillins</a:t>
            </a:r>
          </a:p>
          <a:p>
            <a:pPr lvl="1" eaLnBrk="1" hangingPunct="1">
              <a:lnSpc>
                <a:spcPct val="80000"/>
              </a:lnSpc>
              <a:buFont typeface="Arial" pitchFamily="34" charset="0"/>
              <a:buChar char="–"/>
              <a:defRPr/>
            </a:pPr>
            <a:r>
              <a:rPr lang="en-US" sz="1950" dirty="0">
                <a:solidFill>
                  <a:schemeClr val="tx1"/>
                </a:solidFill>
              </a:rPr>
              <a:t>Piperacillin and Ticarcillin</a:t>
            </a:r>
          </a:p>
          <a:p>
            <a:pPr lvl="2" eaLnBrk="1" hangingPunct="1">
              <a:lnSpc>
                <a:spcPct val="80000"/>
              </a:lnSpc>
              <a:buFont typeface="Arial" pitchFamily="34" charset="0"/>
              <a:buChar char="•"/>
              <a:defRPr/>
            </a:pPr>
            <a:r>
              <a:rPr lang="en-US" sz="1650" dirty="0">
                <a:solidFill>
                  <a:schemeClr val="tx1"/>
                </a:solidFill>
              </a:rPr>
              <a:t>Spectrum of Activity: </a:t>
            </a:r>
          </a:p>
          <a:p>
            <a:pPr lvl="3" eaLnBrk="1" hangingPunct="1">
              <a:lnSpc>
                <a:spcPct val="80000"/>
              </a:lnSpc>
              <a:buFont typeface="Arial" pitchFamily="34" charset="0"/>
              <a:buChar char="–"/>
              <a:defRPr/>
            </a:pPr>
            <a:r>
              <a:rPr lang="en-US" sz="1425" dirty="0">
                <a:solidFill>
                  <a:schemeClr val="tx1"/>
                </a:solidFill>
              </a:rPr>
              <a:t>Broad Spectrum – </a:t>
            </a:r>
          </a:p>
          <a:p>
            <a:pPr lvl="4">
              <a:lnSpc>
                <a:spcPct val="80000"/>
              </a:lnSpc>
              <a:buFont typeface="Arial" pitchFamily="34" charset="0"/>
              <a:buChar char="–"/>
              <a:defRPr/>
            </a:pPr>
            <a:r>
              <a:rPr lang="en-US" sz="1275" dirty="0">
                <a:solidFill>
                  <a:schemeClr val="tx1"/>
                </a:solidFill>
              </a:rPr>
              <a:t>Gram (+) </a:t>
            </a:r>
            <a:r>
              <a:rPr lang="en-US" sz="1275" u="sng" dirty="0">
                <a:solidFill>
                  <a:schemeClr val="tx1"/>
                </a:solidFill>
              </a:rPr>
              <a:t>excluding</a:t>
            </a:r>
            <a:r>
              <a:rPr lang="en-US" sz="1275" dirty="0">
                <a:solidFill>
                  <a:schemeClr val="tx1"/>
                </a:solidFill>
              </a:rPr>
              <a:t> MRSA</a:t>
            </a:r>
          </a:p>
          <a:p>
            <a:pPr lvl="4">
              <a:lnSpc>
                <a:spcPct val="80000"/>
              </a:lnSpc>
              <a:buFont typeface="Arial" pitchFamily="34" charset="0"/>
              <a:buChar char="–"/>
              <a:defRPr/>
            </a:pPr>
            <a:r>
              <a:rPr lang="en-US" sz="1275" dirty="0">
                <a:solidFill>
                  <a:schemeClr val="tx1"/>
                </a:solidFill>
              </a:rPr>
              <a:t>Gram (-) including Pseudomonas</a:t>
            </a:r>
          </a:p>
          <a:p>
            <a:pPr lvl="4">
              <a:lnSpc>
                <a:spcPct val="80000"/>
              </a:lnSpc>
              <a:buFont typeface="Arial" pitchFamily="34" charset="0"/>
              <a:buChar char="–"/>
              <a:defRPr/>
            </a:pPr>
            <a:r>
              <a:rPr lang="en-US" sz="1275" dirty="0">
                <a:solidFill>
                  <a:schemeClr val="tx1"/>
                </a:solidFill>
              </a:rPr>
              <a:t>Anaerobes</a:t>
            </a:r>
          </a:p>
          <a:p>
            <a:pPr lvl="2" eaLnBrk="1" hangingPunct="1">
              <a:lnSpc>
                <a:spcPct val="80000"/>
              </a:lnSpc>
              <a:buFont typeface="Arial" pitchFamily="34" charset="0"/>
              <a:buChar char="•"/>
              <a:defRPr/>
            </a:pPr>
            <a:r>
              <a:rPr lang="en-US" sz="1650" dirty="0">
                <a:solidFill>
                  <a:schemeClr val="tx1"/>
                </a:solidFill>
              </a:rPr>
              <a:t>Uses: </a:t>
            </a:r>
          </a:p>
          <a:p>
            <a:pPr lvl="3" eaLnBrk="1" hangingPunct="1">
              <a:lnSpc>
                <a:spcPct val="120000"/>
              </a:lnSpc>
              <a:buFont typeface="Arial" pitchFamily="34" charset="0"/>
              <a:buChar char="–"/>
              <a:defRPr/>
            </a:pPr>
            <a:r>
              <a:rPr lang="en-US" sz="1425" dirty="0">
                <a:solidFill>
                  <a:schemeClr val="tx1"/>
                </a:solidFill>
              </a:rPr>
              <a:t>Nosocomial infections and mixed infections including aspiration pneumonia, intra-abdominal, abscesses, bacteremia, and HAP and VAP</a:t>
            </a:r>
          </a:p>
          <a:p>
            <a:pPr lvl="2">
              <a:lnSpc>
                <a:spcPct val="80000"/>
              </a:lnSpc>
              <a:buFont typeface="Arial" pitchFamily="34" charset="0"/>
              <a:buChar char="–"/>
              <a:defRPr/>
            </a:pPr>
            <a:r>
              <a:rPr lang="en-US" sz="1800" dirty="0">
                <a:solidFill>
                  <a:schemeClr val="tx1"/>
                </a:solidFill>
              </a:rPr>
              <a:t>Dosing:</a:t>
            </a:r>
          </a:p>
          <a:p>
            <a:pPr lvl="3">
              <a:lnSpc>
                <a:spcPct val="120000"/>
              </a:lnSpc>
              <a:buFont typeface="Arial" pitchFamily="34" charset="0"/>
              <a:buChar char="–"/>
              <a:defRPr/>
            </a:pPr>
            <a:r>
              <a:rPr lang="en-US" sz="1650" dirty="0">
                <a:solidFill>
                  <a:schemeClr val="tx1"/>
                </a:solidFill>
              </a:rPr>
              <a:t>Extended infusion dosing preferred over intermittent</a:t>
            </a:r>
          </a:p>
          <a:p>
            <a:pPr lvl="4">
              <a:lnSpc>
                <a:spcPct val="120000"/>
              </a:lnSpc>
              <a:buFont typeface="Arial" pitchFamily="34" charset="0"/>
              <a:buChar char="–"/>
              <a:defRPr/>
            </a:pPr>
            <a:r>
              <a:rPr lang="en-US" sz="1500" dirty="0">
                <a:solidFill>
                  <a:schemeClr val="tx1"/>
                </a:solidFill>
              </a:rPr>
              <a:t>Maximizes pharmaco-therapeutic profile</a:t>
            </a:r>
          </a:p>
          <a:p>
            <a:pPr lvl="2">
              <a:lnSpc>
                <a:spcPct val="80000"/>
              </a:lnSpc>
              <a:buFont typeface="Arial" pitchFamily="34" charset="0"/>
              <a:buChar char="–"/>
              <a:defRPr/>
            </a:pPr>
            <a:r>
              <a:rPr lang="en-US" sz="1800" dirty="0">
                <a:solidFill>
                  <a:schemeClr val="tx1"/>
                </a:solidFill>
              </a:rPr>
              <a:t>Pearls:</a:t>
            </a:r>
          </a:p>
          <a:p>
            <a:pPr lvl="3">
              <a:lnSpc>
                <a:spcPct val="120000"/>
              </a:lnSpc>
              <a:buFont typeface="Arial" pitchFamily="34" charset="0"/>
              <a:buChar char="–"/>
              <a:defRPr/>
            </a:pPr>
            <a:r>
              <a:rPr lang="en-US" sz="1650" dirty="0">
                <a:solidFill>
                  <a:schemeClr val="tx1"/>
                </a:solidFill>
              </a:rPr>
              <a:t>Methotrexate serum concentrations </a:t>
            </a:r>
            <a:br>
              <a:rPr lang="en-US" sz="1650" dirty="0">
                <a:solidFill>
                  <a:schemeClr val="tx1"/>
                </a:solidFill>
              </a:rPr>
            </a:br>
            <a:r>
              <a:rPr lang="en-US" sz="1650" dirty="0">
                <a:solidFill>
                  <a:schemeClr val="tx1"/>
                </a:solidFill>
              </a:rPr>
              <a:t>may increase</a:t>
            </a:r>
          </a:p>
        </p:txBody>
      </p:sp>
      <p:sp>
        <p:nvSpPr>
          <p:cNvPr id="6148" name="Content Placeholder 3"/>
          <p:cNvSpPr>
            <a:spLocks noGrp="1"/>
          </p:cNvSpPr>
          <p:nvPr>
            <p:ph sz="half" idx="2"/>
          </p:nvPr>
        </p:nvSpPr>
        <p:spPr>
          <a:xfrm>
            <a:off x="4929631" y="1948778"/>
            <a:ext cx="4094371" cy="2963619"/>
          </a:xfrm>
        </p:spPr>
        <p:txBody>
          <a:bodyPr>
            <a:normAutofit fontScale="70000" lnSpcReduction="20000"/>
          </a:bodyPr>
          <a:lstStyle/>
          <a:p>
            <a:pPr>
              <a:lnSpc>
                <a:spcPct val="80000"/>
              </a:lnSpc>
            </a:pPr>
            <a:r>
              <a:rPr lang="el-GR" sz="2250" dirty="0">
                <a:solidFill>
                  <a:schemeClr val="tx1"/>
                </a:solidFill>
              </a:rPr>
              <a:t>β</a:t>
            </a:r>
            <a:r>
              <a:rPr lang="en-US" sz="2250" dirty="0">
                <a:solidFill>
                  <a:schemeClr val="tx1"/>
                </a:solidFill>
              </a:rPr>
              <a:t>-lactamase inhibitors are added to help:</a:t>
            </a:r>
          </a:p>
          <a:p>
            <a:pPr lvl="1">
              <a:lnSpc>
                <a:spcPct val="80000"/>
              </a:lnSpc>
            </a:pPr>
            <a:r>
              <a:rPr lang="en-US" sz="1800" dirty="0">
                <a:solidFill>
                  <a:schemeClr val="tx1"/>
                </a:solidFill>
              </a:rPr>
              <a:t>Pick up some coverage against ESBL producing </a:t>
            </a:r>
            <a:r>
              <a:rPr lang="en-US" sz="1800" i="1" dirty="0">
                <a:solidFill>
                  <a:schemeClr val="tx1"/>
                </a:solidFill>
              </a:rPr>
              <a:t>E. coli </a:t>
            </a:r>
            <a:r>
              <a:rPr lang="en-US" sz="1800" dirty="0">
                <a:solidFill>
                  <a:schemeClr val="tx1"/>
                </a:solidFill>
              </a:rPr>
              <a:t>and </a:t>
            </a:r>
            <a:r>
              <a:rPr lang="en-US" sz="1800" i="1" dirty="0">
                <a:solidFill>
                  <a:schemeClr val="tx1"/>
                </a:solidFill>
              </a:rPr>
              <a:t>Kleb</a:t>
            </a:r>
            <a:endParaRPr lang="en-US" sz="1800" dirty="0">
              <a:solidFill>
                <a:schemeClr val="tx1"/>
              </a:solidFill>
            </a:endParaRPr>
          </a:p>
          <a:p>
            <a:pPr lvl="1">
              <a:lnSpc>
                <a:spcPct val="80000"/>
              </a:lnSpc>
            </a:pPr>
            <a:r>
              <a:rPr lang="en-US" sz="1800" dirty="0">
                <a:solidFill>
                  <a:schemeClr val="tx1"/>
                </a:solidFill>
              </a:rPr>
              <a:t>Zosyn® (piperacillin/tazobactam)</a:t>
            </a:r>
          </a:p>
          <a:p>
            <a:pPr lvl="1">
              <a:lnSpc>
                <a:spcPct val="80000"/>
              </a:lnSpc>
            </a:pPr>
            <a:r>
              <a:rPr lang="en-US" sz="1800" dirty="0">
                <a:solidFill>
                  <a:schemeClr val="tx1"/>
                </a:solidFill>
              </a:rPr>
              <a:t>Timentin® (ticarcillin/clavulanic acid)</a:t>
            </a:r>
          </a:p>
        </p:txBody>
      </p:sp>
      <p:pic>
        <p:nvPicPr>
          <p:cNvPr id="3074"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328" y="126932"/>
            <a:ext cx="1635650" cy="145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86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561</TotalTime>
  <Words>5572</Words>
  <Application>Microsoft Macintosh PowerPoint</Application>
  <PresentationFormat>On-screen Show (16:9)</PresentationFormat>
  <Paragraphs>813</Paragraphs>
  <Slides>54</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Palanquin Dark</vt:lpstr>
      <vt:lpstr>Palanquin Dark Medium</vt:lpstr>
      <vt:lpstr>Century Gothic</vt:lpstr>
      <vt:lpstr>Calibri</vt:lpstr>
      <vt:lpstr>Wingdings 3</vt:lpstr>
      <vt:lpstr>Bebas Neue</vt:lpstr>
      <vt:lpstr>Arial</vt:lpstr>
      <vt:lpstr>Open Sans</vt:lpstr>
      <vt:lpstr>Wisp</vt:lpstr>
      <vt:lpstr>Pearls of Antimicrobial Stewardship in the Outpatient Setting </vt:lpstr>
      <vt:lpstr>TABLE OF CONTENTS</vt:lpstr>
      <vt:lpstr>INTRODUCTION</vt:lpstr>
      <vt:lpstr>PowerPoint Presentation</vt:lpstr>
      <vt:lpstr>CLASSES OF ANTIBIOTICS &amp;  HOW THEY WORK</vt:lpstr>
      <vt:lpstr>Penicillins</vt:lpstr>
      <vt:lpstr>AminoPenicillins</vt:lpstr>
      <vt:lpstr>Anti-Staphylococcal Penicillins</vt:lpstr>
      <vt:lpstr>Anti-Pseudomonal Penicillins</vt:lpstr>
      <vt:lpstr>1st Generation Cephalosporins</vt:lpstr>
      <vt:lpstr>2nd Generation Cephalosporins</vt:lpstr>
      <vt:lpstr>2nd Generation Cephalosporins</vt:lpstr>
      <vt:lpstr>3rd Generation Cephalosporins</vt:lpstr>
      <vt:lpstr>3rd Generation Cephalosporins</vt:lpstr>
      <vt:lpstr>3rd Generation Cephalosporins</vt:lpstr>
      <vt:lpstr>4th Generation Cephalosporins</vt:lpstr>
      <vt:lpstr>Cephalosporins</vt:lpstr>
      <vt:lpstr>Cephalosporin Combinations</vt:lpstr>
      <vt:lpstr>Carbapenems</vt:lpstr>
      <vt:lpstr>Carbapenems</vt:lpstr>
      <vt:lpstr>Monobactams</vt:lpstr>
      <vt:lpstr>Fluoroquinolones</vt:lpstr>
      <vt:lpstr>Fluoroquinolones</vt:lpstr>
      <vt:lpstr>Macrolides</vt:lpstr>
      <vt:lpstr>Macrolides</vt:lpstr>
      <vt:lpstr>Tetracyclines</vt:lpstr>
      <vt:lpstr>Lincosamides</vt:lpstr>
      <vt:lpstr>Aminoglycosides</vt:lpstr>
      <vt:lpstr>Aminoglycosides</vt:lpstr>
      <vt:lpstr>Glycopeptides</vt:lpstr>
      <vt:lpstr>Glycopeptides</vt:lpstr>
      <vt:lpstr>Oxazolidinones</vt:lpstr>
      <vt:lpstr>Lipoglycopeptide</vt:lpstr>
      <vt:lpstr>Anti-folate/Sulfonamides</vt:lpstr>
      <vt:lpstr>Anti-folate</vt:lpstr>
      <vt:lpstr>Fosfomycin</vt:lpstr>
      <vt:lpstr>Nitroimidazoles</vt:lpstr>
      <vt:lpstr>EMPIRIC TREATMENT FOR COMMON DISEASE STATES</vt:lpstr>
      <vt:lpstr>Upper Respiratory Tract Infections (URTIs) Sinusitis, Acute Otitis Media </vt:lpstr>
      <vt:lpstr>PowerPoint Presentation</vt:lpstr>
      <vt:lpstr>Sinusitis</vt:lpstr>
      <vt:lpstr>Acute Otitis Media</vt:lpstr>
      <vt:lpstr>Lower Respiratory Tract Infections (LRTIs) CAP, HAP/VAP </vt:lpstr>
      <vt:lpstr>PowerPoint Presentation</vt:lpstr>
      <vt:lpstr>Community-acquired pneumonia (CAP) - Outpatient </vt:lpstr>
      <vt:lpstr>Community-acquired pneumonia (CAP) - Inpatient</vt:lpstr>
      <vt:lpstr>Sexually Transmitted Infections (STIs)</vt:lpstr>
      <vt:lpstr>Urinary Tract Infections</vt:lpstr>
      <vt:lpstr>Skin &amp; Soft Tissue Infections/Cellulitis</vt:lpstr>
      <vt:lpstr>Clostridium difficile</vt:lpstr>
      <vt:lpstr>Clostridium difficile </vt:lpstr>
      <vt:lpstr>CONCLUSION</vt:lpstr>
      <vt:lpstr>Conclusion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ANTIBIOTIC THERAPIES  CRASH COURSE </dc:title>
  <dc:creator>Mallory Marshal</dc:creator>
  <cp:lastModifiedBy>Olivia Burns</cp:lastModifiedBy>
  <cp:revision>110</cp:revision>
  <cp:lastPrinted>2024-04-08T12:13:19Z</cp:lastPrinted>
  <dcterms:modified xsi:type="dcterms:W3CDTF">2024-04-08T20:06:19Z</dcterms:modified>
</cp:coreProperties>
</file>