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notesMasterIdLst>
    <p:notesMasterId r:id="rId29"/>
  </p:notesMasterIdLst>
  <p:sldIdLst>
    <p:sldId id="256" r:id="rId2"/>
    <p:sldId id="260" r:id="rId3"/>
    <p:sldId id="257" r:id="rId4"/>
    <p:sldId id="287" r:id="rId5"/>
    <p:sldId id="285" r:id="rId6"/>
    <p:sldId id="266" r:id="rId7"/>
    <p:sldId id="284" r:id="rId8"/>
    <p:sldId id="261" r:id="rId9"/>
    <p:sldId id="272" r:id="rId10"/>
    <p:sldId id="273" r:id="rId11"/>
    <p:sldId id="274" r:id="rId12"/>
    <p:sldId id="275" r:id="rId13"/>
    <p:sldId id="276" r:id="rId14"/>
    <p:sldId id="277" r:id="rId15"/>
    <p:sldId id="263" r:id="rId16"/>
    <p:sldId id="267" r:id="rId17"/>
    <p:sldId id="268" r:id="rId18"/>
    <p:sldId id="269" r:id="rId19"/>
    <p:sldId id="262" r:id="rId20"/>
    <p:sldId id="279" r:id="rId21"/>
    <p:sldId id="280" r:id="rId22"/>
    <p:sldId id="281" r:id="rId23"/>
    <p:sldId id="282" r:id="rId24"/>
    <p:sldId id="265" r:id="rId25"/>
    <p:sldId id="283" r:id="rId26"/>
    <p:sldId id="288" r:id="rId27"/>
    <p:sldId id="28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55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14"/>
    <p:restoredTop sz="79796"/>
  </p:normalViewPr>
  <p:slideViewPr>
    <p:cSldViewPr snapToGrid="0">
      <p:cViewPr varScale="1">
        <p:scale>
          <a:sx n="101" d="100"/>
          <a:sy n="101" d="100"/>
        </p:scale>
        <p:origin x="8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E8B7C-8B9A-462C-B5D6-A6E7C35D8F7F}" type="doc">
      <dgm:prSet loTypeId="urn:microsoft.com/office/officeart/2016/7/layout/LinearBlockProcessNumbered" loCatId="process" qsTypeId="urn:microsoft.com/office/officeart/2005/8/quickstyle/simple4" qsCatId="simple" csTypeId="urn:microsoft.com/office/officeart/2005/8/colors/colorful1" csCatId="colorful" phldr="1"/>
      <dgm:spPr/>
      <dgm:t>
        <a:bodyPr/>
        <a:lstStyle/>
        <a:p>
          <a:endParaRPr lang="en-US"/>
        </a:p>
      </dgm:t>
    </dgm:pt>
    <dgm:pt modelId="{86FB9AFD-DE5E-4AE8-9CB2-B75A58169B39}">
      <dgm:prSet/>
      <dgm:spPr>
        <a:solidFill>
          <a:srgbClr val="00B050"/>
        </a:solidFill>
      </dgm:spPr>
      <dgm:t>
        <a:bodyPr/>
        <a:lstStyle/>
        <a:p>
          <a:r>
            <a:rPr lang="en-US" dirty="0">
              <a:solidFill>
                <a:schemeClr val="tx1"/>
              </a:solidFill>
            </a:rPr>
            <a:t>Class 1 Strong</a:t>
          </a:r>
        </a:p>
      </dgm:t>
    </dgm:pt>
    <dgm:pt modelId="{18C6A354-F5A9-49C5-81B7-0884E755C6C1}" type="parTrans" cxnId="{8EE37051-9736-4283-AF39-7B06F1BBF653}">
      <dgm:prSet/>
      <dgm:spPr/>
      <dgm:t>
        <a:bodyPr/>
        <a:lstStyle/>
        <a:p>
          <a:endParaRPr lang="en-US"/>
        </a:p>
      </dgm:t>
    </dgm:pt>
    <dgm:pt modelId="{C8010A12-6C67-4B73-B24D-F632585BA870}" type="sibTrans" cxnId="{8EE37051-9736-4283-AF39-7B06F1BBF653}">
      <dgm:prSet phldrT="01" phldr="0"/>
      <dgm:spPr/>
      <dgm:t>
        <a:bodyPr/>
        <a:lstStyle/>
        <a:p>
          <a:r>
            <a:rPr lang="en-US" dirty="0"/>
            <a:t>01</a:t>
          </a:r>
        </a:p>
      </dgm:t>
    </dgm:pt>
    <dgm:pt modelId="{AB4A1F72-C9A5-492E-9C08-96FC483C41C3}">
      <dgm:prSet/>
      <dgm:spPr>
        <a:solidFill>
          <a:srgbClr val="FFFF00"/>
        </a:solidFill>
      </dgm:spPr>
      <dgm:t>
        <a:bodyPr/>
        <a:lstStyle/>
        <a:p>
          <a:r>
            <a:rPr lang="en-US" dirty="0">
              <a:solidFill>
                <a:schemeClr val="tx1"/>
              </a:solidFill>
            </a:rPr>
            <a:t>Class 2a Moderate</a:t>
          </a:r>
        </a:p>
      </dgm:t>
    </dgm:pt>
    <dgm:pt modelId="{B9FE7CDD-FF06-4556-A181-996FA55F0D15}" type="parTrans" cxnId="{B650DB6F-8178-4625-9856-C28C0FC60059}">
      <dgm:prSet/>
      <dgm:spPr/>
      <dgm:t>
        <a:bodyPr/>
        <a:lstStyle/>
        <a:p>
          <a:endParaRPr lang="en-US"/>
        </a:p>
      </dgm:t>
    </dgm:pt>
    <dgm:pt modelId="{663A6931-5AD5-43CD-AC03-97C126353DB8}" type="sibTrans" cxnId="{B650DB6F-8178-4625-9856-C28C0FC60059}">
      <dgm:prSet phldrT="02" phldr="0"/>
      <dgm:spPr/>
      <dgm:t>
        <a:bodyPr/>
        <a:lstStyle/>
        <a:p>
          <a:r>
            <a:rPr lang="en-US" dirty="0"/>
            <a:t>02</a:t>
          </a:r>
        </a:p>
      </dgm:t>
    </dgm:pt>
    <dgm:pt modelId="{2C27A7E4-15B7-47E0-8858-A6501B350F9A}">
      <dgm:prSet/>
      <dgm:spPr>
        <a:solidFill>
          <a:srgbClr val="FFC000"/>
        </a:solidFill>
      </dgm:spPr>
      <dgm:t>
        <a:bodyPr/>
        <a:lstStyle/>
        <a:p>
          <a:r>
            <a:rPr lang="en-US" dirty="0">
              <a:solidFill>
                <a:schemeClr val="tx1"/>
              </a:solidFill>
            </a:rPr>
            <a:t>Class 2b Weak</a:t>
          </a:r>
        </a:p>
      </dgm:t>
    </dgm:pt>
    <dgm:pt modelId="{776EE2F9-C4CC-4A80-B2DE-6439E8E3AA41}" type="parTrans" cxnId="{82F8B72D-8346-441C-9355-F3B1FA2A98AE}">
      <dgm:prSet/>
      <dgm:spPr/>
      <dgm:t>
        <a:bodyPr/>
        <a:lstStyle/>
        <a:p>
          <a:endParaRPr lang="en-US"/>
        </a:p>
      </dgm:t>
    </dgm:pt>
    <dgm:pt modelId="{94A93B61-B1B3-4F13-93E9-7F233B4A9B9C}" type="sibTrans" cxnId="{82F8B72D-8346-441C-9355-F3B1FA2A98AE}">
      <dgm:prSet phldrT="03" phldr="0"/>
      <dgm:spPr/>
      <dgm:t>
        <a:bodyPr/>
        <a:lstStyle/>
        <a:p>
          <a:r>
            <a:rPr lang="en-US" dirty="0"/>
            <a:t>03</a:t>
          </a:r>
        </a:p>
      </dgm:t>
    </dgm:pt>
    <dgm:pt modelId="{08C2C2E5-7F87-45DF-804B-8A864F12E969}">
      <dgm:prSet/>
      <dgm:spPr>
        <a:solidFill>
          <a:schemeClr val="accent2">
            <a:lumMod val="75000"/>
          </a:schemeClr>
        </a:solidFill>
      </dgm:spPr>
      <dgm:t>
        <a:bodyPr/>
        <a:lstStyle/>
        <a:p>
          <a:r>
            <a:rPr lang="en-US" dirty="0">
              <a:solidFill>
                <a:schemeClr val="tx1"/>
              </a:solidFill>
            </a:rPr>
            <a:t>Class 3 No benefit </a:t>
          </a:r>
        </a:p>
      </dgm:t>
    </dgm:pt>
    <dgm:pt modelId="{9145110A-EE29-4CB0-A11D-7DDAB2F5CA89}" type="parTrans" cxnId="{A28454F8-7AC4-4CC7-9FF9-9243BDA5E356}">
      <dgm:prSet/>
      <dgm:spPr/>
      <dgm:t>
        <a:bodyPr/>
        <a:lstStyle/>
        <a:p>
          <a:endParaRPr lang="en-US"/>
        </a:p>
      </dgm:t>
    </dgm:pt>
    <dgm:pt modelId="{91FA17F5-5BF1-42F5-A26F-6537345DC18D}" type="sibTrans" cxnId="{A28454F8-7AC4-4CC7-9FF9-9243BDA5E356}">
      <dgm:prSet phldrT="04" phldr="0"/>
      <dgm:spPr/>
      <dgm:t>
        <a:bodyPr/>
        <a:lstStyle/>
        <a:p>
          <a:r>
            <a:rPr lang="en-US" dirty="0"/>
            <a:t>04</a:t>
          </a:r>
        </a:p>
      </dgm:t>
    </dgm:pt>
    <dgm:pt modelId="{B7EC6C13-ED05-4014-ADBB-6949590C4553}">
      <dgm:prSet/>
      <dgm:spPr>
        <a:solidFill>
          <a:srgbClr val="FF0000"/>
        </a:solidFill>
      </dgm:spPr>
      <dgm:t>
        <a:bodyPr/>
        <a:lstStyle/>
        <a:p>
          <a:r>
            <a:rPr lang="en-US" dirty="0"/>
            <a:t>Class 3</a:t>
          </a:r>
        </a:p>
        <a:p>
          <a:r>
            <a:rPr lang="en-US" dirty="0"/>
            <a:t>HARM</a:t>
          </a:r>
        </a:p>
      </dgm:t>
    </dgm:pt>
    <dgm:pt modelId="{402E6E9F-C143-4F81-A746-A292828A038D}" type="parTrans" cxnId="{2F3BF3DE-4746-427C-8EAF-A9AA054F2ABE}">
      <dgm:prSet/>
      <dgm:spPr/>
      <dgm:t>
        <a:bodyPr/>
        <a:lstStyle/>
        <a:p>
          <a:endParaRPr lang="en-US"/>
        </a:p>
      </dgm:t>
    </dgm:pt>
    <dgm:pt modelId="{53BE5592-A1FE-4C45-B7D7-3CE6D9958F20}" type="sibTrans" cxnId="{2F3BF3DE-4746-427C-8EAF-A9AA054F2ABE}">
      <dgm:prSet phldrT="05" phldr="0"/>
      <dgm:spPr/>
      <dgm:t>
        <a:bodyPr/>
        <a:lstStyle/>
        <a:p>
          <a:r>
            <a:rPr lang="en-US" dirty="0"/>
            <a:t>05</a:t>
          </a:r>
        </a:p>
      </dgm:t>
    </dgm:pt>
    <dgm:pt modelId="{2029C6F6-3074-9141-8A6A-7F31616A0998}" type="pres">
      <dgm:prSet presAssocID="{332E8B7C-8B9A-462C-B5D6-A6E7C35D8F7F}" presName="Name0" presStyleCnt="0">
        <dgm:presLayoutVars>
          <dgm:animLvl val="lvl"/>
          <dgm:resizeHandles val="exact"/>
        </dgm:presLayoutVars>
      </dgm:prSet>
      <dgm:spPr/>
    </dgm:pt>
    <dgm:pt modelId="{D0494221-C5B0-7B4F-A6B0-9CFB901C479F}" type="pres">
      <dgm:prSet presAssocID="{86FB9AFD-DE5E-4AE8-9CB2-B75A58169B39}" presName="compositeNode" presStyleCnt="0">
        <dgm:presLayoutVars>
          <dgm:bulletEnabled val="1"/>
        </dgm:presLayoutVars>
      </dgm:prSet>
      <dgm:spPr/>
    </dgm:pt>
    <dgm:pt modelId="{4F369FF6-FB5A-3943-9002-37E68E58FA76}" type="pres">
      <dgm:prSet presAssocID="{86FB9AFD-DE5E-4AE8-9CB2-B75A58169B39}" presName="bgRect" presStyleLbl="alignNode1" presStyleIdx="0" presStyleCnt="5"/>
      <dgm:spPr/>
    </dgm:pt>
    <dgm:pt modelId="{B37FAD14-C0AA-5A48-9805-9D9749449B0B}" type="pres">
      <dgm:prSet presAssocID="{C8010A12-6C67-4B73-B24D-F632585BA870}" presName="sibTransNodeRect" presStyleLbl="alignNode1" presStyleIdx="0" presStyleCnt="5">
        <dgm:presLayoutVars>
          <dgm:chMax val="0"/>
          <dgm:bulletEnabled val="1"/>
        </dgm:presLayoutVars>
      </dgm:prSet>
      <dgm:spPr/>
    </dgm:pt>
    <dgm:pt modelId="{0B3E72BF-7E02-AB47-8A52-D9F8651E25D3}" type="pres">
      <dgm:prSet presAssocID="{86FB9AFD-DE5E-4AE8-9CB2-B75A58169B39}" presName="nodeRect" presStyleLbl="alignNode1" presStyleIdx="0" presStyleCnt="5">
        <dgm:presLayoutVars>
          <dgm:bulletEnabled val="1"/>
        </dgm:presLayoutVars>
      </dgm:prSet>
      <dgm:spPr/>
    </dgm:pt>
    <dgm:pt modelId="{1A41E1F4-A70B-154E-BA45-1CEFDB0EE947}" type="pres">
      <dgm:prSet presAssocID="{C8010A12-6C67-4B73-B24D-F632585BA870}" presName="sibTrans" presStyleCnt="0"/>
      <dgm:spPr/>
    </dgm:pt>
    <dgm:pt modelId="{EA94E87C-B354-DA4B-A191-CCABE0374D53}" type="pres">
      <dgm:prSet presAssocID="{AB4A1F72-C9A5-492E-9C08-96FC483C41C3}" presName="compositeNode" presStyleCnt="0">
        <dgm:presLayoutVars>
          <dgm:bulletEnabled val="1"/>
        </dgm:presLayoutVars>
      </dgm:prSet>
      <dgm:spPr/>
    </dgm:pt>
    <dgm:pt modelId="{F045EC58-BDE2-1647-BB24-A806B2CF2742}" type="pres">
      <dgm:prSet presAssocID="{AB4A1F72-C9A5-492E-9C08-96FC483C41C3}" presName="bgRect" presStyleLbl="alignNode1" presStyleIdx="1" presStyleCnt="5"/>
      <dgm:spPr/>
    </dgm:pt>
    <dgm:pt modelId="{FC32AAA2-B145-0A48-9C5E-FC0C7FE289AC}" type="pres">
      <dgm:prSet presAssocID="{663A6931-5AD5-43CD-AC03-97C126353DB8}" presName="sibTransNodeRect" presStyleLbl="alignNode1" presStyleIdx="1" presStyleCnt="5">
        <dgm:presLayoutVars>
          <dgm:chMax val="0"/>
          <dgm:bulletEnabled val="1"/>
        </dgm:presLayoutVars>
      </dgm:prSet>
      <dgm:spPr/>
    </dgm:pt>
    <dgm:pt modelId="{954405AE-500B-794A-831A-F8D09A81167C}" type="pres">
      <dgm:prSet presAssocID="{AB4A1F72-C9A5-492E-9C08-96FC483C41C3}" presName="nodeRect" presStyleLbl="alignNode1" presStyleIdx="1" presStyleCnt="5">
        <dgm:presLayoutVars>
          <dgm:bulletEnabled val="1"/>
        </dgm:presLayoutVars>
      </dgm:prSet>
      <dgm:spPr/>
    </dgm:pt>
    <dgm:pt modelId="{0F3B822F-6A78-EC48-8587-52401DD21022}" type="pres">
      <dgm:prSet presAssocID="{663A6931-5AD5-43CD-AC03-97C126353DB8}" presName="sibTrans" presStyleCnt="0"/>
      <dgm:spPr/>
    </dgm:pt>
    <dgm:pt modelId="{ABA5D757-A3DD-044D-BA99-829767171B23}" type="pres">
      <dgm:prSet presAssocID="{2C27A7E4-15B7-47E0-8858-A6501B350F9A}" presName="compositeNode" presStyleCnt="0">
        <dgm:presLayoutVars>
          <dgm:bulletEnabled val="1"/>
        </dgm:presLayoutVars>
      </dgm:prSet>
      <dgm:spPr/>
    </dgm:pt>
    <dgm:pt modelId="{3F644D6B-46B4-AB48-846E-00EC913378AA}" type="pres">
      <dgm:prSet presAssocID="{2C27A7E4-15B7-47E0-8858-A6501B350F9A}" presName="bgRect" presStyleLbl="alignNode1" presStyleIdx="2" presStyleCnt="5"/>
      <dgm:spPr/>
    </dgm:pt>
    <dgm:pt modelId="{CB52A8A3-16C9-FB4B-8D72-D0CEC3579D3F}" type="pres">
      <dgm:prSet presAssocID="{94A93B61-B1B3-4F13-93E9-7F233B4A9B9C}" presName="sibTransNodeRect" presStyleLbl="alignNode1" presStyleIdx="2" presStyleCnt="5">
        <dgm:presLayoutVars>
          <dgm:chMax val="0"/>
          <dgm:bulletEnabled val="1"/>
        </dgm:presLayoutVars>
      </dgm:prSet>
      <dgm:spPr/>
    </dgm:pt>
    <dgm:pt modelId="{ED74ED25-8EF1-5143-A600-680BFF46C420}" type="pres">
      <dgm:prSet presAssocID="{2C27A7E4-15B7-47E0-8858-A6501B350F9A}" presName="nodeRect" presStyleLbl="alignNode1" presStyleIdx="2" presStyleCnt="5">
        <dgm:presLayoutVars>
          <dgm:bulletEnabled val="1"/>
        </dgm:presLayoutVars>
      </dgm:prSet>
      <dgm:spPr/>
    </dgm:pt>
    <dgm:pt modelId="{EF7747CB-CF2E-F145-86F8-508D9C7FDEC0}" type="pres">
      <dgm:prSet presAssocID="{94A93B61-B1B3-4F13-93E9-7F233B4A9B9C}" presName="sibTrans" presStyleCnt="0"/>
      <dgm:spPr/>
    </dgm:pt>
    <dgm:pt modelId="{2AF5B556-51A3-814C-B9DB-C5B43287876A}" type="pres">
      <dgm:prSet presAssocID="{08C2C2E5-7F87-45DF-804B-8A864F12E969}" presName="compositeNode" presStyleCnt="0">
        <dgm:presLayoutVars>
          <dgm:bulletEnabled val="1"/>
        </dgm:presLayoutVars>
      </dgm:prSet>
      <dgm:spPr/>
    </dgm:pt>
    <dgm:pt modelId="{7227B951-8A59-6344-9885-62A7E7DF416B}" type="pres">
      <dgm:prSet presAssocID="{08C2C2E5-7F87-45DF-804B-8A864F12E969}" presName="bgRect" presStyleLbl="alignNode1" presStyleIdx="3" presStyleCnt="5"/>
      <dgm:spPr/>
    </dgm:pt>
    <dgm:pt modelId="{CB0BB5CA-1B1C-3840-A9B6-856E1A6BCF2B}" type="pres">
      <dgm:prSet presAssocID="{91FA17F5-5BF1-42F5-A26F-6537345DC18D}" presName="sibTransNodeRect" presStyleLbl="alignNode1" presStyleIdx="3" presStyleCnt="5">
        <dgm:presLayoutVars>
          <dgm:chMax val="0"/>
          <dgm:bulletEnabled val="1"/>
        </dgm:presLayoutVars>
      </dgm:prSet>
      <dgm:spPr/>
    </dgm:pt>
    <dgm:pt modelId="{64EDF52C-8081-3942-B46C-AED737098D70}" type="pres">
      <dgm:prSet presAssocID="{08C2C2E5-7F87-45DF-804B-8A864F12E969}" presName="nodeRect" presStyleLbl="alignNode1" presStyleIdx="3" presStyleCnt="5">
        <dgm:presLayoutVars>
          <dgm:bulletEnabled val="1"/>
        </dgm:presLayoutVars>
      </dgm:prSet>
      <dgm:spPr/>
    </dgm:pt>
    <dgm:pt modelId="{CA781DCB-0B01-4449-8DA8-E5AB6A59E975}" type="pres">
      <dgm:prSet presAssocID="{91FA17F5-5BF1-42F5-A26F-6537345DC18D}" presName="sibTrans" presStyleCnt="0"/>
      <dgm:spPr/>
    </dgm:pt>
    <dgm:pt modelId="{A39267AE-42FC-D24D-80A6-81A6BD9BB179}" type="pres">
      <dgm:prSet presAssocID="{B7EC6C13-ED05-4014-ADBB-6949590C4553}" presName="compositeNode" presStyleCnt="0">
        <dgm:presLayoutVars>
          <dgm:bulletEnabled val="1"/>
        </dgm:presLayoutVars>
      </dgm:prSet>
      <dgm:spPr/>
    </dgm:pt>
    <dgm:pt modelId="{262CB28C-72DB-4A4C-8334-5B5178EDF2D2}" type="pres">
      <dgm:prSet presAssocID="{B7EC6C13-ED05-4014-ADBB-6949590C4553}" presName="bgRect" presStyleLbl="alignNode1" presStyleIdx="4" presStyleCnt="5"/>
      <dgm:spPr/>
    </dgm:pt>
    <dgm:pt modelId="{F19548D2-FBEC-3D43-8008-1D829BE82765}" type="pres">
      <dgm:prSet presAssocID="{53BE5592-A1FE-4C45-B7D7-3CE6D9958F20}" presName="sibTransNodeRect" presStyleLbl="alignNode1" presStyleIdx="4" presStyleCnt="5">
        <dgm:presLayoutVars>
          <dgm:chMax val="0"/>
          <dgm:bulletEnabled val="1"/>
        </dgm:presLayoutVars>
      </dgm:prSet>
      <dgm:spPr/>
    </dgm:pt>
    <dgm:pt modelId="{446CF18B-5D98-5645-B2B6-557DF2FE7D36}" type="pres">
      <dgm:prSet presAssocID="{B7EC6C13-ED05-4014-ADBB-6949590C4553}" presName="nodeRect" presStyleLbl="alignNode1" presStyleIdx="4" presStyleCnt="5">
        <dgm:presLayoutVars>
          <dgm:bulletEnabled val="1"/>
        </dgm:presLayoutVars>
      </dgm:prSet>
      <dgm:spPr/>
    </dgm:pt>
  </dgm:ptLst>
  <dgm:cxnLst>
    <dgm:cxn modelId="{8BDC850F-3931-5C45-B765-66C403C78863}" type="presOf" srcId="{08C2C2E5-7F87-45DF-804B-8A864F12E969}" destId="{64EDF52C-8081-3942-B46C-AED737098D70}" srcOrd="1" destOrd="0" presId="urn:microsoft.com/office/officeart/2016/7/layout/LinearBlockProcessNumbered"/>
    <dgm:cxn modelId="{EF80E00F-CA77-E845-8967-84E3337C9F10}" type="presOf" srcId="{332E8B7C-8B9A-462C-B5D6-A6E7C35D8F7F}" destId="{2029C6F6-3074-9141-8A6A-7F31616A0998}" srcOrd="0" destOrd="0" presId="urn:microsoft.com/office/officeart/2016/7/layout/LinearBlockProcessNumbered"/>
    <dgm:cxn modelId="{32AAC011-E188-8E45-BE43-DEED8F00FD3A}" type="presOf" srcId="{2C27A7E4-15B7-47E0-8858-A6501B350F9A}" destId="{ED74ED25-8EF1-5143-A600-680BFF46C420}" srcOrd="1" destOrd="0" presId="urn:microsoft.com/office/officeart/2016/7/layout/LinearBlockProcessNumbered"/>
    <dgm:cxn modelId="{B85F4326-9CEE-9648-8C64-F4FD2136A809}" type="presOf" srcId="{2C27A7E4-15B7-47E0-8858-A6501B350F9A}" destId="{3F644D6B-46B4-AB48-846E-00EC913378AA}" srcOrd="0" destOrd="0" presId="urn:microsoft.com/office/officeart/2016/7/layout/LinearBlockProcessNumbered"/>
    <dgm:cxn modelId="{82F8B72D-8346-441C-9355-F3B1FA2A98AE}" srcId="{332E8B7C-8B9A-462C-B5D6-A6E7C35D8F7F}" destId="{2C27A7E4-15B7-47E0-8858-A6501B350F9A}" srcOrd="2" destOrd="0" parTransId="{776EE2F9-C4CC-4A80-B2DE-6439E8E3AA41}" sibTransId="{94A93B61-B1B3-4F13-93E9-7F233B4A9B9C}"/>
    <dgm:cxn modelId="{A075F840-B867-5A4A-BD9D-E54E14863C25}" type="presOf" srcId="{86FB9AFD-DE5E-4AE8-9CB2-B75A58169B39}" destId="{0B3E72BF-7E02-AB47-8A52-D9F8651E25D3}" srcOrd="1" destOrd="0" presId="urn:microsoft.com/office/officeart/2016/7/layout/LinearBlockProcessNumbered"/>
    <dgm:cxn modelId="{AD7FB945-580C-CB42-BE14-363693DD3A70}" type="presOf" srcId="{C8010A12-6C67-4B73-B24D-F632585BA870}" destId="{B37FAD14-C0AA-5A48-9805-9D9749449B0B}" srcOrd="0" destOrd="0" presId="urn:microsoft.com/office/officeart/2016/7/layout/LinearBlockProcessNumbered"/>
    <dgm:cxn modelId="{04762347-EE58-9148-AF8D-0B18D9ADAD97}" type="presOf" srcId="{91FA17F5-5BF1-42F5-A26F-6537345DC18D}" destId="{CB0BB5CA-1B1C-3840-A9B6-856E1A6BCF2B}" srcOrd="0" destOrd="0" presId="urn:microsoft.com/office/officeart/2016/7/layout/LinearBlockProcessNumbered"/>
    <dgm:cxn modelId="{8EE37051-9736-4283-AF39-7B06F1BBF653}" srcId="{332E8B7C-8B9A-462C-B5D6-A6E7C35D8F7F}" destId="{86FB9AFD-DE5E-4AE8-9CB2-B75A58169B39}" srcOrd="0" destOrd="0" parTransId="{18C6A354-F5A9-49C5-81B7-0884E755C6C1}" sibTransId="{C8010A12-6C67-4B73-B24D-F632585BA870}"/>
    <dgm:cxn modelId="{E1A54252-5470-AE43-B66F-35AB41BC3FDF}" type="presOf" srcId="{AB4A1F72-C9A5-492E-9C08-96FC483C41C3}" destId="{954405AE-500B-794A-831A-F8D09A81167C}" srcOrd="1" destOrd="0" presId="urn:microsoft.com/office/officeart/2016/7/layout/LinearBlockProcessNumbered"/>
    <dgm:cxn modelId="{B5BB8357-EA9A-CC4B-A79E-484472CF34A0}" type="presOf" srcId="{B7EC6C13-ED05-4014-ADBB-6949590C4553}" destId="{262CB28C-72DB-4A4C-8334-5B5178EDF2D2}" srcOrd="0" destOrd="0" presId="urn:microsoft.com/office/officeart/2016/7/layout/LinearBlockProcessNumbered"/>
    <dgm:cxn modelId="{133F415B-2182-5E4B-A522-7CDB2CF4223F}" type="presOf" srcId="{94A93B61-B1B3-4F13-93E9-7F233B4A9B9C}" destId="{CB52A8A3-16C9-FB4B-8D72-D0CEC3579D3F}" srcOrd="0" destOrd="0" presId="urn:microsoft.com/office/officeart/2016/7/layout/LinearBlockProcessNumbered"/>
    <dgm:cxn modelId="{ED2E6E67-6553-1F46-B89A-FEEEF484ECE8}" type="presOf" srcId="{663A6931-5AD5-43CD-AC03-97C126353DB8}" destId="{FC32AAA2-B145-0A48-9C5E-FC0C7FE289AC}" srcOrd="0" destOrd="0" presId="urn:microsoft.com/office/officeart/2016/7/layout/LinearBlockProcessNumbered"/>
    <dgm:cxn modelId="{B650DB6F-8178-4625-9856-C28C0FC60059}" srcId="{332E8B7C-8B9A-462C-B5D6-A6E7C35D8F7F}" destId="{AB4A1F72-C9A5-492E-9C08-96FC483C41C3}" srcOrd="1" destOrd="0" parTransId="{B9FE7CDD-FF06-4556-A181-996FA55F0D15}" sibTransId="{663A6931-5AD5-43CD-AC03-97C126353DB8}"/>
    <dgm:cxn modelId="{56B6CA7E-2F9E-1249-89AF-90A3A8C0CBAB}" type="presOf" srcId="{08C2C2E5-7F87-45DF-804B-8A864F12E969}" destId="{7227B951-8A59-6344-9885-62A7E7DF416B}" srcOrd="0" destOrd="0" presId="urn:microsoft.com/office/officeart/2016/7/layout/LinearBlockProcessNumbered"/>
    <dgm:cxn modelId="{B9598384-D6D3-B64E-ABF2-91D109CEAAB7}" type="presOf" srcId="{53BE5592-A1FE-4C45-B7D7-3CE6D9958F20}" destId="{F19548D2-FBEC-3D43-8008-1D829BE82765}" srcOrd="0" destOrd="0" presId="urn:microsoft.com/office/officeart/2016/7/layout/LinearBlockProcessNumbered"/>
    <dgm:cxn modelId="{FBD59A97-0954-4047-A9A8-C8EAC1B797F7}" type="presOf" srcId="{B7EC6C13-ED05-4014-ADBB-6949590C4553}" destId="{446CF18B-5D98-5645-B2B6-557DF2FE7D36}" srcOrd="1" destOrd="0" presId="urn:microsoft.com/office/officeart/2016/7/layout/LinearBlockProcessNumbered"/>
    <dgm:cxn modelId="{B847A6CF-7CBB-D74B-B308-D05BA0A14098}" type="presOf" srcId="{86FB9AFD-DE5E-4AE8-9CB2-B75A58169B39}" destId="{4F369FF6-FB5A-3943-9002-37E68E58FA76}" srcOrd="0" destOrd="0" presId="urn:microsoft.com/office/officeart/2016/7/layout/LinearBlockProcessNumbered"/>
    <dgm:cxn modelId="{2F3BF3DE-4746-427C-8EAF-A9AA054F2ABE}" srcId="{332E8B7C-8B9A-462C-B5D6-A6E7C35D8F7F}" destId="{B7EC6C13-ED05-4014-ADBB-6949590C4553}" srcOrd="4" destOrd="0" parTransId="{402E6E9F-C143-4F81-A746-A292828A038D}" sibTransId="{53BE5592-A1FE-4C45-B7D7-3CE6D9958F20}"/>
    <dgm:cxn modelId="{1BA945F3-1358-2943-BD22-85BF04AA7942}" type="presOf" srcId="{AB4A1F72-C9A5-492E-9C08-96FC483C41C3}" destId="{F045EC58-BDE2-1647-BB24-A806B2CF2742}" srcOrd="0" destOrd="0" presId="urn:microsoft.com/office/officeart/2016/7/layout/LinearBlockProcessNumbered"/>
    <dgm:cxn modelId="{A28454F8-7AC4-4CC7-9FF9-9243BDA5E356}" srcId="{332E8B7C-8B9A-462C-B5D6-A6E7C35D8F7F}" destId="{08C2C2E5-7F87-45DF-804B-8A864F12E969}" srcOrd="3" destOrd="0" parTransId="{9145110A-EE29-4CB0-A11D-7DDAB2F5CA89}" sibTransId="{91FA17F5-5BF1-42F5-A26F-6537345DC18D}"/>
    <dgm:cxn modelId="{590A7C83-526C-134C-8754-C67980096796}" type="presParOf" srcId="{2029C6F6-3074-9141-8A6A-7F31616A0998}" destId="{D0494221-C5B0-7B4F-A6B0-9CFB901C479F}" srcOrd="0" destOrd="0" presId="urn:microsoft.com/office/officeart/2016/7/layout/LinearBlockProcessNumbered"/>
    <dgm:cxn modelId="{2A14121C-F73E-DE47-8854-0EBDDEE08B4C}" type="presParOf" srcId="{D0494221-C5B0-7B4F-A6B0-9CFB901C479F}" destId="{4F369FF6-FB5A-3943-9002-37E68E58FA76}" srcOrd="0" destOrd="0" presId="urn:microsoft.com/office/officeart/2016/7/layout/LinearBlockProcessNumbered"/>
    <dgm:cxn modelId="{4702EEEC-8D89-6342-82EE-1898D02BD7B1}" type="presParOf" srcId="{D0494221-C5B0-7B4F-A6B0-9CFB901C479F}" destId="{B37FAD14-C0AA-5A48-9805-9D9749449B0B}" srcOrd="1" destOrd="0" presId="urn:microsoft.com/office/officeart/2016/7/layout/LinearBlockProcessNumbered"/>
    <dgm:cxn modelId="{CEC3A885-59BB-7B4E-BCE9-CE08D13C84FC}" type="presParOf" srcId="{D0494221-C5B0-7B4F-A6B0-9CFB901C479F}" destId="{0B3E72BF-7E02-AB47-8A52-D9F8651E25D3}" srcOrd="2" destOrd="0" presId="urn:microsoft.com/office/officeart/2016/7/layout/LinearBlockProcessNumbered"/>
    <dgm:cxn modelId="{AF9A60FE-929B-394D-BD02-1C19B5F7A6F5}" type="presParOf" srcId="{2029C6F6-3074-9141-8A6A-7F31616A0998}" destId="{1A41E1F4-A70B-154E-BA45-1CEFDB0EE947}" srcOrd="1" destOrd="0" presId="urn:microsoft.com/office/officeart/2016/7/layout/LinearBlockProcessNumbered"/>
    <dgm:cxn modelId="{377493BE-44B0-3245-891F-144F17F356E9}" type="presParOf" srcId="{2029C6F6-3074-9141-8A6A-7F31616A0998}" destId="{EA94E87C-B354-DA4B-A191-CCABE0374D53}" srcOrd="2" destOrd="0" presId="urn:microsoft.com/office/officeart/2016/7/layout/LinearBlockProcessNumbered"/>
    <dgm:cxn modelId="{A636BB22-8A8E-C44A-AAA4-739D825015CD}" type="presParOf" srcId="{EA94E87C-B354-DA4B-A191-CCABE0374D53}" destId="{F045EC58-BDE2-1647-BB24-A806B2CF2742}" srcOrd="0" destOrd="0" presId="urn:microsoft.com/office/officeart/2016/7/layout/LinearBlockProcessNumbered"/>
    <dgm:cxn modelId="{CA0DAE12-5F72-1140-A4D1-F79B840C7228}" type="presParOf" srcId="{EA94E87C-B354-DA4B-A191-CCABE0374D53}" destId="{FC32AAA2-B145-0A48-9C5E-FC0C7FE289AC}" srcOrd="1" destOrd="0" presId="urn:microsoft.com/office/officeart/2016/7/layout/LinearBlockProcessNumbered"/>
    <dgm:cxn modelId="{12F06FCA-76D8-D74A-B0FE-CAA7AA350E3E}" type="presParOf" srcId="{EA94E87C-B354-DA4B-A191-CCABE0374D53}" destId="{954405AE-500B-794A-831A-F8D09A81167C}" srcOrd="2" destOrd="0" presId="urn:microsoft.com/office/officeart/2016/7/layout/LinearBlockProcessNumbered"/>
    <dgm:cxn modelId="{41962AF1-8F20-4640-B68E-CBB76FB3EFC7}" type="presParOf" srcId="{2029C6F6-3074-9141-8A6A-7F31616A0998}" destId="{0F3B822F-6A78-EC48-8587-52401DD21022}" srcOrd="3" destOrd="0" presId="urn:microsoft.com/office/officeart/2016/7/layout/LinearBlockProcessNumbered"/>
    <dgm:cxn modelId="{D303A09E-626B-5A41-AE15-269A8FA81844}" type="presParOf" srcId="{2029C6F6-3074-9141-8A6A-7F31616A0998}" destId="{ABA5D757-A3DD-044D-BA99-829767171B23}" srcOrd="4" destOrd="0" presId="urn:microsoft.com/office/officeart/2016/7/layout/LinearBlockProcessNumbered"/>
    <dgm:cxn modelId="{3CC5D002-C973-2841-9FAD-5A688A487937}" type="presParOf" srcId="{ABA5D757-A3DD-044D-BA99-829767171B23}" destId="{3F644D6B-46B4-AB48-846E-00EC913378AA}" srcOrd="0" destOrd="0" presId="urn:microsoft.com/office/officeart/2016/7/layout/LinearBlockProcessNumbered"/>
    <dgm:cxn modelId="{32BB5115-E597-6440-AB84-566DAB11A154}" type="presParOf" srcId="{ABA5D757-A3DD-044D-BA99-829767171B23}" destId="{CB52A8A3-16C9-FB4B-8D72-D0CEC3579D3F}" srcOrd="1" destOrd="0" presId="urn:microsoft.com/office/officeart/2016/7/layout/LinearBlockProcessNumbered"/>
    <dgm:cxn modelId="{5572B0F2-538A-0B49-B6E1-5785EB1E429D}" type="presParOf" srcId="{ABA5D757-A3DD-044D-BA99-829767171B23}" destId="{ED74ED25-8EF1-5143-A600-680BFF46C420}" srcOrd="2" destOrd="0" presId="urn:microsoft.com/office/officeart/2016/7/layout/LinearBlockProcessNumbered"/>
    <dgm:cxn modelId="{63B25BB8-D1C6-4F44-86C6-47736C79BB8B}" type="presParOf" srcId="{2029C6F6-3074-9141-8A6A-7F31616A0998}" destId="{EF7747CB-CF2E-F145-86F8-508D9C7FDEC0}" srcOrd="5" destOrd="0" presId="urn:microsoft.com/office/officeart/2016/7/layout/LinearBlockProcessNumbered"/>
    <dgm:cxn modelId="{5782AB00-47F1-9C40-882A-8C2364263FC2}" type="presParOf" srcId="{2029C6F6-3074-9141-8A6A-7F31616A0998}" destId="{2AF5B556-51A3-814C-B9DB-C5B43287876A}" srcOrd="6" destOrd="0" presId="urn:microsoft.com/office/officeart/2016/7/layout/LinearBlockProcessNumbered"/>
    <dgm:cxn modelId="{94C859BE-F22C-064E-8E64-3F01801B12DF}" type="presParOf" srcId="{2AF5B556-51A3-814C-B9DB-C5B43287876A}" destId="{7227B951-8A59-6344-9885-62A7E7DF416B}" srcOrd="0" destOrd="0" presId="urn:microsoft.com/office/officeart/2016/7/layout/LinearBlockProcessNumbered"/>
    <dgm:cxn modelId="{36A596B1-F47A-894C-8359-0E9773BA8E74}" type="presParOf" srcId="{2AF5B556-51A3-814C-B9DB-C5B43287876A}" destId="{CB0BB5CA-1B1C-3840-A9B6-856E1A6BCF2B}" srcOrd="1" destOrd="0" presId="urn:microsoft.com/office/officeart/2016/7/layout/LinearBlockProcessNumbered"/>
    <dgm:cxn modelId="{AE3333D4-A01D-B04B-86E4-0CFB9B7ABD11}" type="presParOf" srcId="{2AF5B556-51A3-814C-B9DB-C5B43287876A}" destId="{64EDF52C-8081-3942-B46C-AED737098D70}" srcOrd="2" destOrd="0" presId="urn:microsoft.com/office/officeart/2016/7/layout/LinearBlockProcessNumbered"/>
    <dgm:cxn modelId="{E90AE79A-384C-F843-B24D-00ED7EB3AD9F}" type="presParOf" srcId="{2029C6F6-3074-9141-8A6A-7F31616A0998}" destId="{CA781DCB-0B01-4449-8DA8-E5AB6A59E975}" srcOrd="7" destOrd="0" presId="urn:microsoft.com/office/officeart/2016/7/layout/LinearBlockProcessNumbered"/>
    <dgm:cxn modelId="{94972EC8-C298-2B4F-AA1A-678F0AA1AFAA}" type="presParOf" srcId="{2029C6F6-3074-9141-8A6A-7F31616A0998}" destId="{A39267AE-42FC-D24D-80A6-81A6BD9BB179}" srcOrd="8" destOrd="0" presId="urn:microsoft.com/office/officeart/2016/7/layout/LinearBlockProcessNumbered"/>
    <dgm:cxn modelId="{24D98A9B-9FAA-1A40-B3FE-5336941FAFF3}" type="presParOf" srcId="{A39267AE-42FC-D24D-80A6-81A6BD9BB179}" destId="{262CB28C-72DB-4A4C-8334-5B5178EDF2D2}" srcOrd="0" destOrd="0" presId="urn:microsoft.com/office/officeart/2016/7/layout/LinearBlockProcessNumbered"/>
    <dgm:cxn modelId="{FAE5F421-B810-3641-AEC9-090D80A6671B}" type="presParOf" srcId="{A39267AE-42FC-D24D-80A6-81A6BD9BB179}" destId="{F19548D2-FBEC-3D43-8008-1D829BE82765}" srcOrd="1" destOrd="0" presId="urn:microsoft.com/office/officeart/2016/7/layout/LinearBlockProcessNumbered"/>
    <dgm:cxn modelId="{4AAD7F8B-79C5-5242-BFBA-30982C989B43}" type="presParOf" srcId="{A39267AE-42FC-D24D-80A6-81A6BD9BB179}" destId="{446CF18B-5D98-5645-B2B6-557DF2FE7D36}"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59C44C-E294-40D1-B518-4A25DE7270FA}" type="doc">
      <dgm:prSet loTypeId="urn:microsoft.com/office/officeart/2018/5/layout/IconLeaf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D467875D-F110-4B1B-826B-6366C8151F38}">
      <dgm:prSet/>
      <dgm:spPr/>
      <dgm:t>
        <a:bodyPr/>
        <a:lstStyle/>
        <a:p>
          <a:pPr>
            <a:defRPr cap="all"/>
          </a:pPr>
          <a:r>
            <a:rPr lang="en-US" dirty="0"/>
            <a:t>ECG</a:t>
          </a:r>
        </a:p>
      </dgm:t>
    </dgm:pt>
    <dgm:pt modelId="{5709C755-F5F7-4F73-A1A8-07F2F7ED20DB}" type="parTrans" cxnId="{FD926C18-DF34-45C7-ACC8-33934BEFE9D7}">
      <dgm:prSet/>
      <dgm:spPr/>
      <dgm:t>
        <a:bodyPr/>
        <a:lstStyle/>
        <a:p>
          <a:endParaRPr lang="en-US"/>
        </a:p>
      </dgm:t>
    </dgm:pt>
    <dgm:pt modelId="{E7A63603-B9E5-44AC-84B8-E70DB1162B26}" type="sibTrans" cxnId="{FD926C18-DF34-45C7-ACC8-33934BEFE9D7}">
      <dgm:prSet/>
      <dgm:spPr/>
      <dgm:t>
        <a:bodyPr/>
        <a:lstStyle/>
        <a:p>
          <a:endParaRPr lang="en-US"/>
        </a:p>
      </dgm:t>
    </dgm:pt>
    <dgm:pt modelId="{04292E6F-5A0F-42F6-8692-FCE9799EAB63}">
      <dgm:prSet/>
      <dgm:spPr/>
      <dgm:t>
        <a:bodyPr/>
        <a:lstStyle/>
        <a:p>
          <a:pPr>
            <a:defRPr cap="all"/>
          </a:pPr>
          <a:r>
            <a:rPr lang="en-US" dirty="0"/>
            <a:t>Echo</a:t>
          </a:r>
        </a:p>
      </dgm:t>
    </dgm:pt>
    <dgm:pt modelId="{84801B17-8D1A-4170-B97B-1D72B56994CE}" type="parTrans" cxnId="{BB05150B-60EC-40E9-A806-445212ABB987}">
      <dgm:prSet/>
      <dgm:spPr/>
      <dgm:t>
        <a:bodyPr/>
        <a:lstStyle/>
        <a:p>
          <a:endParaRPr lang="en-US"/>
        </a:p>
      </dgm:t>
    </dgm:pt>
    <dgm:pt modelId="{087DE162-B3D2-4283-B665-8334B1FB1AD5}" type="sibTrans" cxnId="{BB05150B-60EC-40E9-A806-445212ABB987}">
      <dgm:prSet/>
      <dgm:spPr/>
      <dgm:t>
        <a:bodyPr/>
        <a:lstStyle/>
        <a:p>
          <a:endParaRPr lang="en-US"/>
        </a:p>
      </dgm:t>
    </dgm:pt>
    <dgm:pt modelId="{A82BBD32-317D-446F-83C1-90DA6347D24B}">
      <dgm:prSet/>
      <dgm:spPr/>
      <dgm:t>
        <a:bodyPr/>
        <a:lstStyle/>
        <a:p>
          <a:pPr>
            <a:defRPr cap="all"/>
          </a:pPr>
          <a:r>
            <a:rPr lang="en-US" dirty="0"/>
            <a:t>Stress Testing</a:t>
          </a:r>
        </a:p>
      </dgm:t>
    </dgm:pt>
    <dgm:pt modelId="{75F5C008-86B2-4502-94CE-2AC869F06540}" type="parTrans" cxnId="{C6547237-BFFA-4986-8176-2A0094DE6168}">
      <dgm:prSet/>
      <dgm:spPr/>
      <dgm:t>
        <a:bodyPr/>
        <a:lstStyle/>
        <a:p>
          <a:endParaRPr lang="en-US"/>
        </a:p>
      </dgm:t>
    </dgm:pt>
    <dgm:pt modelId="{8B8DE92C-4731-46A2-8124-9ED6DA0E39D8}" type="sibTrans" cxnId="{C6547237-BFFA-4986-8176-2A0094DE6168}">
      <dgm:prSet/>
      <dgm:spPr/>
      <dgm:t>
        <a:bodyPr/>
        <a:lstStyle/>
        <a:p>
          <a:endParaRPr lang="en-US"/>
        </a:p>
      </dgm:t>
    </dgm:pt>
    <dgm:pt modelId="{42A6CD71-E215-4D91-87AC-94E323579F11}">
      <dgm:prSet/>
      <dgm:spPr/>
      <dgm:t>
        <a:bodyPr/>
        <a:lstStyle/>
        <a:p>
          <a:pPr>
            <a:defRPr cap="all"/>
          </a:pPr>
          <a:r>
            <a:rPr lang="en-US" dirty="0"/>
            <a:t>Coronary CTA</a:t>
          </a:r>
        </a:p>
      </dgm:t>
    </dgm:pt>
    <dgm:pt modelId="{06C69966-F4FC-4BC9-A8E5-CD79FE74D464}" type="parTrans" cxnId="{AD845832-B7D3-4D51-A199-B08FB24791D3}">
      <dgm:prSet/>
      <dgm:spPr/>
      <dgm:t>
        <a:bodyPr/>
        <a:lstStyle/>
        <a:p>
          <a:endParaRPr lang="en-US"/>
        </a:p>
      </dgm:t>
    </dgm:pt>
    <dgm:pt modelId="{2A772060-5F73-43B2-8E0D-3811BCE7CCC9}" type="sibTrans" cxnId="{AD845832-B7D3-4D51-A199-B08FB24791D3}">
      <dgm:prSet/>
      <dgm:spPr/>
      <dgm:t>
        <a:bodyPr/>
        <a:lstStyle/>
        <a:p>
          <a:endParaRPr lang="en-US"/>
        </a:p>
      </dgm:t>
    </dgm:pt>
    <dgm:pt modelId="{73AEC9C0-A3EC-4C10-8C08-DE1213825326}">
      <dgm:prSet/>
      <dgm:spPr/>
      <dgm:t>
        <a:bodyPr/>
        <a:lstStyle/>
        <a:p>
          <a:pPr>
            <a:defRPr cap="all"/>
          </a:pPr>
          <a:r>
            <a:rPr lang="en-US" dirty="0"/>
            <a:t>Coronary angiogram</a:t>
          </a:r>
        </a:p>
      </dgm:t>
    </dgm:pt>
    <dgm:pt modelId="{BB879E62-C2A9-4BDC-A61A-5DC7DF8B0672}" type="parTrans" cxnId="{6583FAEF-3A88-4085-8054-49960C4D455B}">
      <dgm:prSet/>
      <dgm:spPr/>
      <dgm:t>
        <a:bodyPr/>
        <a:lstStyle/>
        <a:p>
          <a:endParaRPr lang="en-US"/>
        </a:p>
      </dgm:t>
    </dgm:pt>
    <dgm:pt modelId="{6D71EB2C-9224-48E1-B6B0-996B3BDC4514}" type="sibTrans" cxnId="{6583FAEF-3A88-4085-8054-49960C4D455B}">
      <dgm:prSet/>
      <dgm:spPr/>
      <dgm:t>
        <a:bodyPr/>
        <a:lstStyle/>
        <a:p>
          <a:endParaRPr lang="en-US"/>
        </a:p>
      </dgm:t>
    </dgm:pt>
    <dgm:pt modelId="{F5F7A5F9-C5B8-4757-8ADC-C5CD689FA058}" type="pres">
      <dgm:prSet presAssocID="{9D59C44C-E294-40D1-B518-4A25DE7270FA}" presName="root" presStyleCnt="0">
        <dgm:presLayoutVars>
          <dgm:dir/>
          <dgm:resizeHandles val="exact"/>
        </dgm:presLayoutVars>
      </dgm:prSet>
      <dgm:spPr/>
    </dgm:pt>
    <dgm:pt modelId="{B1201514-DF92-4194-87CF-9809AA82DEC7}" type="pres">
      <dgm:prSet presAssocID="{D467875D-F110-4B1B-826B-6366C8151F38}" presName="compNode" presStyleCnt="0"/>
      <dgm:spPr/>
    </dgm:pt>
    <dgm:pt modelId="{D21AD0DD-B8B0-48DD-85FA-A52CEDFB5C3D}" type="pres">
      <dgm:prSet presAssocID="{D467875D-F110-4B1B-826B-6366C8151F38}" presName="iconBgRect" presStyleLbl="bgShp" presStyleIdx="0" presStyleCnt="5"/>
      <dgm:spPr>
        <a:prstGeom prst="round2DiagRect">
          <a:avLst>
            <a:gd name="adj1" fmla="val 29727"/>
            <a:gd name="adj2" fmla="val 0"/>
          </a:avLst>
        </a:prstGeom>
      </dgm:spPr>
    </dgm:pt>
    <dgm:pt modelId="{97E69D38-F3C4-4F66-8B79-297617A6DA24}" type="pres">
      <dgm:prSet presAssocID="{D467875D-F110-4B1B-826B-6366C8151F3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beat"/>
        </a:ext>
      </dgm:extLst>
    </dgm:pt>
    <dgm:pt modelId="{25FED157-8DC9-4CBD-A912-4FE7769950B9}" type="pres">
      <dgm:prSet presAssocID="{D467875D-F110-4B1B-826B-6366C8151F38}" presName="spaceRect" presStyleCnt="0"/>
      <dgm:spPr/>
    </dgm:pt>
    <dgm:pt modelId="{8B7FBC5B-24FB-40F1-AEE1-A491169AFABD}" type="pres">
      <dgm:prSet presAssocID="{D467875D-F110-4B1B-826B-6366C8151F38}" presName="textRect" presStyleLbl="revTx" presStyleIdx="0" presStyleCnt="5">
        <dgm:presLayoutVars>
          <dgm:chMax val="1"/>
          <dgm:chPref val="1"/>
        </dgm:presLayoutVars>
      </dgm:prSet>
      <dgm:spPr/>
    </dgm:pt>
    <dgm:pt modelId="{3AD74CDC-7752-407F-BEC4-1110E2993E78}" type="pres">
      <dgm:prSet presAssocID="{E7A63603-B9E5-44AC-84B8-E70DB1162B26}" presName="sibTrans" presStyleCnt="0"/>
      <dgm:spPr/>
    </dgm:pt>
    <dgm:pt modelId="{3EB40F1E-C55F-450B-8884-5114D4E4C2F2}" type="pres">
      <dgm:prSet presAssocID="{04292E6F-5A0F-42F6-8692-FCE9799EAB63}" presName="compNode" presStyleCnt="0"/>
      <dgm:spPr/>
    </dgm:pt>
    <dgm:pt modelId="{5482846C-2BBB-4794-BCA2-8C2F45C64501}" type="pres">
      <dgm:prSet presAssocID="{04292E6F-5A0F-42F6-8692-FCE9799EAB63}" presName="iconBgRect" presStyleLbl="bgShp" presStyleIdx="1" presStyleCnt="5"/>
      <dgm:spPr>
        <a:prstGeom prst="round2DiagRect">
          <a:avLst>
            <a:gd name="adj1" fmla="val 29727"/>
            <a:gd name="adj2" fmla="val 0"/>
          </a:avLst>
        </a:prstGeom>
      </dgm:spPr>
    </dgm:pt>
    <dgm:pt modelId="{16BF906E-E108-4CE3-B5FE-F685DA6E84D8}" type="pres">
      <dgm:prSet presAssocID="{04292E6F-5A0F-42F6-8692-FCE9799EAB63}" presName="iconRect" presStyleLbl="node1" presStyleIdx="1" presStyleCnt="5"/>
      <dgm:spPr>
        <a:ln>
          <a:noFill/>
        </a:ln>
      </dgm:spPr>
    </dgm:pt>
    <dgm:pt modelId="{F2A87597-73F6-49B8-9208-12EFCAF1C6CE}" type="pres">
      <dgm:prSet presAssocID="{04292E6F-5A0F-42F6-8692-FCE9799EAB63}" presName="spaceRect" presStyleCnt="0"/>
      <dgm:spPr/>
    </dgm:pt>
    <dgm:pt modelId="{86660858-BE69-453A-9DAD-0F992DCCD25F}" type="pres">
      <dgm:prSet presAssocID="{04292E6F-5A0F-42F6-8692-FCE9799EAB63}" presName="textRect" presStyleLbl="revTx" presStyleIdx="1" presStyleCnt="5">
        <dgm:presLayoutVars>
          <dgm:chMax val="1"/>
          <dgm:chPref val="1"/>
        </dgm:presLayoutVars>
      </dgm:prSet>
      <dgm:spPr/>
    </dgm:pt>
    <dgm:pt modelId="{98DEFCFB-F76E-40E3-9DAC-B24BDCD681C1}" type="pres">
      <dgm:prSet presAssocID="{087DE162-B3D2-4283-B665-8334B1FB1AD5}" presName="sibTrans" presStyleCnt="0"/>
      <dgm:spPr/>
    </dgm:pt>
    <dgm:pt modelId="{31B38DB1-D287-4C85-97E7-EBECA25F5761}" type="pres">
      <dgm:prSet presAssocID="{A82BBD32-317D-446F-83C1-90DA6347D24B}" presName="compNode" presStyleCnt="0"/>
      <dgm:spPr/>
    </dgm:pt>
    <dgm:pt modelId="{8EC64B4A-5FDF-44D9-9EE9-52478BB22370}" type="pres">
      <dgm:prSet presAssocID="{A82BBD32-317D-446F-83C1-90DA6347D24B}" presName="iconBgRect" presStyleLbl="bgShp" presStyleIdx="2" presStyleCnt="5"/>
      <dgm:spPr>
        <a:prstGeom prst="round2DiagRect">
          <a:avLst>
            <a:gd name="adj1" fmla="val 29727"/>
            <a:gd name="adj2" fmla="val 0"/>
          </a:avLst>
        </a:prstGeom>
      </dgm:spPr>
    </dgm:pt>
    <dgm:pt modelId="{C8318F7A-E5F6-48B1-8807-07866E55C088}" type="pres">
      <dgm:prSet presAssocID="{A82BBD32-317D-446F-83C1-90DA6347D24B}" presName="iconRect" presStyleLbl="node1" presStyleIdx="2" presStyleCnt="5"/>
      <dgm:spPr>
        <a:ln>
          <a:noFill/>
        </a:ln>
      </dgm:spPr>
    </dgm:pt>
    <dgm:pt modelId="{595DE919-95B1-4F91-BBB7-6D26E93AEEC1}" type="pres">
      <dgm:prSet presAssocID="{A82BBD32-317D-446F-83C1-90DA6347D24B}" presName="spaceRect" presStyleCnt="0"/>
      <dgm:spPr/>
    </dgm:pt>
    <dgm:pt modelId="{CD5AE680-6821-4DB5-ACA7-6694EE7E6200}" type="pres">
      <dgm:prSet presAssocID="{A82BBD32-317D-446F-83C1-90DA6347D24B}" presName="textRect" presStyleLbl="revTx" presStyleIdx="2" presStyleCnt="5">
        <dgm:presLayoutVars>
          <dgm:chMax val="1"/>
          <dgm:chPref val="1"/>
        </dgm:presLayoutVars>
      </dgm:prSet>
      <dgm:spPr/>
    </dgm:pt>
    <dgm:pt modelId="{1A40ED8D-7F77-4DAC-9B02-EAFDE5477F9C}" type="pres">
      <dgm:prSet presAssocID="{8B8DE92C-4731-46A2-8124-9ED6DA0E39D8}" presName="sibTrans" presStyleCnt="0"/>
      <dgm:spPr/>
    </dgm:pt>
    <dgm:pt modelId="{C0A98344-16BB-41C7-9E15-E033872FD872}" type="pres">
      <dgm:prSet presAssocID="{42A6CD71-E215-4D91-87AC-94E323579F11}" presName="compNode" presStyleCnt="0"/>
      <dgm:spPr/>
    </dgm:pt>
    <dgm:pt modelId="{5F1D6B86-184C-4E69-B124-733AD2EE3FFF}" type="pres">
      <dgm:prSet presAssocID="{42A6CD71-E215-4D91-87AC-94E323579F11}" presName="iconBgRect" presStyleLbl="bgShp" presStyleIdx="3" presStyleCnt="5"/>
      <dgm:spPr>
        <a:prstGeom prst="round2DiagRect">
          <a:avLst>
            <a:gd name="adj1" fmla="val 29727"/>
            <a:gd name="adj2" fmla="val 0"/>
          </a:avLst>
        </a:prstGeom>
      </dgm:spPr>
    </dgm:pt>
    <dgm:pt modelId="{68B2980D-DD2E-4061-985D-CAC851F6347B}" type="pres">
      <dgm:prSet presAssocID="{42A6CD71-E215-4D91-87AC-94E323579F11}" presName="iconRect" presStyleLbl="node1" presStyleIdx="3" presStyleCnt="5"/>
      <dgm:spPr>
        <a:ln>
          <a:noFill/>
        </a:ln>
      </dgm:spPr>
    </dgm:pt>
    <dgm:pt modelId="{DC6C6D38-3A62-4D8D-897F-9FD215821060}" type="pres">
      <dgm:prSet presAssocID="{42A6CD71-E215-4D91-87AC-94E323579F11}" presName="spaceRect" presStyleCnt="0"/>
      <dgm:spPr/>
    </dgm:pt>
    <dgm:pt modelId="{7C197281-73EC-4F96-93B1-FECA522A44C9}" type="pres">
      <dgm:prSet presAssocID="{42A6CD71-E215-4D91-87AC-94E323579F11}" presName="textRect" presStyleLbl="revTx" presStyleIdx="3" presStyleCnt="5">
        <dgm:presLayoutVars>
          <dgm:chMax val="1"/>
          <dgm:chPref val="1"/>
        </dgm:presLayoutVars>
      </dgm:prSet>
      <dgm:spPr/>
    </dgm:pt>
    <dgm:pt modelId="{96044603-46B9-410B-B02A-F85C4E7DB8EB}" type="pres">
      <dgm:prSet presAssocID="{2A772060-5F73-43B2-8E0D-3811BCE7CCC9}" presName="sibTrans" presStyleCnt="0"/>
      <dgm:spPr/>
    </dgm:pt>
    <dgm:pt modelId="{19075CF2-70E9-44D1-B252-A078C3800187}" type="pres">
      <dgm:prSet presAssocID="{73AEC9C0-A3EC-4C10-8C08-DE1213825326}" presName="compNode" presStyleCnt="0"/>
      <dgm:spPr/>
    </dgm:pt>
    <dgm:pt modelId="{9343A2CD-08E1-492C-A7A3-1110E90EF9A3}" type="pres">
      <dgm:prSet presAssocID="{73AEC9C0-A3EC-4C10-8C08-DE1213825326}" presName="iconBgRect" presStyleLbl="bgShp" presStyleIdx="4" presStyleCnt="5"/>
      <dgm:spPr>
        <a:prstGeom prst="round2DiagRect">
          <a:avLst>
            <a:gd name="adj1" fmla="val 29727"/>
            <a:gd name="adj2" fmla="val 0"/>
          </a:avLst>
        </a:prstGeom>
      </dgm:spPr>
    </dgm:pt>
    <dgm:pt modelId="{B8C90217-6138-4EE0-97DA-550E762DF417}" type="pres">
      <dgm:prSet presAssocID="{73AEC9C0-A3EC-4C10-8C08-DE1213825326}" presName="iconRect" presStyleLbl="node1" presStyleIdx="4" presStyleCnt="5"/>
      <dgm:spPr>
        <a:ln>
          <a:noFill/>
        </a:ln>
      </dgm:spPr>
    </dgm:pt>
    <dgm:pt modelId="{6BBF8E87-3FE0-4BC9-8A55-C67E62ED9516}" type="pres">
      <dgm:prSet presAssocID="{73AEC9C0-A3EC-4C10-8C08-DE1213825326}" presName="spaceRect" presStyleCnt="0"/>
      <dgm:spPr/>
    </dgm:pt>
    <dgm:pt modelId="{8996B03A-CE18-4C83-B5F0-4307C4F30ECF}" type="pres">
      <dgm:prSet presAssocID="{73AEC9C0-A3EC-4C10-8C08-DE1213825326}" presName="textRect" presStyleLbl="revTx" presStyleIdx="4" presStyleCnt="5">
        <dgm:presLayoutVars>
          <dgm:chMax val="1"/>
          <dgm:chPref val="1"/>
        </dgm:presLayoutVars>
      </dgm:prSet>
      <dgm:spPr/>
    </dgm:pt>
  </dgm:ptLst>
  <dgm:cxnLst>
    <dgm:cxn modelId="{BB05150B-60EC-40E9-A806-445212ABB987}" srcId="{9D59C44C-E294-40D1-B518-4A25DE7270FA}" destId="{04292E6F-5A0F-42F6-8692-FCE9799EAB63}" srcOrd="1" destOrd="0" parTransId="{84801B17-8D1A-4170-B97B-1D72B56994CE}" sibTransId="{087DE162-B3D2-4283-B665-8334B1FB1AD5}"/>
    <dgm:cxn modelId="{0F52ED10-B8DB-4D70-91ED-768B9561D0FB}" type="presOf" srcId="{D467875D-F110-4B1B-826B-6366C8151F38}" destId="{8B7FBC5B-24FB-40F1-AEE1-A491169AFABD}" srcOrd="0" destOrd="0" presId="urn:microsoft.com/office/officeart/2018/5/layout/IconLeafLabelList"/>
    <dgm:cxn modelId="{FD926C18-DF34-45C7-ACC8-33934BEFE9D7}" srcId="{9D59C44C-E294-40D1-B518-4A25DE7270FA}" destId="{D467875D-F110-4B1B-826B-6366C8151F38}" srcOrd="0" destOrd="0" parTransId="{5709C755-F5F7-4F73-A1A8-07F2F7ED20DB}" sibTransId="{E7A63603-B9E5-44AC-84B8-E70DB1162B26}"/>
    <dgm:cxn modelId="{7CC2511B-FF35-4BF7-9930-AAEE56C12B9D}" type="presOf" srcId="{42A6CD71-E215-4D91-87AC-94E323579F11}" destId="{7C197281-73EC-4F96-93B1-FECA522A44C9}" srcOrd="0" destOrd="0" presId="urn:microsoft.com/office/officeart/2018/5/layout/IconLeafLabelList"/>
    <dgm:cxn modelId="{A0CE5C1D-942C-4897-96B4-A879A4ECD67B}" type="presOf" srcId="{A82BBD32-317D-446F-83C1-90DA6347D24B}" destId="{CD5AE680-6821-4DB5-ACA7-6694EE7E6200}" srcOrd="0" destOrd="0" presId="urn:microsoft.com/office/officeart/2018/5/layout/IconLeafLabelList"/>
    <dgm:cxn modelId="{AD845832-B7D3-4D51-A199-B08FB24791D3}" srcId="{9D59C44C-E294-40D1-B518-4A25DE7270FA}" destId="{42A6CD71-E215-4D91-87AC-94E323579F11}" srcOrd="3" destOrd="0" parTransId="{06C69966-F4FC-4BC9-A8E5-CD79FE74D464}" sibTransId="{2A772060-5F73-43B2-8E0D-3811BCE7CCC9}"/>
    <dgm:cxn modelId="{C6547237-BFFA-4986-8176-2A0094DE6168}" srcId="{9D59C44C-E294-40D1-B518-4A25DE7270FA}" destId="{A82BBD32-317D-446F-83C1-90DA6347D24B}" srcOrd="2" destOrd="0" parTransId="{75F5C008-86B2-4502-94CE-2AC869F06540}" sibTransId="{8B8DE92C-4731-46A2-8124-9ED6DA0E39D8}"/>
    <dgm:cxn modelId="{D3B2B654-358B-4B35-BB9A-78398C642E4B}" type="presOf" srcId="{04292E6F-5A0F-42F6-8692-FCE9799EAB63}" destId="{86660858-BE69-453A-9DAD-0F992DCCD25F}" srcOrd="0" destOrd="0" presId="urn:microsoft.com/office/officeart/2018/5/layout/IconLeafLabelList"/>
    <dgm:cxn modelId="{EC12136A-AD75-4ED2-8830-7ED253376714}" type="presOf" srcId="{73AEC9C0-A3EC-4C10-8C08-DE1213825326}" destId="{8996B03A-CE18-4C83-B5F0-4307C4F30ECF}" srcOrd="0" destOrd="0" presId="urn:microsoft.com/office/officeart/2018/5/layout/IconLeafLabelList"/>
    <dgm:cxn modelId="{3D54078D-E6A5-46FF-865F-754F2BA055AD}" type="presOf" srcId="{9D59C44C-E294-40D1-B518-4A25DE7270FA}" destId="{F5F7A5F9-C5B8-4757-8ADC-C5CD689FA058}" srcOrd="0" destOrd="0" presId="urn:microsoft.com/office/officeart/2018/5/layout/IconLeafLabelList"/>
    <dgm:cxn modelId="{6583FAEF-3A88-4085-8054-49960C4D455B}" srcId="{9D59C44C-E294-40D1-B518-4A25DE7270FA}" destId="{73AEC9C0-A3EC-4C10-8C08-DE1213825326}" srcOrd="4" destOrd="0" parTransId="{BB879E62-C2A9-4BDC-A61A-5DC7DF8B0672}" sibTransId="{6D71EB2C-9224-48E1-B6B0-996B3BDC4514}"/>
    <dgm:cxn modelId="{9107271D-91BC-4843-98D7-F2533C7807FB}" type="presParOf" srcId="{F5F7A5F9-C5B8-4757-8ADC-C5CD689FA058}" destId="{B1201514-DF92-4194-87CF-9809AA82DEC7}" srcOrd="0" destOrd="0" presId="urn:microsoft.com/office/officeart/2018/5/layout/IconLeafLabelList"/>
    <dgm:cxn modelId="{D4135735-3117-43B4-9731-D44F6C2BDE44}" type="presParOf" srcId="{B1201514-DF92-4194-87CF-9809AA82DEC7}" destId="{D21AD0DD-B8B0-48DD-85FA-A52CEDFB5C3D}" srcOrd="0" destOrd="0" presId="urn:microsoft.com/office/officeart/2018/5/layout/IconLeafLabelList"/>
    <dgm:cxn modelId="{17D8AE6E-55C3-46A2-8CC6-DD15709DD32A}" type="presParOf" srcId="{B1201514-DF92-4194-87CF-9809AA82DEC7}" destId="{97E69D38-F3C4-4F66-8B79-297617A6DA24}" srcOrd="1" destOrd="0" presId="urn:microsoft.com/office/officeart/2018/5/layout/IconLeafLabelList"/>
    <dgm:cxn modelId="{56E28246-EAB4-422C-895E-963E461FF5E3}" type="presParOf" srcId="{B1201514-DF92-4194-87CF-9809AA82DEC7}" destId="{25FED157-8DC9-4CBD-A912-4FE7769950B9}" srcOrd="2" destOrd="0" presId="urn:microsoft.com/office/officeart/2018/5/layout/IconLeafLabelList"/>
    <dgm:cxn modelId="{B21F0F4D-0BDE-4C40-BBBA-5E9893667DF2}" type="presParOf" srcId="{B1201514-DF92-4194-87CF-9809AA82DEC7}" destId="{8B7FBC5B-24FB-40F1-AEE1-A491169AFABD}" srcOrd="3" destOrd="0" presId="urn:microsoft.com/office/officeart/2018/5/layout/IconLeafLabelList"/>
    <dgm:cxn modelId="{9E08751F-CA65-4484-825A-32F671CF01F5}" type="presParOf" srcId="{F5F7A5F9-C5B8-4757-8ADC-C5CD689FA058}" destId="{3AD74CDC-7752-407F-BEC4-1110E2993E78}" srcOrd="1" destOrd="0" presId="urn:microsoft.com/office/officeart/2018/5/layout/IconLeafLabelList"/>
    <dgm:cxn modelId="{9E86E6E1-7EF6-4DA2-935B-2DBAB9836AF0}" type="presParOf" srcId="{F5F7A5F9-C5B8-4757-8ADC-C5CD689FA058}" destId="{3EB40F1E-C55F-450B-8884-5114D4E4C2F2}" srcOrd="2" destOrd="0" presId="urn:microsoft.com/office/officeart/2018/5/layout/IconLeafLabelList"/>
    <dgm:cxn modelId="{9F7411E8-BAC9-4221-9943-893B99FEA2E1}" type="presParOf" srcId="{3EB40F1E-C55F-450B-8884-5114D4E4C2F2}" destId="{5482846C-2BBB-4794-BCA2-8C2F45C64501}" srcOrd="0" destOrd="0" presId="urn:microsoft.com/office/officeart/2018/5/layout/IconLeafLabelList"/>
    <dgm:cxn modelId="{2FC3ABF4-BA1B-48CC-A67D-2AE84071930F}" type="presParOf" srcId="{3EB40F1E-C55F-450B-8884-5114D4E4C2F2}" destId="{16BF906E-E108-4CE3-B5FE-F685DA6E84D8}" srcOrd="1" destOrd="0" presId="urn:microsoft.com/office/officeart/2018/5/layout/IconLeafLabelList"/>
    <dgm:cxn modelId="{A489813A-5F01-4156-8107-25F5F29DF556}" type="presParOf" srcId="{3EB40F1E-C55F-450B-8884-5114D4E4C2F2}" destId="{F2A87597-73F6-49B8-9208-12EFCAF1C6CE}" srcOrd="2" destOrd="0" presId="urn:microsoft.com/office/officeart/2018/5/layout/IconLeafLabelList"/>
    <dgm:cxn modelId="{179F8D9B-0CC7-48FC-8132-18182B2C67D4}" type="presParOf" srcId="{3EB40F1E-C55F-450B-8884-5114D4E4C2F2}" destId="{86660858-BE69-453A-9DAD-0F992DCCD25F}" srcOrd="3" destOrd="0" presId="urn:microsoft.com/office/officeart/2018/5/layout/IconLeafLabelList"/>
    <dgm:cxn modelId="{864C6164-056A-4CB5-A4B8-3666C0B14F17}" type="presParOf" srcId="{F5F7A5F9-C5B8-4757-8ADC-C5CD689FA058}" destId="{98DEFCFB-F76E-40E3-9DAC-B24BDCD681C1}" srcOrd="3" destOrd="0" presId="urn:microsoft.com/office/officeart/2018/5/layout/IconLeafLabelList"/>
    <dgm:cxn modelId="{9F78EDF1-5449-4437-979E-7F73A276C957}" type="presParOf" srcId="{F5F7A5F9-C5B8-4757-8ADC-C5CD689FA058}" destId="{31B38DB1-D287-4C85-97E7-EBECA25F5761}" srcOrd="4" destOrd="0" presId="urn:microsoft.com/office/officeart/2018/5/layout/IconLeafLabelList"/>
    <dgm:cxn modelId="{5695F059-7E80-49AC-ACF0-5D8DA96F1020}" type="presParOf" srcId="{31B38DB1-D287-4C85-97E7-EBECA25F5761}" destId="{8EC64B4A-5FDF-44D9-9EE9-52478BB22370}" srcOrd="0" destOrd="0" presId="urn:microsoft.com/office/officeart/2018/5/layout/IconLeafLabelList"/>
    <dgm:cxn modelId="{9CBE38D8-957A-417C-989A-A7B083F90C81}" type="presParOf" srcId="{31B38DB1-D287-4C85-97E7-EBECA25F5761}" destId="{C8318F7A-E5F6-48B1-8807-07866E55C088}" srcOrd="1" destOrd="0" presId="urn:microsoft.com/office/officeart/2018/5/layout/IconLeafLabelList"/>
    <dgm:cxn modelId="{1E50C398-6B53-4580-9C1E-62A71D967414}" type="presParOf" srcId="{31B38DB1-D287-4C85-97E7-EBECA25F5761}" destId="{595DE919-95B1-4F91-BBB7-6D26E93AEEC1}" srcOrd="2" destOrd="0" presId="urn:microsoft.com/office/officeart/2018/5/layout/IconLeafLabelList"/>
    <dgm:cxn modelId="{41C4ADDF-117B-452E-8651-0B8347DE60A0}" type="presParOf" srcId="{31B38DB1-D287-4C85-97E7-EBECA25F5761}" destId="{CD5AE680-6821-4DB5-ACA7-6694EE7E6200}" srcOrd="3" destOrd="0" presId="urn:microsoft.com/office/officeart/2018/5/layout/IconLeafLabelList"/>
    <dgm:cxn modelId="{7CF0CBC1-9B18-47E9-AA4A-5C447AD5D658}" type="presParOf" srcId="{F5F7A5F9-C5B8-4757-8ADC-C5CD689FA058}" destId="{1A40ED8D-7F77-4DAC-9B02-EAFDE5477F9C}" srcOrd="5" destOrd="0" presId="urn:microsoft.com/office/officeart/2018/5/layout/IconLeafLabelList"/>
    <dgm:cxn modelId="{A4366A5B-1A93-43D7-B686-76DC0CAD2C9D}" type="presParOf" srcId="{F5F7A5F9-C5B8-4757-8ADC-C5CD689FA058}" destId="{C0A98344-16BB-41C7-9E15-E033872FD872}" srcOrd="6" destOrd="0" presId="urn:microsoft.com/office/officeart/2018/5/layout/IconLeafLabelList"/>
    <dgm:cxn modelId="{1C9B88D7-10F7-4E9A-B3A1-ECE86B08EC9F}" type="presParOf" srcId="{C0A98344-16BB-41C7-9E15-E033872FD872}" destId="{5F1D6B86-184C-4E69-B124-733AD2EE3FFF}" srcOrd="0" destOrd="0" presId="urn:microsoft.com/office/officeart/2018/5/layout/IconLeafLabelList"/>
    <dgm:cxn modelId="{484EAFC9-B4D1-404E-906E-D0DEB67C7EFE}" type="presParOf" srcId="{C0A98344-16BB-41C7-9E15-E033872FD872}" destId="{68B2980D-DD2E-4061-985D-CAC851F6347B}" srcOrd="1" destOrd="0" presId="urn:microsoft.com/office/officeart/2018/5/layout/IconLeafLabelList"/>
    <dgm:cxn modelId="{44CFB88E-4CB6-4898-AE6B-BC343AC0B123}" type="presParOf" srcId="{C0A98344-16BB-41C7-9E15-E033872FD872}" destId="{DC6C6D38-3A62-4D8D-897F-9FD215821060}" srcOrd="2" destOrd="0" presId="urn:microsoft.com/office/officeart/2018/5/layout/IconLeafLabelList"/>
    <dgm:cxn modelId="{B38C8C5D-1201-42C0-9CE4-E3B559C7DDFC}" type="presParOf" srcId="{C0A98344-16BB-41C7-9E15-E033872FD872}" destId="{7C197281-73EC-4F96-93B1-FECA522A44C9}" srcOrd="3" destOrd="0" presId="urn:microsoft.com/office/officeart/2018/5/layout/IconLeafLabelList"/>
    <dgm:cxn modelId="{C466301F-0DB5-4FB3-B523-80C605094271}" type="presParOf" srcId="{F5F7A5F9-C5B8-4757-8ADC-C5CD689FA058}" destId="{96044603-46B9-410B-B02A-F85C4E7DB8EB}" srcOrd="7" destOrd="0" presId="urn:microsoft.com/office/officeart/2018/5/layout/IconLeafLabelList"/>
    <dgm:cxn modelId="{AB03F46C-E04E-4060-9401-225DDCE77AFA}" type="presParOf" srcId="{F5F7A5F9-C5B8-4757-8ADC-C5CD689FA058}" destId="{19075CF2-70E9-44D1-B252-A078C3800187}" srcOrd="8" destOrd="0" presId="urn:microsoft.com/office/officeart/2018/5/layout/IconLeafLabelList"/>
    <dgm:cxn modelId="{CC90D33F-6E3B-4CD6-9DDC-9259EBEC37FD}" type="presParOf" srcId="{19075CF2-70E9-44D1-B252-A078C3800187}" destId="{9343A2CD-08E1-492C-A7A3-1110E90EF9A3}" srcOrd="0" destOrd="0" presId="urn:microsoft.com/office/officeart/2018/5/layout/IconLeafLabelList"/>
    <dgm:cxn modelId="{3F3BBF4B-B0A5-41A7-BBAC-F323FC808127}" type="presParOf" srcId="{19075CF2-70E9-44D1-B252-A078C3800187}" destId="{B8C90217-6138-4EE0-97DA-550E762DF417}" srcOrd="1" destOrd="0" presId="urn:microsoft.com/office/officeart/2018/5/layout/IconLeafLabelList"/>
    <dgm:cxn modelId="{63421851-C0B7-4374-89D0-AE09A78F2466}" type="presParOf" srcId="{19075CF2-70E9-44D1-B252-A078C3800187}" destId="{6BBF8E87-3FE0-4BC9-8A55-C67E62ED9516}" srcOrd="2" destOrd="0" presId="urn:microsoft.com/office/officeart/2018/5/layout/IconLeafLabelList"/>
    <dgm:cxn modelId="{9FD632D8-D074-468D-A0CF-A65A030008ED}" type="presParOf" srcId="{19075CF2-70E9-44D1-B252-A078C3800187}" destId="{8996B03A-CE18-4C83-B5F0-4307C4F30ECF}"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69FF6-FB5A-3943-9002-37E68E58FA76}">
      <dsp:nvSpPr>
        <dsp:cNvPr id="0" name=""/>
        <dsp:cNvSpPr/>
      </dsp:nvSpPr>
      <dsp:spPr>
        <a:xfrm>
          <a:off x="4004" y="1975964"/>
          <a:ext cx="1251658" cy="1501990"/>
        </a:xfrm>
        <a:prstGeom prst="rect">
          <a:avLst/>
        </a:prstGeom>
        <a:solidFill>
          <a:srgbClr val="00B050"/>
        </a:soli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3636" tIns="0" rIns="123636" bIns="330200"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Class 1 Strong</a:t>
          </a:r>
        </a:p>
      </dsp:txBody>
      <dsp:txXfrm>
        <a:off x="4004" y="2576760"/>
        <a:ext cx="1251658" cy="901194"/>
      </dsp:txXfrm>
    </dsp:sp>
    <dsp:sp modelId="{B37FAD14-C0AA-5A48-9805-9D9749449B0B}">
      <dsp:nvSpPr>
        <dsp:cNvPr id="0" name=""/>
        <dsp:cNvSpPr/>
      </dsp:nvSpPr>
      <dsp:spPr>
        <a:xfrm>
          <a:off x="4004" y="1975964"/>
          <a:ext cx="1251658" cy="600796"/>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23636" tIns="165100" rIns="123636" bIns="165100" numCol="1" spcCol="1270" anchor="ctr" anchorCtr="0">
          <a:noAutofit/>
        </a:bodyPr>
        <a:lstStyle/>
        <a:p>
          <a:pPr marL="0" lvl="0" indent="0" algn="l" defTabSz="844550">
            <a:lnSpc>
              <a:spcPct val="90000"/>
            </a:lnSpc>
            <a:spcBef>
              <a:spcPct val="0"/>
            </a:spcBef>
            <a:spcAft>
              <a:spcPct val="35000"/>
            </a:spcAft>
            <a:buNone/>
          </a:pPr>
          <a:r>
            <a:rPr lang="en-US" sz="1900" kern="1200" dirty="0"/>
            <a:t>01</a:t>
          </a:r>
        </a:p>
      </dsp:txBody>
      <dsp:txXfrm>
        <a:off x="4004" y="1975964"/>
        <a:ext cx="1251658" cy="600796"/>
      </dsp:txXfrm>
    </dsp:sp>
    <dsp:sp modelId="{F045EC58-BDE2-1647-BB24-A806B2CF2742}">
      <dsp:nvSpPr>
        <dsp:cNvPr id="0" name=""/>
        <dsp:cNvSpPr/>
      </dsp:nvSpPr>
      <dsp:spPr>
        <a:xfrm>
          <a:off x="1355795" y="1975964"/>
          <a:ext cx="1251658" cy="1501990"/>
        </a:xfrm>
        <a:prstGeom prst="rect">
          <a:avLst/>
        </a:prstGeom>
        <a:solidFill>
          <a:srgbClr val="FFFF00"/>
        </a:soli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3636" tIns="0" rIns="123636" bIns="330200"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Class 2a Moderate</a:t>
          </a:r>
        </a:p>
      </dsp:txBody>
      <dsp:txXfrm>
        <a:off x="1355795" y="2576760"/>
        <a:ext cx="1251658" cy="901194"/>
      </dsp:txXfrm>
    </dsp:sp>
    <dsp:sp modelId="{FC32AAA2-B145-0A48-9C5E-FC0C7FE289AC}">
      <dsp:nvSpPr>
        <dsp:cNvPr id="0" name=""/>
        <dsp:cNvSpPr/>
      </dsp:nvSpPr>
      <dsp:spPr>
        <a:xfrm>
          <a:off x="1355795" y="1975964"/>
          <a:ext cx="1251658" cy="600796"/>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23636" tIns="165100" rIns="123636" bIns="165100" numCol="1" spcCol="1270" anchor="ctr" anchorCtr="0">
          <a:noAutofit/>
        </a:bodyPr>
        <a:lstStyle/>
        <a:p>
          <a:pPr marL="0" lvl="0" indent="0" algn="l" defTabSz="844550">
            <a:lnSpc>
              <a:spcPct val="90000"/>
            </a:lnSpc>
            <a:spcBef>
              <a:spcPct val="0"/>
            </a:spcBef>
            <a:spcAft>
              <a:spcPct val="35000"/>
            </a:spcAft>
            <a:buNone/>
          </a:pPr>
          <a:r>
            <a:rPr lang="en-US" sz="1900" kern="1200" dirty="0"/>
            <a:t>02</a:t>
          </a:r>
        </a:p>
      </dsp:txBody>
      <dsp:txXfrm>
        <a:off x="1355795" y="1975964"/>
        <a:ext cx="1251658" cy="600796"/>
      </dsp:txXfrm>
    </dsp:sp>
    <dsp:sp modelId="{3F644D6B-46B4-AB48-846E-00EC913378AA}">
      <dsp:nvSpPr>
        <dsp:cNvPr id="0" name=""/>
        <dsp:cNvSpPr/>
      </dsp:nvSpPr>
      <dsp:spPr>
        <a:xfrm>
          <a:off x="2707587" y="1975964"/>
          <a:ext cx="1251658" cy="1501990"/>
        </a:xfrm>
        <a:prstGeom prst="rect">
          <a:avLst/>
        </a:prstGeom>
        <a:solidFill>
          <a:srgbClr val="FFC000"/>
        </a:soli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3636" tIns="0" rIns="123636" bIns="330200"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Class 2b Weak</a:t>
          </a:r>
        </a:p>
      </dsp:txBody>
      <dsp:txXfrm>
        <a:off x="2707587" y="2576760"/>
        <a:ext cx="1251658" cy="901194"/>
      </dsp:txXfrm>
    </dsp:sp>
    <dsp:sp modelId="{CB52A8A3-16C9-FB4B-8D72-D0CEC3579D3F}">
      <dsp:nvSpPr>
        <dsp:cNvPr id="0" name=""/>
        <dsp:cNvSpPr/>
      </dsp:nvSpPr>
      <dsp:spPr>
        <a:xfrm>
          <a:off x="2707587" y="1975964"/>
          <a:ext cx="1251658" cy="600796"/>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23636" tIns="165100" rIns="123636" bIns="165100" numCol="1" spcCol="1270" anchor="ctr" anchorCtr="0">
          <a:noAutofit/>
        </a:bodyPr>
        <a:lstStyle/>
        <a:p>
          <a:pPr marL="0" lvl="0" indent="0" algn="l" defTabSz="844550">
            <a:lnSpc>
              <a:spcPct val="90000"/>
            </a:lnSpc>
            <a:spcBef>
              <a:spcPct val="0"/>
            </a:spcBef>
            <a:spcAft>
              <a:spcPct val="35000"/>
            </a:spcAft>
            <a:buNone/>
          </a:pPr>
          <a:r>
            <a:rPr lang="en-US" sz="1900" kern="1200" dirty="0"/>
            <a:t>03</a:t>
          </a:r>
        </a:p>
      </dsp:txBody>
      <dsp:txXfrm>
        <a:off x="2707587" y="1975964"/>
        <a:ext cx="1251658" cy="600796"/>
      </dsp:txXfrm>
    </dsp:sp>
    <dsp:sp modelId="{7227B951-8A59-6344-9885-62A7E7DF416B}">
      <dsp:nvSpPr>
        <dsp:cNvPr id="0" name=""/>
        <dsp:cNvSpPr/>
      </dsp:nvSpPr>
      <dsp:spPr>
        <a:xfrm>
          <a:off x="4059378" y="1975964"/>
          <a:ext cx="1251658" cy="1501990"/>
        </a:xfrm>
        <a:prstGeom prst="rect">
          <a:avLst/>
        </a:prstGeom>
        <a:solidFill>
          <a:schemeClr val="accent2">
            <a:lumMod val="7500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3636" tIns="0" rIns="123636" bIns="330200"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Class 3 No benefit </a:t>
          </a:r>
        </a:p>
      </dsp:txBody>
      <dsp:txXfrm>
        <a:off x="4059378" y="2576760"/>
        <a:ext cx="1251658" cy="901194"/>
      </dsp:txXfrm>
    </dsp:sp>
    <dsp:sp modelId="{CB0BB5CA-1B1C-3840-A9B6-856E1A6BCF2B}">
      <dsp:nvSpPr>
        <dsp:cNvPr id="0" name=""/>
        <dsp:cNvSpPr/>
      </dsp:nvSpPr>
      <dsp:spPr>
        <a:xfrm>
          <a:off x="4059378" y="1975964"/>
          <a:ext cx="1251658" cy="600796"/>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23636" tIns="165100" rIns="123636" bIns="165100" numCol="1" spcCol="1270" anchor="ctr" anchorCtr="0">
          <a:noAutofit/>
        </a:bodyPr>
        <a:lstStyle/>
        <a:p>
          <a:pPr marL="0" lvl="0" indent="0" algn="l" defTabSz="844550">
            <a:lnSpc>
              <a:spcPct val="90000"/>
            </a:lnSpc>
            <a:spcBef>
              <a:spcPct val="0"/>
            </a:spcBef>
            <a:spcAft>
              <a:spcPct val="35000"/>
            </a:spcAft>
            <a:buNone/>
          </a:pPr>
          <a:r>
            <a:rPr lang="en-US" sz="1900" kern="1200" dirty="0"/>
            <a:t>04</a:t>
          </a:r>
        </a:p>
      </dsp:txBody>
      <dsp:txXfrm>
        <a:off x="4059378" y="1975964"/>
        <a:ext cx="1251658" cy="600796"/>
      </dsp:txXfrm>
    </dsp:sp>
    <dsp:sp modelId="{262CB28C-72DB-4A4C-8334-5B5178EDF2D2}">
      <dsp:nvSpPr>
        <dsp:cNvPr id="0" name=""/>
        <dsp:cNvSpPr/>
      </dsp:nvSpPr>
      <dsp:spPr>
        <a:xfrm>
          <a:off x="5411170" y="1975964"/>
          <a:ext cx="1251658" cy="1501990"/>
        </a:xfrm>
        <a:prstGeom prst="rect">
          <a:avLst/>
        </a:prstGeom>
        <a:solidFill>
          <a:srgbClr val="FF0000"/>
        </a:soli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3636" tIns="0" rIns="123636" bIns="330200" numCol="1" spcCol="1270" anchor="t" anchorCtr="0">
          <a:noAutofit/>
        </a:bodyPr>
        <a:lstStyle/>
        <a:p>
          <a:pPr marL="0" lvl="0" indent="0" algn="l" defTabSz="755650">
            <a:lnSpc>
              <a:spcPct val="90000"/>
            </a:lnSpc>
            <a:spcBef>
              <a:spcPct val="0"/>
            </a:spcBef>
            <a:spcAft>
              <a:spcPct val="35000"/>
            </a:spcAft>
            <a:buNone/>
          </a:pPr>
          <a:r>
            <a:rPr lang="en-US" sz="1700" kern="1200" dirty="0"/>
            <a:t>Class 3</a:t>
          </a:r>
        </a:p>
        <a:p>
          <a:pPr marL="0" lvl="0" indent="0" algn="l" defTabSz="755650">
            <a:lnSpc>
              <a:spcPct val="90000"/>
            </a:lnSpc>
            <a:spcBef>
              <a:spcPct val="0"/>
            </a:spcBef>
            <a:spcAft>
              <a:spcPct val="35000"/>
            </a:spcAft>
            <a:buNone/>
          </a:pPr>
          <a:r>
            <a:rPr lang="en-US" sz="1700" kern="1200" dirty="0"/>
            <a:t>HARM</a:t>
          </a:r>
        </a:p>
      </dsp:txBody>
      <dsp:txXfrm>
        <a:off x="5411170" y="2576760"/>
        <a:ext cx="1251658" cy="901194"/>
      </dsp:txXfrm>
    </dsp:sp>
    <dsp:sp modelId="{F19548D2-FBEC-3D43-8008-1D829BE82765}">
      <dsp:nvSpPr>
        <dsp:cNvPr id="0" name=""/>
        <dsp:cNvSpPr/>
      </dsp:nvSpPr>
      <dsp:spPr>
        <a:xfrm>
          <a:off x="5411170" y="1975964"/>
          <a:ext cx="1251658" cy="600796"/>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23636" tIns="165100" rIns="123636" bIns="165100" numCol="1" spcCol="1270" anchor="ctr" anchorCtr="0">
          <a:noAutofit/>
        </a:bodyPr>
        <a:lstStyle/>
        <a:p>
          <a:pPr marL="0" lvl="0" indent="0" algn="l" defTabSz="844550">
            <a:lnSpc>
              <a:spcPct val="90000"/>
            </a:lnSpc>
            <a:spcBef>
              <a:spcPct val="0"/>
            </a:spcBef>
            <a:spcAft>
              <a:spcPct val="35000"/>
            </a:spcAft>
            <a:buNone/>
          </a:pPr>
          <a:r>
            <a:rPr lang="en-US" sz="1900" kern="1200" dirty="0"/>
            <a:t>05</a:t>
          </a:r>
        </a:p>
      </dsp:txBody>
      <dsp:txXfrm>
        <a:off x="5411170" y="1975964"/>
        <a:ext cx="1251658" cy="600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AD0DD-B8B0-48DD-85FA-A52CEDFB5C3D}">
      <dsp:nvSpPr>
        <dsp:cNvPr id="0" name=""/>
        <dsp:cNvSpPr/>
      </dsp:nvSpPr>
      <dsp:spPr>
        <a:xfrm>
          <a:off x="684914" y="764702"/>
          <a:ext cx="1098000" cy="10980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E69D38-F3C4-4F66-8B79-297617A6DA24}">
      <dsp:nvSpPr>
        <dsp:cNvPr id="0" name=""/>
        <dsp:cNvSpPr/>
      </dsp:nvSpPr>
      <dsp:spPr>
        <a:xfrm>
          <a:off x="918914" y="99870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7FBC5B-24FB-40F1-AEE1-A491169AFABD}">
      <dsp:nvSpPr>
        <dsp:cNvPr id="0" name=""/>
        <dsp:cNvSpPr/>
      </dsp:nvSpPr>
      <dsp:spPr>
        <a:xfrm>
          <a:off x="333914" y="22047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ECG</a:t>
          </a:r>
        </a:p>
      </dsp:txBody>
      <dsp:txXfrm>
        <a:off x="333914" y="2204702"/>
        <a:ext cx="1800000" cy="720000"/>
      </dsp:txXfrm>
    </dsp:sp>
    <dsp:sp modelId="{5482846C-2BBB-4794-BCA2-8C2F45C64501}">
      <dsp:nvSpPr>
        <dsp:cNvPr id="0" name=""/>
        <dsp:cNvSpPr/>
      </dsp:nvSpPr>
      <dsp:spPr>
        <a:xfrm>
          <a:off x="2799914" y="764702"/>
          <a:ext cx="1098000" cy="10980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BF906E-E108-4CE3-B5FE-F685DA6E84D8}">
      <dsp:nvSpPr>
        <dsp:cNvPr id="0" name=""/>
        <dsp:cNvSpPr/>
      </dsp:nvSpPr>
      <dsp:spPr>
        <a:xfrm>
          <a:off x="3033914" y="998702"/>
          <a:ext cx="630000" cy="630000"/>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660858-BE69-453A-9DAD-0F992DCCD25F}">
      <dsp:nvSpPr>
        <dsp:cNvPr id="0" name=""/>
        <dsp:cNvSpPr/>
      </dsp:nvSpPr>
      <dsp:spPr>
        <a:xfrm>
          <a:off x="2448914" y="22047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Echo</a:t>
          </a:r>
        </a:p>
      </dsp:txBody>
      <dsp:txXfrm>
        <a:off x="2448914" y="2204702"/>
        <a:ext cx="1800000" cy="720000"/>
      </dsp:txXfrm>
    </dsp:sp>
    <dsp:sp modelId="{8EC64B4A-5FDF-44D9-9EE9-52478BB22370}">
      <dsp:nvSpPr>
        <dsp:cNvPr id="0" name=""/>
        <dsp:cNvSpPr/>
      </dsp:nvSpPr>
      <dsp:spPr>
        <a:xfrm>
          <a:off x="4914914" y="764702"/>
          <a:ext cx="1098000" cy="10980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318F7A-E5F6-48B1-8807-07866E55C088}">
      <dsp:nvSpPr>
        <dsp:cNvPr id="0" name=""/>
        <dsp:cNvSpPr/>
      </dsp:nvSpPr>
      <dsp:spPr>
        <a:xfrm>
          <a:off x="5148914" y="998702"/>
          <a:ext cx="630000" cy="630000"/>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5AE680-6821-4DB5-ACA7-6694EE7E6200}">
      <dsp:nvSpPr>
        <dsp:cNvPr id="0" name=""/>
        <dsp:cNvSpPr/>
      </dsp:nvSpPr>
      <dsp:spPr>
        <a:xfrm>
          <a:off x="4563914" y="22047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Stress Testing</a:t>
          </a:r>
        </a:p>
      </dsp:txBody>
      <dsp:txXfrm>
        <a:off x="4563914" y="2204702"/>
        <a:ext cx="1800000" cy="720000"/>
      </dsp:txXfrm>
    </dsp:sp>
    <dsp:sp modelId="{5F1D6B86-184C-4E69-B124-733AD2EE3FFF}">
      <dsp:nvSpPr>
        <dsp:cNvPr id="0" name=""/>
        <dsp:cNvSpPr/>
      </dsp:nvSpPr>
      <dsp:spPr>
        <a:xfrm>
          <a:off x="7029914" y="764702"/>
          <a:ext cx="1098000" cy="10980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B2980D-DD2E-4061-985D-CAC851F6347B}">
      <dsp:nvSpPr>
        <dsp:cNvPr id="0" name=""/>
        <dsp:cNvSpPr/>
      </dsp:nvSpPr>
      <dsp:spPr>
        <a:xfrm>
          <a:off x="7263914" y="998702"/>
          <a:ext cx="630000" cy="630000"/>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197281-73EC-4F96-93B1-FECA522A44C9}">
      <dsp:nvSpPr>
        <dsp:cNvPr id="0" name=""/>
        <dsp:cNvSpPr/>
      </dsp:nvSpPr>
      <dsp:spPr>
        <a:xfrm>
          <a:off x="6678914" y="22047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Coronary CTA</a:t>
          </a:r>
        </a:p>
      </dsp:txBody>
      <dsp:txXfrm>
        <a:off x="6678914" y="2204702"/>
        <a:ext cx="1800000" cy="720000"/>
      </dsp:txXfrm>
    </dsp:sp>
    <dsp:sp modelId="{9343A2CD-08E1-492C-A7A3-1110E90EF9A3}">
      <dsp:nvSpPr>
        <dsp:cNvPr id="0" name=""/>
        <dsp:cNvSpPr/>
      </dsp:nvSpPr>
      <dsp:spPr>
        <a:xfrm>
          <a:off x="9144914" y="764702"/>
          <a:ext cx="1098000" cy="10980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C90217-6138-4EE0-97DA-550E762DF417}">
      <dsp:nvSpPr>
        <dsp:cNvPr id="0" name=""/>
        <dsp:cNvSpPr/>
      </dsp:nvSpPr>
      <dsp:spPr>
        <a:xfrm>
          <a:off x="9378914" y="998702"/>
          <a:ext cx="630000" cy="630000"/>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96B03A-CE18-4C83-B5F0-4307C4F30ECF}">
      <dsp:nvSpPr>
        <dsp:cNvPr id="0" name=""/>
        <dsp:cNvSpPr/>
      </dsp:nvSpPr>
      <dsp:spPr>
        <a:xfrm>
          <a:off x="8793914" y="22047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Coronary angiogram</a:t>
          </a:r>
        </a:p>
      </dsp:txBody>
      <dsp:txXfrm>
        <a:off x="8793914" y="2204702"/>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4F37B3-48EA-0B48-87BE-F982F32C812E}" type="datetimeFigureOut">
              <a:rPr lang="en-US" smtClean="0"/>
              <a:t>11/13/24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EC5FF2-3379-5B4C-B742-C884519052F4}" type="slidenum">
              <a:rPr lang="en-US" smtClean="0"/>
              <a:t>‹#›</a:t>
            </a:fld>
            <a:endParaRPr lang="en-US" dirty="0"/>
          </a:p>
        </p:txBody>
      </p:sp>
    </p:spTree>
    <p:extLst>
      <p:ext uri="{BB962C8B-B14F-4D97-AF65-F5344CB8AC3E}">
        <p14:creationId xmlns:p14="http://schemas.microsoft.com/office/powerpoint/2010/main" val="315304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hajournals.org/doi/10.1161/circ.105.10.1257#FN3"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ahajournals.org/doi/10.1161/circ.105.10.1257#FN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LOE</a:t>
            </a:r>
          </a:p>
        </p:txBody>
      </p:sp>
      <p:sp>
        <p:nvSpPr>
          <p:cNvPr id="4" name="Slide Number Placeholder 3"/>
          <p:cNvSpPr>
            <a:spLocks noGrp="1"/>
          </p:cNvSpPr>
          <p:nvPr>
            <p:ph type="sldNum" sz="quarter" idx="5"/>
          </p:nvPr>
        </p:nvSpPr>
        <p:spPr/>
        <p:txBody>
          <a:bodyPr/>
          <a:lstStyle/>
          <a:p>
            <a:fld id="{1FEC5FF2-3379-5B4C-B742-C884519052F4}" type="slidenum">
              <a:rPr lang="en-US" smtClean="0"/>
              <a:t>5</a:t>
            </a:fld>
            <a:endParaRPr lang="en-US" dirty="0"/>
          </a:p>
        </p:txBody>
      </p:sp>
    </p:spTree>
    <p:extLst>
      <p:ext uri="{BB962C8B-B14F-4D97-AF65-F5344CB8AC3E}">
        <p14:creationId xmlns:p14="http://schemas.microsoft.com/office/powerpoint/2010/main" val="3387761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Emergecny proceed</a:t>
            </a:r>
          </a:p>
          <a:p>
            <a:r>
              <a:rPr lang="en-US" dirty="0"/>
              <a:t>Decomeposnated conditions pause</a:t>
            </a:r>
          </a:p>
          <a:p>
            <a:r>
              <a:rPr lang="en-US" dirty="0"/>
              <a:t>No emergency surgery?</a:t>
            </a:r>
            <a:r>
              <a:rPr lang="en-US" dirty="0">
                <a:sym typeface="Wingdings" pitchFamily="2" charset="2"/>
              </a:rPr>
              <a:t> take a look at patients baseline risk. </a:t>
            </a:r>
          </a:p>
          <a:p>
            <a:r>
              <a:rPr lang="en-US" dirty="0">
                <a:sym typeface="Wingdings" pitchFamily="2" charset="2"/>
              </a:rPr>
              <a:t>Use a risk calculator RCRI the most commonly used</a:t>
            </a:r>
          </a:p>
          <a:p>
            <a:r>
              <a:rPr lang="en-US" dirty="0">
                <a:sym typeface="Wingdings" pitchFamily="2" charset="2"/>
              </a:rPr>
              <a:t>Cardiac risk modifiers listed as above as risk calcuators don’t adequately address these issues </a:t>
            </a:r>
          </a:p>
          <a:p>
            <a:endParaRPr lang="en-US" dirty="0"/>
          </a:p>
        </p:txBody>
      </p:sp>
      <p:sp>
        <p:nvSpPr>
          <p:cNvPr id="4" name="Slide Number Placeholder 3"/>
          <p:cNvSpPr>
            <a:spLocks noGrp="1"/>
          </p:cNvSpPr>
          <p:nvPr>
            <p:ph type="sldNum" sz="quarter" idx="5"/>
          </p:nvPr>
        </p:nvSpPr>
        <p:spPr/>
        <p:txBody>
          <a:bodyPr/>
          <a:lstStyle/>
          <a:p>
            <a:fld id="{1FEC5FF2-3379-5B4C-B742-C884519052F4}" type="slidenum">
              <a:rPr lang="en-US" smtClean="0"/>
              <a:t>15</a:t>
            </a:fld>
            <a:endParaRPr lang="en-US" dirty="0"/>
          </a:p>
        </p:txBody>
      </p:sp>
    </p:spTree>
    <p:extLst>
      <p:ext uri="{BB962C8B-B14F-4D97-AF65-F5344CB8AC3E}">
        <p14:creationId xmlns:p14="http://schemas.microsoft.com/office/powerpoint/2010/main" val="3500188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calculated risk and none of the risk modifiers?</a:t>
            </a:r>
          </a:p>
          <a:p>
            <a:pPr lvl="1"/>
            <a:r>
              <a:rPr lang="en-US" dirty="0"/>
              <a:t>Proceed to surgery</a:t>
            </a:r>
          </a:p>
          <a:p>
            <a:r>
              <a:rPr lang="en-US" dirty="0"/>
              <a:t>Elevated cardiac risk and no risk modifiers</a:t>
            </a:r>
          </a:p>
          <a:p>
            <a:pPr lvl="1"/>
            <a:r>
              <a:rPr lang="en-US" dirty="0"/>
              <a:t>Consider ECG and GDMT prior to next step</a:t>
            </a:r>
          </a:p>
          <a:p>
            <a:r>
              <a:rPr lang="en-US" dirty="0"/>
              <a:t>Risk modifier present with any calculated risk</a:t>
            </a:r>
          </a:p>
          <a:p>
            <a:pPr lvl="1"/>
            <a:r>
              <a:rPr lang="en-US" dirty="0"/>
              <a:t>Additional workup may be necessary</a:t>
            </a:r>
          </a:p>
          <a:p>
            <a:endParaRPr lang="en-US" dirty="0"/>
          </a:p>
          <a:p>
            <a:r>
              <a:rPr lang="en-US" dirty="0"/>
              <a:t>Elevated risk consider ecg, biomarkers, etc</a:t>
            </a:r>
          </a:p>
          <a:p>
            <a:r>
              <a:rPr lang="en-US" dirty="0"/>
              <a:t>Poor functional capacity, consider further testing</a:t>
            </a:r>
          </a:p>
          <a:p>
            <a:r>
              <a:rPr lang="en-US" dirty="0"/>
              <a:t>At this point patient has probably seen cardiology</a:t>
            </a:r>
          </a:p>
        </p:txBody>
      </p:sp>
      <p:sp>
        <p:nvSpPr>
          <p:cNvPr id="4" name="Slide Number Placeholder 3"/>
          <p:cNvSpPr>
            <a:spLocks noGrp="1"/>
          </p:cNvSpPr>
          <p:nvPr>
            <p:ph type="sldNum" sz="quarter" idx="5"/>
          </p:nvPr>
        </p:nvSpPr>
        <p:spPr/>
        <p:txBody>
          <a:bodyPr/>
          <a:lstStyle/>
          <a:p>
            <a:fld id="{1FEC5FF2-3379-5B4C-B742-C884519052F4}" type="slidenum">
              <a:rPr lang="en-US" smtClean="0"/>
              <a:t>16</a:t>
            </a:fld>
            <a:endParaRPr lang="en-US" dirty="0"/>
          </a:p>
        </p:txBody>
      </p:sp>
    </p:spTree>
    <p:extLst>
      <p:ext uri="{BB962C8B-B14F-4D97-AF65-F5344CB8AC3E}">
        <p14:creationId xmlns:p14="http://schemas.microsoft.com/office/powerpoint/2010/main" val="3392100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a:t>
            </a:r>
          </a:p>
          <a:p>
            <a:r>
              <a:rPr lang="en-US" dirty="0"/>
              <a:t>Biomarkers</a:t>
            </a:r>
          </a:p>
          <a:p>
            <a:r>
              <a:rPr lang="en-US" dirty="0"/>
              <a:t>Stress testing is further down the algorithm</a:t>
            </a:r>
          </a:p>
          <a:p>
            <a:r>
              <a:rPr lang="en-US" dirty="0"/>
              <a:t>Major change</a:t>
            </a:r>
          </a:p>
          <a:p>
            <a:r>
              <a:rPr lang="en-US" dirty="0"/>
              <a:t>Demphasize dedicatec cardiac testing</a:t>
            </a:r>
          </a:p>
          <a:p>
            <a:r>
              <a:rPr lang="en-US" dirty="0"/>
              <a:t>GUIDELINES SAY HERE IF BIOMARKERS NORMAL CAN PROCEED TO SURGERY!!!</a:t>
            </a:r>
          </a:p>
          <a:p>
            <a:r>
              <a:rPr lang="en-US" dirty="0"/>
              <a:t>ABNORMAL, HAVE ANOTHER DISCUSSION</a:t>
            </a:r>
          </a:p>
          <a:p>
            <a:r>
              <a:rPr lang="en-US" dirty="0"/>
              <a:t>TAKE HOME POINT- WAY DOWN THE LIST CONSIDER DOING IMAGING</a:t>
            </a:r>
          </a:p>
          <a:p>
            <a:endParaRPr lang="en-US" dirty="0"/>
          </a:p>
        </p:txBody>
      </p:sp>
      <p:sp>
        <p:nvSpPr>
          <p:cNvPr id="4" name="Slide Number Placeholder 3"/>
          <p:cNvSpPr>
            <a:spLocks noGrp="1"/>
          </p:cNvSpPr>
          <p:nvPr>
            <p:ph type="sldNum" sz="quarter" idx="5"/>
          </p:nvPr>
        </p:nvSpPr>
        <p:spPr/>
        <p:txBody>
          <a:bodyPr/>
          <a:lstStyle/>
          <a:p>
            <a:fld id="{1FEC5FF2-3379-5B4C-B742-C884519052F4}" type="slidenum">
              <a:rPr lang="en-US" smtClean="0"/>
              <a:t>17</a:t>
            </a:fld>
            <a:endParaRPr lang="en-US" dirty="0"/>
          </a:p>
        </p:txBody>
      </p:sp>
    </p:spTree>
    <p:extLst>
      <p:ext uri="{BB962C8B-B14F-4D97-AF65-F5344CB8AC3E}">
        <p14:creationId xmlns:p14="http://schemas.microsoft.com/office/powerpoint/2010/main" val="4011077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Revasc to “reduce events”</a:t>
            </a:r>
          </a:p>
          <a:p>
            <a:endParaRPr lang="en-US" dirty="0"/>
          </a:p>
        </p:txBody>
      </p:sp>
      <p:sp>
        <p:nvSpPr>
          <p:cNvPr id="4" name="Slide Number Placeholder 3"/>
          <p:cNvSpPr>
            <a:spLocks noGrp="1"/>
          </p:cNvSpPr>
          <p:nvPr>
            <p:ph type="sldNum" sz="quarter" idx="5"/>
          </p:nvPr>
        </p:nvSpPr>
        <p:spPr/>
        <p:txBody>
          <a:bodyPr/>
          <a:lstStyle/>
          <a:p>
            <a:fld id="{1FEC5FF2-3379-5B4C-B742-C884519052F4}" type="slidenum">
              <a:rPr lang="en-US" smtClean="0"/>
              <a:t>19</a:t>
            </a:fld>
            <a:endParaRPr lang="en-US" dirty="0"/>
          </a:p>
        </p:txBody>
      </p:sp>
    </p:spTree>
    <p:extLst>
      <p:ext uri="{BB962C8B-B14F-4D97-AF65-F5344CB8AC3E}">
        <p14:creationId xmlns:p14="http://schemas.microsoft.com/office/powerpoint/2010/main" val="3701014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with chf don’t do well</a:t>
            </a:r>
          </a:p>
          <a:p>
            <a:r>
              <a:rPr lang="en-US" dirty="0"/>
              <a:t>Keep meds on as much as u can except for the sglt2</a:t>
            </a:r>
          </a:p>
          <a:p>
            <a:r>
              <a:rPr lang="en-US" dirty="0"/>
              <a:t>RAAS- cv surgery stops</a:t>
            </a:r>
          </a:p>
        </p:txBody>
      </p:sp>
      <p:sp>
        <p:nvSpPr>
          <p:cNvPr id="4" name="Slide Number Placeholder 3"/>
          <p:cNvSpPr>
            <a:spLocks noGrp="1"/>
          </p:cNvSpPr>
          <p:nvPr>
            <p:ph type="sldNum" sz="quarter" idx="5"/>
          </p:nvPr>
        </p:nvSpPr>
        <p:spPr/>
        <p:txBody>
          <a:bodyPr/>
          <a:lstStyle/>
          <a:p>
            <a:fld id="{1FEC5FF2-3379-5B4C-B742-C884519052F4}" type="slidenum">
              <a:rPr lang="en-US" smtClean="0"/>
              <a:t>20</a:t>
            </a:fld>
            <a:endParaRPr lang="en-US" dirty="0"/>
          </a:p>
        </p:txBody>
      </p:sp>
    </p:spTree>
    <p:extLst>
      <p:ext uri="{BB962C8B-B14F-4D97-AF65-F5344CB8AC3E}">
        <p14:creationId xmlns:p14="http://schemas.microsoft.com/office/powerpoint/2010/main" val="467647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00000"/>
              </a:lnSpc>
              <a:spcBef>
                <a:spcPts val="0"/>
              </a:spcBef>
              <a:spcAft>
                <a:spcPts val="0"/>
              </a:spcAft>
            </a:pPr>
            <a:r>
              <a:rPr lang="en-US" sz="1200" dirty="0">
                <a:latin typeface="Lub Dub Medium" panose="020B0603030403020204" pitchFamily="34" charset="0"/>
              </a:rPr>
              <a:t>BB need to have adequate time, 7 days or more prior if new good indication</a:t>
            </a:r>
          </a:p>
          <a:p>
            <a:pPr marL="0" marR="0" indent="0" algn="l">
              <a:lnSpc>
                <a:spcPct val="100000"/>
              </a:lnSpc>
              <a:spcBef>
                <a:spcPts val="0"/>
              </a:spcBef>
              <a:spcAft>
                <a:spcPts val="0"/>
              </a:spcAft>
            </a:pPr>
            <a:r>
              <a:rPr lang="en-US" sz="1200" dirty="0">
                <a:latin typeface="Lub Dub Medium" panose="020B0603030403020204" pitchFamily="34" charset="0"/>
              </a:rPr>
              <a:t>Don’t stop if stably on drug</a:t>
            </a:r>
          </a:p>
          <a:p>
            <a:pPr marL="0" marR="0" indent="0" algn="l">
              <a:lnSpc>
                <a:spcPct val="100000"/>
              </a:lnSpc>
              <a:spcBef>
                <a:spcPts val="0"/>
              </a:spcBef>
              <a:spcAft>
                <a:spcPts val="0"/>
              </a:spcAft>
            </a:pPr>
            <a:endParaRPr lang="en-US" sz="1200" dirty="0">
              <a:latin typeface="Lub Dub Medium" panose="020B0603030403020204" pitchFamily="34" charset="0"/>
            </a:endParaRPr>
          </a:p>
          <a:p>
            <a:pPr marL="0" marR="0" indent="0" algn="l">
              <a:lnSpc>
                <a:spcPct val="100000"/>
              </a:lnSpc>
              <a:spcBef>
                <a:spcPts val="0"/>
              </a:spcBef>
              <a:spcAft>
                <a:spcPts val="0"/>
              </a:spcAft>
            </a:pPr>
            <a:r>
              <a:rPr lang="en-US" sz="1200" dirty="0">
                <a:latin typeface="Lub Dub Medium" panose="020B0603030403020204" pitchFamily="34" charset="0"/>
              </a:rPr>
              <a:t>Deficiency of protein C, protein S, or antithrombin; homozygous factor V Leiden or prothrombin gene G20210A mutation or double heterozygous for each mutation, multiple thrombophilias.</a:t>
            </a:r>
            <a:r>
              <a:rPr lang="en-US" sz="1200" dirty="0">
                <a:effectLst/>
                <a:latin typeface="Times New Roman" panose="02020603050405020304" pitchFamily="18" charset="0"/>
                <a:ea typeface="Aptos" panose="020B0004020202020204" pitchFamily="34" charset="0"/>
                <a:cs typeface="Arial" panose="020B0604020202020204" pitchFamily="34" charset="0"/>
              </a:rPr>
              <a:t>	</a:t>
            </a:r>
            <a:endParaRPr lang="en-US" sz="1200" dirty="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200" dirty="0">
                <a:effectLst/>
                <a:latin typeface="Times New Roman" panose="02020603050405020304" pitchFamily="18" charset="0"/>
                <a:ea typeface="Aptos" panose="020B0004020202020204" pitchFamily="34" charset="0"/>
                <a:cs typeface="Arial" panose="020B0604020202020204" pitchFamily="34" charset="0"/>
              </a:rPr>
              <a:t>Active cancer associated with high VTE risk</a:t>
            </a:r>
            <a:endParaRPr lang="en-US" sz="1200" dirty="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200" baseline="30000" dirty="0">
                <a:effectLst/>
                <a:latin typeface="Times New Roman" panose="02020603050405020304" pitchFamily="18" charset="0"/>
                <a:ea typeface="Aptos" panose="020B0004020202020204" pitchFamily="34" charset="0"/>
                <a:cs typeface="Arial" panose="020B0604020202020204" pitchFamily="34" charset="0"/>
              </a:rPr>
              <a:t> </a:t>
            </a:r>
            <a:endParaRPr lang="en-US" sz="1200" dirty="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200" dirty="0">
                <a:effectLst/>
                <a:latin typeface="Times New Roman" panose="02020603050405020304" pitchFamily="18" charset="0"/>
                <a:ea typeface="Aptos" panose="020B0004020202020204" pitchFamily="34" charset="0"/>
                <a:cs typeface="Arial" panose="020B0604020202020204" pitchFamily="34" charset="0"/>
              </a:rPr>
              <a:t>LV thrombus (within last 3 mo)</a:t>
            </a:r>
            <a:endParaRPr lang="en-US" sz="1200" dirty="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200" dirty="0">
                <a:effectLst/>
                <a:latin typeface="Times New Roman" panose="02020603050405020304" pitchFamily="18" charset="0"/>
                <a:ea typeface="Aptos" panose="020B0004020202020204" pitchFamily="34" charset="0"/>
                <a:cs typeface="Arial" panose="020B0604020202020204" pitchFamily="34" charset="0"/>
              </a:rPr>
              <a:t> </a:t>
            </a:r>
            <a:endParaRPr lang="en-US" sz="1200" dirty="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200" dirty="0">
                <a:effectLst/>
                <a:latin typeface="Times New Roman" panose="02020603050405020304" pitchFamily="18" charset="0"/>
                <a:ea typeface="Aptos" panose="020B0004020202020204" pitchFamily="34" charset="0"/>
                <a:cs typeface="Arial" panose="020B0604020202020204" pitchFamily="34" charset="0"/>
              </a:rPr>
              <a:t>Severe thrombophilia‡</a:t>
            </a:r>
            <a:endParaRPr lang="en-US" sz="1200" dirty="0">
              <a:effectLst/>
              <a:latin typeface="Aptos" panose="020B0004020202020204" pitchFamily="34" charset="0"/>
              <a:ea typeface="Aptos" panose="020B0004020202020204" pitchFamily="34" charset="0"/>
              <a:cs typeface="Arial" panose="020B0604020202020204" pitchFamily="34" charset="0"/>
            </a:endParaRPr>
          </a:p>
          <a:p>
            <a:pPr marL="0" marR="0" indent="0" algn="l">
              <a:lnSpc>
                <a:spcPct val="100000"/>
              </a:lnSpc>
              <a:spcBef>
                <a:spcPts val="0"/>
              </a:spcBef>
              <a:spcAft>
                <a:spcPts val="0"/>
              </a:spcAft>
            </a:pPr>
            <a:r>
              <a:rPr lang="en-US" sz="1200" dirty="0">
                <a:effectLst/>
                <a:latin typeface="Times New Roman" panose="02020603050405020304" pitchFamily="18" charset="0"/>
                <a:ea typeface="Aptos" panose="020B0004020202020204" pitchFamily="34" charset="0"/>
                <a:cs typeface="Arial" panose="020B0604020202020204" pitchFamily="34" charset="0"/>
              </a:rPr>
              <a:t>Antiphospholipid antibodies</a:t>
            </a:r>
            <a:endParaRPr lang="en-US" sz="12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FEC5FF2-3379-5B4C-B742-C884519052F4}" type="slidenum">
              <a:rPr lang="en-US" smtClean="0"/>
              <a:t>21</a:t>
            </a:fld>
            <a:endParaRPr lang="en-US" dirty="0"/>
          </a:p>
        </p:txBody>
      </p:sp>
    </p:spTree>
    <p:extLst>
      <p:ext uri="{BB962C8B-B14F-4D97-AF65-F5344CB8AC3E}">
        <p14:creationId xmlns:p14="http://schemas.microsoft.com/office/powerpoint/2010/main" val="1401042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C5FF2-3379-5B4C-B742-C884519052F4}" type="slidenum">
              <a:rPr lang="en-US" smtClean="0"/>
              <a:t>22</a:t>
            </a:fld>
            <a:endParaRPr lang="en-US"/>
          </a:p>
        </p:txBody>
      </p:sp>
    </p:spTree>
    <p:extLst>
      <p:ext uri="{BB962C8B-B14F-4D97-AF65-F5344CB8AC3E}">
        <p14:creationId xmlns:p14="http://schemas.microsoft.com/office/powerpoint/2010/main" val="4271520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Roboto" panose="02000000000000000000" pitchFamily="2" charset="0"/>
              </a:rPr>
              <a:t>Top Take-Home Messages</a:t>
            </a:r>
          </a:p>
          <a:p>
            <a:pPr algn="l"/>
            <a:r>
              <a:rPr lang="en-US" b="0" i="0" dirty="0">
                <a:solidFill>
                  <a:srgbClr val="333333"/>
                </a:solidFill>
                <a:effectLst/>
                <a:latin typeface="Roboto" panose="02000000000000000000" pitchFamily="2" charset="0"/>
              </a:rPr>
              <a:t>The following Top Take-Home Messages are taken directly from the AHA/ACC/</a:t>
            </a:r>
            <a:r>
              <a:rPr lang="en-US" b="0" i="0" dirty="0" err="1">
                <a:solidFill>
                  <a:srgbClr val="333333"/>
                </a:solidFill>
                <a:effectLst/>
                <a:latin typeface="Roboto" panose="02000000000000000000" pitchFamily="2" charset="0"/>
              </a:rPr>
              <a:t>Multisociety</a:t>
            </a:r>
            <a:r>
              <a:rPr lang="en-US" b="0" i="0" dirty="0">
                <a:solidFill>
                  <a:srgbClr val="333333"/>
                </a:solidFill>
                <a:effectLst/>
                <a:latin typeface="Roboto" panose="02000000000000000000" pitchFamily="2" charset="0"/>
              </a:rPr>
              <a:t> Perioperative Guideline. The ACC Perioperative Guideline Dissemination Workgroup selected 3 of the Top Take-Home Messages (in bold) as key themes for this Guideline-at-a-Glance as they represent the most impactful recommendation changes compared to previous guidelines and address known gaps in clinical practice.</a:t>
            </a:r>
          </a:p>
          <a:p>
            <a:pPr algn="l"/>
            <a:r>
              <a:rPr lang="en-US" dirty="0">
                <a:effectLst/>
              </a:rPr>
              <a:t>1.</a:t>
            </a:r>
            <a:r>
              <a:rPr lang="en-US" b="1" dirty="0">
                <a:solidFill>
                  <a:srgbClr val="333333"/>
                </a:solidFill>
                <a:effectLst/>
              </a:rPr>
              <a:t>A stepwise approach to perioperative cardiac assessment assists clinicians in determining when surgery should proceed or when a pause for further evaluation is warranted.</a:t>
            </a:r>
            <a:endParaRPr lang="en-US" dirty="0">
              <a:solidFill>
                <a:srgbClr val="333333"/>
              </a:solidFill>
              <a:effectLst/>
            </a:endParaRPr>
          </a:p>
          <a:p>
            <a:pPr algn="l"/>
            <a:r>
              <a:rPr lang="en-US" dirty="0">
                <a:effectLst/>
              </a:rPr>
              <a:t>2.</a:t>
            </a:r>
            <a:r>
              <a:rPr lang="en-US" dirty="0">
                <a:solidFill>
                  <a:srgbClr val="333333"/>
                </a:solidFill>
                <a:effectLst/>
              </a:rPr>
              <a:t>Cardiovascular screening and treatment of patients undergoing NCS should adhere to the same indications as nonsurgical patients, carefully timed to avoid delays in surgery and chosen in ways to avoid overscreening and overtreatment.</a:t>
            </a:r>
          </a:p>
          <a:p>
            <a:pPr algn="l"/>
            <a:r>
              <a:rPr lang="en-US" dirty="0">
                <a:effectLst/>
              </a:rPr>
              <a:t>3.</a:t>
            </a:r>
            <a:r>
              <a:rPr lang="en-US" b="1" dirty="0">
                <a:solidFill>
                  <a:srgbClr val="333333"/>
                </a:solidFill>
                <a:effectLst/>
              </a:rPr>
              <a:t>Stress testing should be performed judiciously in patients undergoing NCS, especially those at lower risk, and only in patients in whom testing would be appropriate independent of planned surgery.</a:t>
            </a:r>
            <a:endParaRPr lang="en-US" dirty="0">
              <a:solidFill>
                <a:srgbClr val="333333"/>
              </a:solidFill>
              <a:effectLst/>
            </a:endParaRPr>
          </a:p>
          <a:p>
            <a:pPr algn="l"/>
            <a:r>
              <a:rPr lang="en-US" dirty="0">
                <a:effectLst/>
              </a:rPr>
              <a:t>4.</a:t>
            </a:r>
            <a:r>
              <a:rPr lang="en-US" dirty="0">
                <a:solidFill>
                  <a:srgbClr val="333333"/>
                </a:solidFill>
                <a:effectLst/>
              </a:rPr>
              <a:t>Team-based care should be emphasized when managing patients with complex anatomy or unstable cardiovascular disease.</a:t>
            </a:r>
          </a:p>
          <a:p>
            <a:pPr algn="l"/>
            <a:r>
              <a:rPr lang="en-US" dirty="0">
                <a:effectLst/>
              </a:rPr>
              <a:t>5.</a:t>
            </a:r>
            <a:r>
              <a:rPr lang="en-US" b="1" dirty="0">
                <a:solidFill>
                  <a:srgbClr val="333333"/>
                </a:solidFill>
                <a:effectLst/>
              </a:rPr>
              <a:t>New therapies for management of diabetes, heart failure, and obesity have significant perioperative implications. Sodium-glucose cotransporter 2 inhibitors (SGLT2i) should be discontinued 3 to 4 days before surgery to minimize the risk of perioperative ketoacidosis associated with their use.</a:t>
            </a:r>
            <a:endParaRPr lang="en-US" dirty="0">
              <a:solidFill>
                <a:srgbClr val="333333"/>
              </a:solidFill>
              <a:effectLst/>
            </a:endParaRPr>
          </a:p>
          <a:p>
            <a:pPr algn="l"/>
            <a:r>
              <a:rPr lang="en-US" dirty="0">
                <a:effectLst/>
              </a:rPr>
              <a:t>6.</a:t>
            </a:r>
            <a:r>
              <a:rPr lang="en-US" dirty="0">
                <a:solidFill>
                  <a:srgbClr val="333333"/>
                </a:solidFill>
                <a:effectLst/>
              </a:rPr>
              <a:t>Myocardial injury after noncardiac surgery (MINS) is a newly identified disease process that should not be ignored because it portends real consequences for affected patients.</a:t>
            </a:r>
          </a:p>
          <a:p>
            <a:pPr algn="l"/>
            <a:r>
              <a:rPr lang="en-US" dirty="0">
                <a:effectLst/>
              </a:rPr>
              <a:t>7.</a:t>
            </a:r>
            <a:r>
              <a:rPr lang="en-US" dirty="0">
                <a:solidFill>
                  <a:srgbClr val="333333"/>
                </a:solidFill>
                <a:effectLst/>
              </a:rPr>
              <a:t>Patients with newly diagnosed atrial fibrillation (AF) identified during or after NCS have an increased risk of stroke. These patients should be followed closely after surgery to treat reversible causes of arrhythmia and to assess the need for rhythm control and long-term anticoagulation.</a:t>
            </a:r>
          </a:p>
          <a:p>
            <a:pPr algn="l"/>
            <a:r>
              <a:rPr lang="en-US" dirty="0">
                <a:effectLst/>
              </a:rPr>
              <a:t>8.</a:t>
            </a:r>
            <a:r>
              <a:rPr lang="en-US" dirty="0">
                <a:solidFill>
                  <a:srgbClr val="333333"/>
                </a:solidFill>
                <a:effectLst/>
              </a:rPr>
              <a:t>Perioperative bridging of oral anticoagulant therapy should be used selectively only in those patients at highest risk for thrombotic complications and is not recommended in the majority of cases.</a:t>
            </a:r>
          </a:p>
          <a:p>
            <a:pPr algn="l"/>
            <a:r>
              <a:rPr lang="en-US" dirty="0">
                <a:effectLst/>
              </a:rPr>
              <a:t>9.</a:t>
            </a:r>
            <a:r>
              <a:rPr lang="en-US" dirty="0">
                <a:solidFill>
                  <a:srgbClr val="333333"/>
                </a:solidFill>
                <a:effectLst/>
              </a:rPr>
              <a:t>In patients with unexplained hemodynamic instability and when clinical expertise is available, emergency focused cardiac ultrasound can be used for perioperative evaluation; however, focused cardiac ultrasound should not replace comprehensive transthoracic echocardiography</a:t>
            </a:r>
          </a:p>
          <a:p>
            <a:endParaRPr lang="en-US" dirty="0"/>
          </a:p>
        </p:txBody>
      </p:sp>
      <p:sp>
        <p:nvSpPr>
          <p:cNvPr id="4" name="Slide Number Placeholder 3"/>
          <p:cNvSpPr>
            <a:spLocks noGrp="1"/>
          </p:cNvSpPr>
          <p:nvPr>
            <p:ph type="sldNum" sz="quarter" idx="5"/>
          </p:nvPr>
        </p:nvSpPr>
        <p:spPr/>
        <p:txBody>
          <a:bodyPr/>
          <a:lstStyle/>
          <a:p>
            <a:fld id="{1FEC5FF2-3379-5B4C-B742-C884519052F4}" type="slidenum">
              <a:rPr lang="en-US" smtClean="0"/>
              <a:t>24</a:t>
            </a:fld>
            <a:endParaRPr lang="en-US" dirty="0"/>
          </a:p>
        </p:txBody>
      </p:sp>
    </p:spTree>
    <p:extLst>
      <p:ext uri="{BB962C8B-B14F-4D97-AF65-F5344CB8AC3E}">
        <p14:creationId xmlns:p14="http://schemas.microsoft.com/office/powerpoint/2010/main" val="3792431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C5FF2-3379-5B4C-B742-C884519052F4}" type="slidenum">
              <a:rPr lang="en-US" smtClean="0"/>
              <a:t>26</a:t>
            </a:fld>
            <a:endParaRPr lang="en-US" dirty="0"/>
          </a:p>
        </p:txBody>
      </p:sp>
    </p:spTree>
    <p:extLst>
      <p:ext uri="{BB962C8B-B14F-4D97-AF65-F5344CB8AC3E}">
        <p14:creationId xmlns:p14="http://schemas.microsoft.com/office/powerpoint/2010/main" val="165581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used for patients that do not need other stuff done</a:t>
            </a:r>
          </a:p>
          <a:p>
            <a:r>
              <a:rPr lang="en-US" dirty="0"/>
              <a:t>No data for one of the other</a:t>
            </a:r>
          </a:p>
          <a:p>
            <a:r>
              <a:rPr lang="en-US" dirty="0"/>
              <a:t>Few studies for which is better</a:t>
            </a:r>
          </a:p>
        </p:txBody>
      </p:sp>
      <p:sp>
        <p:nvSpPr>
          <p:cNvPr id="4" name="Slide Number Placeholder 3"/>
          <p:cNvSpPr>
            <a:spLocks noGrp="1"/>
          </p:cNvSpPr>
          <p:nvPr>
            <p:ph type="sldNum" sz="quarter" idx="5"/>
          </p:nvPr>
        </p:nvSpPr>
        <p:spPr/>
        <p:txBody>
          <a:bodyPr/>
          <a:lstStyle/>
          <a:p>
            <a:fld id="{1FEC5FF2-3379-5B4C-B742-C884519052F4}" type="slidenum">
              <a:rPr lang="en-US" smtClean="0"/>
              <a:t>7</a:t>
            </a:fld>
            <a:endParaRPr lang="en-US" dirty="0"/>
          </a:p>
        </p:txBody>
      </p:sp>
    </p:spTree>
    <p:extLst>
      <p:ext uri="{BB962C8B-B14F-4D97-AF65-F5344CB8AC3E}">
        <p14:creationId xmlns:p14="http://schemas.microsoft.com/office/powerpoint/2010/main" val="1995269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Biomarkes can predict post op death and mi</a:t>
            </a:r>
          </a:p>
        </p:txBody>
      </p:sp>
      <p:sp>
        <p:nvSpPr>
          <p:cNvPr id="4" name="Slide Number Placeholder 3"/>
          <p:cNvSpPr>
            <a:spLocks noGrp="1"/>
          </p:cNvSpPr>
          <p:nvPr>
            <p:ph type="sldNum" sz="quarter" idx="5"/>
          </p:nvPr>
        </p:nvSpPr>
        <p:spPr/>
        <p:txBody>
          <a:bodyPr/>
          <a:lstStyle/>
          <a:p>
            <a:fld id="{1FEC5FF2-3379-5B4C-B742-C884519052F4}" type="slidenum">
              <a:rPr lang="en-US" smtClean="0"/>
              <a:t>8</a:t>
            </a:fld>
            <a:endParaRPr lang="en-US" dirty="0"/>
          </a:p>
        </p:txBody>
      </p:sp>
    </p:spTree>
    <p:extLst>
      <p:ext uri="{BB962C8B-B14F-4D97-AF65-F5344CB8AC3E}">
        <p14:creationId xmlns:p14="http://schemas.microsoft.com/office/powerpoint/2010/main" val="483200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controversial</a:t>
            </a:r>
          </a:p>
          <a:p>
            <a:r>
              <a:rPr lang="en-US" dirty="0"/>
              <a:t>just</a:t>
            </a:r>
          </a:p>
        </p:txBody>
      </p:sp>
      <p:sp>
        <p:nvSpPr>
          <p:cNvPr id="4" name="Slide Number Placeholder 3"/>
          <p:cNvSpPr>
            <a:spLocks noGrp="1"/>
          </p:cNvSpPr>
          <p:nvPr>
            <p:ph type="sldNum" sz="quarter" idx="5"/>
          </p:nvPr>
        </p:nvSpPr>
        <p:spPr/>
        <p:txBody>
          <a:bodyPr/>
          <a:lstStyle/>
          <a:p>
            <a:fld id="{1FEC5FF2-3379-5B4C-B742-C884519052F4}" type="slidenum">
              <a:rPr lang="en-US" smtClean="0"/>
              <a:t>9</a:t>
            </a:fld>
            <a:endParaRPr lang="en-US" dirty="0"/>
          </a:p>
        </p:txBody>
      </p:sp>
    </p:spTree>
    <p:extLst>
      <p:ext uri="{BB962C8B-B14F-4D97-AF65-F5344CB8AC3E}">
        <p14:creationId xmlns:p14="http://schemas.microsoft.com/office/powerpoint/2010/main" val="2349672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the way we do it not good enough anymore</a:t>
            </a:r>
          </a:p>
          <a:p>
            <a:r>
              <a:rPr lang="en-US" dirty="0"/>
              <a:t>Not what the data shows</a:t>
            </a:r>
          </a:p>
          <a:p>
            <a:r>
              <a:rPr lang="en-US" dirty="0"/>
              <a:t>3b no data that it improves outcomes</a:t>
            </a:r>
          </a:p>
        </p:txBody>
      </p:sp>
      <p:sp>
        <p:nvSpPr>
          <p:cNvPr id="4" name="Slide Number Placeholder 3"/>
          <p:cNvSpPr>
            <a:spLocks noGrp="1"/>
          </p:cNvSpPr>
          <p:nvPr>
            <p:ph type="sldNum" sz="quarter" idx="5"/>
          </p:nvPr>
        </p:nvSpPr>
        <p:spPr/>
        <p:txBody>
          <a:bodyPr/>
          <a:lstStyle/>
          <a:p>
            <a:fld id="{1FEC5FF2-3379-5B4C-B742-C884519052F4}" type="slidenum">
              <a:rPr lang="en-US" smtClean="0"/>
              <a:t>10</a:t>
            </a:fld>
            <a:endParaRPr lang="en-US" dirty="0"/>
          </a:p>
        </p:txBody>
      </p:sp>
    </p:spTree>
    <p:extLst>
      <p:ext uri="{BB962C8B-B14F-4D97-AF65-F5344CB8AC3E}">
        <p14:creationId xmlns:p14="http://schemas.microsoft.com/office/powerpoint/2010/main" val="1704537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CHF class I</a:t>
            </a:r>
          </a:p>
          <a:p>
            <a:r>
              <a:rPr lang="en-US" dirty="0"/>
              <a:t>Worse symptoms its ok</a:t>
            </a:r>
          </a:p>
          <a:p>
            <a:r>
              <a:rPr lang="en-US" dirty="0"/>
              <a:t>Do not do with no symptoms</a:t>
            </a:r>
          </a:p>
          <a:p>
            <a:r>
              <a:rPr lang="en-US" dirty="0"/>
              <a:t>2a- can do if the BNP is elevated, that’s where biomarkers come into play</a:t>
            </a:r>
          </a:p>
        </p:txBody>
      </p:sp>
      <p:sp>
        <p:nvSpPr>
          <p:cNvPr id="4" name="Slide Number Placeholder 3"/>
          <p:cNvSpPr>
            <a:spLocks noGrp="1"/>
          </p:cNvSpPr>
          <p:nvPr>
            <p:ph type="sldNum" sz="quarter" idx="5"/>
          </p:nvPr>
        </p:nvSpPr>
        <p:spPr/>
        <p:txBody>
          <a:bodyPr/>
          <a:lstStyle/>
          <a:p>
            <a:fld id="{1FEC5FF2-3379-5B4C-B742-C884519052F4}" type="slidenum">
              <a:rPr lang="en-US" smtClean="0"/>
              <a:t>11</a:t>
            </a:fld>
            <a:endParaRPr lang="en-US" dirty="0"/>
          </a:p>
        </p:txBody>
      </p:sp>
    </p:spTree>
    <p:extLst>
      <p:ext uri="{BB962C8B-B14F-4D97-AF65-F5344CB8AC3E}">
        <p14:creationId xmlns:p14="http://schemas.microsoft.com/office/powerpoint/2010/main" val="2417183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Really reserved for patients with poor functional status as we all know</a:t>
            </a:r>
          </a:p>
          <a:p>
            <a:r>
              <a:rPr lang="en-US" dirty="0"/>
              <a:t>If need to do it exerciseis preferred</a:t>
            </a:r>
          </a:p>
          <a:p>
            <a:r>
              <a:rPr lang="en-US" dirty="0"/>
              <a:t>More data coming on PET and other modalities like mri stress testing</a:t>
            </a:r>
          </a:p>
          <a:p>
            <a:r>
              <a:rPr lang="en-US" dirty="0"/>
              <a:t>Mod to high risk can predit post events</a:t>
            </a:r>
          </a:p>
          <a:p>
            <a:r>
              <a:rPr lang="en-US" dirty="0"/>
              <a:t>Normal is low risk</a:t>
            </a:r>
          </a:p>
          <a:p>
            <a:r>
              <a:rPr lang="en-US" dirty="0"/>
              <a:t>Fixed defects</a:t>
            </a:r>
          </a:p>
          <a:p>
            <a:r>
              <a:rPr lang="en-US" dirty="0"/>
              <a:t>Jury is still out </a:t>
            </a:r>
          </a:p>
          <a:p>
            <a:r>
              <a:rPr lang="en-US" dirty="0"/>
              <a:t>More data </a:t>
            </a:r>
          </a:p>
          <a:p>
            <a:endParaRPr lang="en-US" dirty="0"/>
          </a:p>
          <a:p>
            <a:r>
              <a:rPr lang="en-US" b="1" dirty="0">
                <a:effectLst/>
              </a:rPr>
              <a:t>1.</a:t>
            </a:r>
          </a:p>
          <a:p>
            <a:r>
              <a:rPr lang="en-US" dirty="0">
                <a:effectLst/>
              </a:rPr>
              <a:t>Diagnosis of adult patients with intermediate pretest probability of CAD.</a:t>
            </a:r>
          </a:p>
          <a:p>
            <a:r>
              <a:rPr lang="en-US" b="1" dirty="0">
                <a:effectLst/>
              </a:rPr>
              <a:t>2.</a:t>
            </a:r>
          </a:p>
          <a:p>
            <a:r>
              <a:rPr lang="en-US" dirty="0">
                <a:effectLst/>
              </a:rPr>
              <a:t>Prognostic assessment of patients undergoing initial evaluation for suspected or proven CAD; evaluation of subjects with significant change in clinical status.</a:t>
            </a:r>
          </a:p>
          <a:p>
            <a:r>
              <a:rPr lang="en-US" b="1" dirty="0">
                <a:effectLst/>
              </a:rPr>
              <a:t>3.</a:t>
            </a:r>
          </a:p>
          <a:p>
            <a:r>
              <a:rPr lang="en-US" dirty="0">
                <a:effectLst/>
              </a:rPr>
              <a:t>Demonstration of proof of myocardial ischemia before coronary revascularization.</a:t>
            </a:r>
          </a:p>
          <a:p>
            <a:r>
              <a:rPr lang="en-US" b="1" dirty="0">
                <a:effectLst/>
              </a:rPr>
              <a:t>4.</a:t>
            </a:r>
          </a:p>
          <a:p>
            <a:r>
              <a:rPr lang="en-US" dirty="0">
                <a:effectLst/>
              </a:rPr>
              <a:t>Evaluation of adequacy of medical therapy; prognostic assessment after an acute coronary syndrome (if recent evaluation unavailable).</a:t>
            </a:r>
          </a:p>
          <a:p>
            <a:r>
              <a:rPr lang="en-US" b="0" i="1" dirty="0">
                <a:solidFill>
                  <a:srgbClr val="000000"/>
                </a:solidFill>
                <a:effectLst/>
              </a:rPr>
              <a:t>Class IIa</a:t>
            </a:r>
          </a:p>
          <a:p>
            <a:r>
              <a:rPr lang="en-US" dirty="0">
                <a:effectLst/>
              </a:rPr>
              <a:t>Evaluation of exercise capacity when subjective assessment is unreliable.</a:t>
            </a:r>
          </a:p>
          <a:p>
            <a:r>
              <a:rPr lang="en-US" b="0" i="1" dirty="0">
                <a:solidFill>
                  <a:srgbClr val="000000"/>
                </a:solidFill>
                <a:effectLst/>
              </a:rPr>
              <a:t>Class IIb</a:t>
            </a:r>
          </a:p>
          <a:p>
            <a:r>
              <a:rPr lang="en-US" b="1" dirty="0">
                <a:effectLst/>
              </a:rPr>
              <a:t>1.</a:t>
            </a:r>
          </a:p>
          <a:p>
            <a:r>
              <a:rPr lang="en-US" dirty="0">
                <a:effectLst/>
              </a:rPr>
              <a:t>Diagnosis of CAD patients with high or low pretest probability: those with resting ST depression less than 1 mm, those taking digitalis therapy, or those with ECG criteria for left ventricular hypertrophy.</a:t>
            </a:r>
          </a:p>
          <a:p>
            <a:r>
              <a:rPr lang="en-US" b="1" dirty="0">
                <a:effectLst/>
              </a:rPr>
              <a:t>2.</a:t>
            </a:r>
          </a:p>
          <a:p>
            <a:r>
              <a:rPr lang="en-US" dirty="0">
                <a:effectLst/>
              </a:rPr>
              <a:t>Detection of restenosis in high-risk asymptomatic subjects within the initial months after percutaneous coronary intervention (PCI).</a:t>
            </a:r>
          </a:p>
          <a:p>
            <a:r>
              <a:rPr lang="en-US" b="0" i="1" dirty="0">
                <a:solidFill>
                  <a:srgbClr val="000000"/>
                </a:solidFill>
                <a:effectLst/>
              </a:rPr>
              <a:t>Class III</a:t>
            </a:r>
          </a:p>
          <a:p>
            <a:r>
              <a:rPr lang="en-US" b="1" dirty="0">
                <a:effectLst/>
              </a:rPr>
              <a:t>1.</a:t>
            </a:r>
          </a:p>
          <a:p>
            <a:r>
              <a:rPr lang="en-US" dirty="0">
                <a:effectLst/>
              </a:rPr>
              <a:t>For </a:t>
            </a:r>
            <a:r>
              <a:rPr lang="en-US" i="1" dirty="0">
                <a:effectLst/>
              </a:rPr>
              <a:t>exercise</a:t>
            </a:r>
            <a:r>
              <a:rPr lang="en-US" dirty="0">
                <a:effectLst/>
              </a:rPr>
              <a:t> stress testing, diagnosis of patients with resting ECG abnormalities that preclude adequate assessment, e.g., pre-excitation syndrome, electronically paced ventricular rhythm, rest ST depression greater than 1 mm, or left bundle-branch block.</a:t>
            </a:r>
          </a:p>
          <a:p>
            <a:r>
              <a:rPr lang="en-US" b="1" dirty="0">
                <a:effectLst/>
              </a:rPr>
              <a:t>2.</a:t>
            </a:r>
          </a:p>
          <a:p>
            <a:r>
              <a:rPr lang="en-US" dirty="0">
                <a:effectLst/>
              </a:rPr>
              <a:t>Severe comorbidity likely to limit life expectancy or candidacy for revascularization.</a:t>
            </a:r>
          </a:p>
          <a:p>
            <a:r>
              <a:rPr lang="en-US" b="1" dirty="0">
                <a:effectLst/>
              </a:rPr>
              <a:t>3.</a:t>
            </a:r>
          </a:p>
          <a:p>
            <a:r>
              <a:rPr lang="en-US" dirty="0">
                <a:effectLst/>
              </a:rPr>
              <a:t>Routine screening of asymptomatic men or women.</a:t>
            </a:r>
          </a:p>
          <a:p>
            <a:r>
              <a:rPr lang="en-US" b="1" dirty="0">
                <a:effectLst/>
              </a:rPr>
              <a:t>4.</a:t>
            </a:r>
          </a:p>
          <a:p>
            <a:r>
              <a:rPr lang="en-US" dirty="0">
                <a:effectLst/>
              </a:rPr>
              <a:t>Investigation of isolated ectopic beats in young patients</a:t>
            </a:r>
          </a:p>
          <a:p>
            <a:endParaRPr lang="en-US" dirty="0"/>
          </a:p>
        </p:txBody>
      </p:sp>
      <p:sp>
        <p:nvSpPr>
          <p:cNvPr id="4" name="Slide Number Placeholder 3"/>
          <p:cNvSpPr>
            <a:spLocks noGrp="1"/>
          </p:cNvSpPr>
          <p:nvPr>
            <p:ph type="sldNum" sz="quarter" idx="5"/>
          </p:nvPr>
        </p:nvSpPr>
        <p:spPr/>
        <p:txBody>
          <a:bodyPr/>
          <a:lstStyle/>
          <a:p>
            <a:fld id="{1FEC5FF2-3379-5B4C-B742-C884519052F4}" type="slidenum">
              <a:rPr lang="en-US" smtClean="0"/>
              <a:t>12</a:t>
            </a:fld>
            <a:endParaRPr lang="en-US" dirty="0"/>
          </a:p>
        </p:txBody>
      </p:sp>
    </p:spTree>
    <p:extLst>
      <p:ext uri="{BB962C8B-B14F-4D97-AF65-F5344CB8AC3E}">
        <p14:creationId xmlns:p14="http://schemas.microsoft.com/office/powerpoint/2010/main" val="1979956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benefit if low risk</a:t>
            </a:r>
          </a:p>
        </p:txBody>
      </p:sp>
      <p:sp>
        <p:nvSpPr>
          <p:cNvPr id="4" name="Slide Number Placeholder 3"/>
          <p:cNvSpPr>
            <a:spLocks noGrp="1"/>
          </p:cNvSpPr>
          <p:nvPr>
            <p:ph type="sldNum" sz="quarter" idx="5"/>
          </p:nvPr>
        </p:nvSpPr>
        <p:spPr/>
        <p:txBody>
          <a:bodyPr/>
          <a:lstStyle/>
          <a:p>
            <a:fld id="{1FEC5FF2-3379-5B4C-B742-C884519052F4}" type="slidenum">
              <a:rPr lang="en-US" smtClean="0"/>
              <a:t>13</a:t>
            </a:fld>
            <a:endParaRPr lang="en-US" dirty="0"/>
          </a:p>
        </p:txBody>
      </p:sp>
    </p:spTree>
    <p:extLst>
      <p:ext uri="{BB962C8B-B14F-4D97-AF65-F5344CB8AC3E}">
        <p14:creationId xmlns:p14="http://schemas.microsoft.com/office/powerpoint/2010/main" val="2558598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school</a:t>
            </a:r>
          </a:p>
          <a:p>
            <a:r>
              <a:rPr lang="en-US" dirty="0"/>
              <a:t>No benefit to this</a:t>
            </a:r>
          </a:p>
          <a:p>
            <a:r>
              <a:rPr lang="en-US" dirty="0"/>
              <a:t>CARP trial showed no benefit to pci prior to surgery rather than no stents</a:t>
            </a:r>
          </a:p>
          <a:p>
            <a:endParaRPr lang="en-US" dirty="0"/>
          </a:p>
          <a:p>
            <a:endParaRPr lang="en-US" dirty="0"/>
          </a:p>
          <a:p>
            <a:pPr algn="l"/>
            <a:r>
              <a:rPr lang="en-US" b="0" i="1" dirty="0">
                <a:solidFill>
                  <a:srgbClr val="000000"/>
                </a:solidFill>
                <a:effectLst/>
                <a:latin typeface="Inter"/>
              </a:rPr>
              <a:t>Class IIa</a:t>
            </a:r>
          </a:p>
          <a:p>
            <a:pPr algn="l"/>
            <a:r>
              <a:rPr lang="en-US" b="1" i="0" dirty="0">
                <a:solidFill>
                  <a:srgbClr val="333333"/>
                </a:solidFill>
                <a:effectLst/>
                <a:latin typeface="Inter"/>
              </a:rPr>
              <a:t>1.</a:t>
            </a:r>
          </a:p>
          <a:p>
            <a:pPr algn="l"/>
            <a:r>
              <a:rPr lang="en-US" b="0" i="0" dirty="0">
                <a:solidFill>
                  <a:srgbClr val="333333"/>
                </a:solidFill>
                <a:effectLst/>
                <a:latin typeface="Inter"/>
              </a:rPr>
              <a:t>Multiple markers of intermediate clinical risk</a:t>
            </a:r>
            <a:r>
              <a:rPr lang="en-US" b="0" i="0" u="none" strike="noStrike" dirty="0">
                <a:solidFill>
                  <a:srgbClr val="333333"/>
                </a:solidFill>
                <a:effectLst/>
                <a:latin typeface="Inter"/>
                <a:hlinkClick r:id="rId3"/>
              </a:rPr>
              <a:t>†</a:t>
            </a:r>
            <a:r>
              <a:rPr lang="en-US" b="0" i="0" dirty="0">
                <a:solidFill>
                  <a:srgbClr val="333333"/>
                </a:solidFill>
                <a:effectLst/>
                <a:latin typeface="Inter"/>
              </a:rPr>
              <a:t> and planned vascular surgery (noninvasive testing should be considered first).</a:t>
            </a:r>
          </a:p>
          <a:p>
            <a:pPr algn="l"/>
            <a:r>
              <a:rPr lang="en-US" b="1" i="0" dirty="0">
                <a:solidFill>
                  <a:srgbClr val="333333"/>
                </a:solidFill>
                <a:effectLst/>
                <a:latin typeface="Inter"/>
              </a:rPr>
              <a:t>2.</a:t>
            </a:r>
          </a:p>
          <a:p>
            <a:pPr algn="l"/>
            <a:r>
              <a:rPr lang="en-US" b="0" i="0" dirty="0">
                <a:solidFill>
                  <a:srgbClr val="333333"/>
                </a:solidFill>
                <a:effectLst/>
                <a:latin typeface="Inter"/>
              </a:rPr>
              <a:t>Moderate to large ischemia on noninvasive testing but without high-risk features and lower left ventricular ejection fraction.</a:t>
            </a:r>
          </a:p>
          <a:p>
            <a:pPr algn="l"/>
            <a:r>
              <a:rPr lang="en-US" b="1" i="0" dirty="0">
                <a:solidFill>
                  <a:srgbClr val="333333"/>
                </a:solidFill>
                <a:effectLst/>
                <a:latin typeface="Inter"/>
              </a:rPr>
              <a:t>3.</a:t>
            </a:r>
          </a:p>
          <a:p>
            <a:pPr algn="l"/>
            <a:r>
              <a:rPr lang="en-US" b="0" i="0" dirty="0">
                <a:solidFill>
                  <a:srgbClr val="333333"/>
                </a:solidFill>
                <a:effectLst/>
                <a:latin typeface="Inter"/>
              </a:rPr>
              <a:t>Nondiagnostic noninvasive test results in patients at intermediate clinical risk</a:t>
            </a:r>
            <a:r>
              <a:rPr lang="en-US" b="0" i="0" u="none" strike="noStrike" dirty="0">
                <a:solidFill>
                  <a:srgbClr val="333333"/>
                </a:solidFill>
                <a:effectLst/>
                <a:latin typeface="Inter"/>
                <a:hlinkClick r:id="rId3"/>
              </a:rPr>
              <a:t>†</a:t>
            </a:r>
            <a:r>
              <a:rPr lang="en-US" b="0" i="0" dirty="0">
                <a:solidFill>
                  <a:srgbClr val="333333"/>
                </a:solidFill>
                <a:effectLst/>
                <a:latin typeface="Inter"/>
              </a:rPr>
              <a:t> undergoing high-risk</a:t>
            </a:r>
            <a:r>
              <a:rPr lang="en-US" b="0" i="0" u="none" strike="noStrike" dirty="0">
                <a:solidFill>
                  <a:srgbClr val="333333"/>
                </a:solidFill>
                <a:effectLst/>
                <a:latin typeface="Inter"/>
                <a:hlinkClick r:id="rId4"/>
              </a:rPr>
              <a:t>*</a:t>
            </a:r>
            <a:r>
              <a:rPr lang="en-US" b="0" i="0" dirty="0">
                <a:solidFill>
                  <a:srgbClr val="333333"/>
                </a:solidFill>
                <a:effectLst/>
                <a:latin typeface="Inter"/>
              </a:rPr>
              <a:t> noncardiac surgery.</a:t>
            </a:r>
          </a:p>
          <a:p>
            <a:pPr algn="l"/>
            <a:r>
              <a:rPr lang="en-US" b="1" i="0" dirty="0">
                <a:solidFill>
                  <a:srgbClr val="333333"/>
                </a:solidFill>
                <a:effectLst/>
                <a:latin typeface="Inter"/>
              </a:rPr>
              <a:t>4.</a:t>
            </a:r>
          </a:p>
          <a:p>
            <a:pPr algn="l"/>
            <a:r>
              <a:rPr lang="en-US" b="0" i="0" dirty="0">
                <a:solidFill>
                  <a:srgbClr val="333333"/>
                </a:solidFill>
                <a:effectLst/>
                <a:latin typeface="Inter"/>
              </a:rPr>
              <a:t>Urgent noncardiac surgery while convalescing from acute MI</a:t>
            </a:r>
          </a:p>
          <a:p>
            <a:endParaRPr lang="en-US" dirty="0"/>
          </a:p>
        </p:txBody>
      </p:sp>
      <p:sp>
        <p:nvSpPr>
          <p:cNvPr id="4" name="Slide Number Placeholder 3"/>
          <p:cNvSpPr>
            <a:spLocks noGrp="1"/>
          </p:cNvSpPr>
          <p:nvPr>
            <p:ph type="sldNum" sz="quarter" idx="5"/>
          </p:nvPr>
        </p:nvSpPr>
        <p:spPr/>
        <p:txBody>
          <a:bodyPr/>
          <a:lstStyle/>
          <a:p>
            <a:fld id="{1FEC5FF2-3379-5B4C-B742-C884519052F4}" type="slidenum">
              <a:rPr lang="en-US" smtClean="0"/>
              <a:t>14</a:t>
            </a:fld>
            <a:endParaRPr lang="en-US" dirty="0"/>
          </a:p>
        </p:txBody>
      </p:sp>
    </p:spTree>
    <p:extLst>
      <p:ext uri="{BB962C8B-B14F-4D97-AF65-F5344CB8AC3E}">
        <p14:creationId xmlns:p14="http://schemas.microsoft.com/office/powerpoint/2010/main" val="1399899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BB13C9-C252-3D49-9ED1-6B8BF3B2CDC8}" type="datetimeFigureOut">
              <a:rPr lang="en-US" smtClean="0"/>
              <a:t>11/13/24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A0B8A5-7CD0-E64E-8931-5C14F26A6C5C}" type="slidenum">
              <a:rPr lang="en-US" smtClean="0"/>
              <a:t>‹#›</a:t>
            </a:fld>
            <a:endParaRPr lang="en-US" dirty="0"/>
          </a:p>
        </p:txBody>
      </p:sp>
    </p:spTree>
    <p:extLst>
      <p:ext uri="{BB962C8B-B14F-4D97-AF65-F5344CB8AC3E}">
        <p14:creationId xmlns:p14="http://schemas.microsoft.com/office/powerpoint/2010/main" val="30953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B13C9-C252-3D49-9ED1-6B8BF3B2CDC8}" type="datetimeFigureOut">
              <a:rPr lang="en-US" smtClean="0"/>
              <a:t>11/13/24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A0B8A5-7CD0-E64E-8931-5C14F26A6C5C}" type="slidenum">
              <a:rPr lang="en-US" smtClean="0"/>
              <a:t>‹#›</a:t>
            </a:fld>
            <a:endParaRPr lang="en-US" dirty="0"/>
          </a:p>
        </p:txBody>
      </p:sp>
    </p:spTree>
    <p:extLst>
      <p:ext uri="{BB962C8B-B14F-4D97-AF65-F5344CB8AC3E}">
        <p14:creationId xmlns:p14="http://schemas.microsoft.com/office/powerpoint/2010/main" val="324889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B13C9-C252-3D49-9ED1-6B8BF3B2CDC8}" type="datetimeFigureOut">
              <a:rPr lang="en-US" smtClean="0"/>
              <a:t>11/13/24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A0B8A5-7CD0-E64E-8931-5C14F26A6C5C}" type="slidenum">
              <a:rPr lang="en-US" smtClean="0"/>
              <a:t>‹#›</a:t>
            </a:fld>
            <a:endParaRPr lang="en-US" dirty="0"/>
          </a:p>
        </p:txBody>
      </p:sp>
    </p:spTree>
    <p:extLst>
      <p:ext uri="{BB962C8B-B14F-4D97-AF65-F5344CB8AC3E}">
        <p14:creationId xmlns:p14="http://schemas.microsoft.com/office/powerpoint/2010/main" val="2877105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B13C9-C252-3D49-9ED1-6B8BF3B2CDC8}" type="datetimeFigureOut">
              <a:rPr lang="en-US" smtClean="0"/>
              <a:t>11/13/24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A0B8A5-7CD0-E64E-8931-5C14F26A6C5C}" type="slidenum">
              <a:rPr lang="en-US" smtClean="0"/>
              <a:t>‹#›</a:t>
            </a:fld>
            <a:endParaRPr lang="en-US" dirty="0"/>
          </a:p>
        </p:txBody>
      </p:sp>
    </p:spTree>
    <p:extLst>
      <p:ext uri="{BB962C8B-B14F-4D97-AF65-F5344CB8AC3E}">
        <p14:creationId xmlns:p14="http://schemas.microsoft.com/office/powerpoint/2010/main" val="256261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BB13C9-C252-3D49-9ED1-6B8BF3B2CDC8}" type="datetimeFigureOut">
              <a:rPr lang="en-US" smtClean="0"/>
              <a:t>11/13/24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A0B8A5-7CD0-E64E-8931-5C14F26A6C5C}" type="slidenum">
              <a:rPr lang="en-US" smtClean="0"/>
              <a:t>‹#›</a:t>
            </a:fld>
            <a:endParaRPr lang="en-US" dirty="0"/>
          </a:p>
        </p:txBody>
      </p:sp>
    </p:spTree>
    <p:extLst>
      <p:ext uri="{BB962C8B-B14F-4D97-AF65-F5344CB8AC3E}">
        <p14:creationId xmlns:p14="http://schemas.microsoft.com/office/powerpoint/2010/main" val="16491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BB13C9-C252-3D49-9ED1-6B8BF3B2CDC8}" type="datetimeFigureOut">
              <a:rPr lang="en-US" smtClean="0"/>
              <a:t>11/13/24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A0B8A5-7CD0-E64E-8931-5C14F26A6C5C}" type="slidenum">
              <a:rPr lang="en-US" smtClean="0"/>
              <a:t>‹#›</a:t>
            </a:fld>
            <a:endParaRPr lang="en-US" dirty="0"/>
          </a:p>
        </p:txBody>
      </p:sp>
    </p:spTree>
    <p:extLst>
      <p:ext uri="{BB962C8B-B14F-4D97-AF65-F5344CB8AC3E}">
        <p14:creationId xmlns:p14="http://schemas.microsoft.com/office/powerpoint/2010/main" val="227514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BB13C9-C252-3D49-9ED1-6B8BF3B2CDC8}" type="datetimeFigureOut">
              <a:rPr lang="en-US" smtClean="0"/>
              <a:t>11/13/24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A0B8A5-7CD0-E64E-8931-5C14F26A6C5C}" type="slidenum">
              <a:rPr lang="en-US" smtClean="0"/>
              <a:t>‹#›</a:t>
            </a:fld>
            <a:endParaRPr lang="en-US" dirty="0"/>
          </a:p>
        </p:txBody>
      </p:sp>
    </p:spTree>
    <p:extLst>
      <p:ext uri="{BB962C8B-B14F-4D97-AF65-F5344CB8AC3E}">
        <p14:creationId xmlns:p14="http://schemas.microsoft.com/office/powerpoint/2010/main" val="3462084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BB13C9-C252-3D49-9ED1-6B8BF3B2CDC8}" type="datetimeFigureOut">
              <a:rPr lang="en-US" smtClean="0"/>
              <a:t>11/13/24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A0B8A5-7CD0-E64E-8931-5C14F26A6C5C}" type="slidenum">
              <a:rPr lang="en-US" smtClean="0"/>
              <a:t>‹#›</a:t>
            </a:fld>
            <a:endParaRPr lang="en-US" dirty="0"/>
          </a:p>
        </p:txBody>
      </p:sp>
    </p:spTree>
    <p:extLst>
      <p:ext uri="{BB962C8B-B14F-4D97-AF65-F5344CB8AC3E}">
        <p14:creationId xmlns:p14="http://schemas.microsoft.com/office/powerpoint/2010/main" val="107289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B13C9-C252-3D49-9ED1-6B8BF3B2CDC8}" type="datetimeFigureOut">
              <a:rPr lang="en-US" smtClean="0"/>
              <a:t>11/13/24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A0B8A5-7CD0-E64E-8931-5C14F26A6C5C}" type="slidenum">
              <a:rPr lang="en-US" smtClean="0"/>
              <a:t>‹#›</a:t>
            </a:fld>
            <a:endParaRPr lang="en-US" dirty="0"/>
          </a:p>
        </p:txBody>
      </p:sp>
    </p:spTree>
    <p:extLst>
      <p:ext uri="{BB962C8B-B14F-4D97-AF65-F5344CB8AC3E}">
        <p14:creationId xmlns:p14="http://schemas.microsoft.com/office/powerpoint/2010/main" val="73082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BB13C9-C252-3D49-9ED1-6B8BF3B2CDC8}" type="datetimeFigureOut">
              <a:rPr lang="en-US" smtClean="0"/>
              <a:t>11/13/24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A0B8A5-7CD0-E64E-8931-5C14F26A6C5C}" type="slidenum">
              <a:rPr lang="en-US" smtClean="0"/>
              <a:t>‹#›</a:t>
            </a:fld>
            <a:endParaRPr lang="en-US" dirty="0"/>
          </a:p>
        </p:txBody>
      </p:sp>
    </p:spTree>
    <p:extLst>
      <p:ext uri="{BB962C8B-B14F-4D97-AF65-F5344CB8AC3E}">
        <p14:creationId xmlns:p14="http://schemas.microsoft.com/office/powerpoint/2010/main" val="49928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BB13C9-C252-3D49-9ED1-6B8BF3B2CDC8}" type="datetimeFigureOut">
              <a:rPr lang="en-US" smtClean="0"/>
              <a:t>11/13/24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A0B8A5-7CD0-E64E-8931-5C14F26A6C5C}" type="slidenum">
              <a:rPr lang="en-US" smtClean="0"/>
              <a:t>‹#›</a:t>
            </a:fld>
            <a:endParaRPr lang="en-US" dirty="0"/>
          </a:p>
        </p:txBody>
      </p:sp>
    </p:spTree>
    <p:extLst>
      <p:ext uri="{BB962C8B-B14F-4D97-AF65-F5344CB8AC3E}">
        <p14:creationId xmlns:p14="http://schemas.microsoft.com/office/powerpoint/2010/main" val="307362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B13C9-C252-3D49-9ED1-6B8BF3B2CDC8}" type="datetimeFigureOut">
              <a:rPr lang="en-US" smtClean="0"/>
              <a:t>11/13/24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0B8A5-7CD0-E64E-8931-5C14F26A6C5C}" type="slidenum">
              <a:rPr lang="en-US" smtClean="0"/>
              <a:t>‹#›</a:t>
            </a:fld>
            <a:endParaRPr lang="en-US" dirty="0"/>
          </a:p>
        </p:txBody>
      </p:sp>
    </p:spTree>
    <p:extLst>
      <p:ext uri="{BB962C8B-B14F-4D97-AF65-F5344CB8AC3E}">
        <p14:creationId xmlns:p14="http://schemas.microsoft.com/office/powerpoint/2010/main" val="86332874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7.png"/><Relationship Id="rId5" Type="http://schemas.openxmlformats.org/officeDocument/2006/relationships/diagramQuickStyle" Target="../diagrams/quickStyle2.xml"/><Relationship Id="rId10" Type="http://schemas.openxmlformats.org/officeDocument/2006/relationships/image" Target="../media/image6.png"/><Relationship Id="rId4" Type="http://schemas.openxmlformats.org/officeDocument/2006/relationships/diagramLayout" Target="../diagrams/layout2.xml"/><Relationship Id="rId9"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DDAACE-C0ED-DEED-D40F-1FEE9771F8C6}"/>
              </a:ext>
            </a:extLst>
          </p:cNvPr>
          <p:cNvSpPr>
            <a:spLocks noGrp="1"/>
          </p:cNvSpPr>
          <p:nvPr>
            <p:ph type="ctrTitle"/>
          </p:nvPr>
        </p:nvSpPr>
        <p:spPr>
          <a:xfrm>
            <a:off x="1386865" y="818984"/>
            <a:ext cx="6596245" cy="3268520"/>
          </a:xfrm>
        </p:spPr>
        <p:txBody>
          <a:bodyPr>
            <a:normAutofit/>
          </a:bodyPr>
          <a:lstStyle/>
          <a:p>
            <a:pPr algn="r"/>
            <a:r>
              <a:rPr lang="en-US" sz="4400" dirty="0">
                <a:solidFill>
                  <a:srgbClr val="FFFFFF"/>
                </a:solidFill>
              </a:rPr>
              <a:t>Preoperative cardiovascular risk assessment and perioperative management for noncardiac surgery</a:t>
            </a:r>
          </a:p>
        </p:txBody>
      </p:sp>
      <p:sp>
        <p:nvSpPr>
          <p:cNvPr id="33" name="Rectangle 3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2532FDC8-768C-95DF-1B8B-E707210EFB96}"/>
              </a:ext>
            </a:extLst>
          </p:cNvPr>
          <p:cNvSpPr>
            <a:spLocks noGrp="1"/>
          </p:cNvSpPr>
          <p:nvPr>
            <p:ph type="subTitle" idx="1"/>
          </p:nvPr>
        </p:nvSpPr>
        <p:spPr>
          <a:xfrm>
            <a:off x="1931874" y="4797188"/>
            <a:ext cx="6051236" cy="1241828"/>
          </a:xfrm>
        </p:spPr>
        <p:txBody>
          <a:bodyPr>
            <a:normAutofit/>
          </a:bodyPr>
          <a:lstStyle/>
          <a:p>
            <a:pPr algn="r"/>
            <a:r>
              <a:rPr lang="en-US" dirty="0">
                <a:solidFill>
                  <a:srgbClr val="FFFFFF"/>
                </a:solidFill>
              </a:rPr>
              <a:t>Andrew C. Stiff, M.D.</a:t>
            </a:r>
          </a:p>
        </p:txBody>
      </p:sp>
      <p:sp>
        <p:nvSpPr>
          <p:cNvPr id="35" name="Rectangle 34">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3130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D806018-296F-BDA2-D36E-BB5F4B83C0FE}"/>
              </a:ext>
            </a:extLst>
          </p:cNvPr>
          <p:cNvGraphicFramePr>
            <a:graphicFrameLocks noGrp="1"/>
          </p:cNvGraphicFramePr>
          <p:nvPr>
            <p:extLst>
              <p:ext uri="{D42A27DB-BD31-4B8C-83A1-F6EECF244321}">
                <p14:modId xmlns:p14="http://schemas.microsoft.com/office/powerpoint/2010/main" val="1586117172"/>
              </p:ext>
            </p:extLst>
          </p:nvPr>
        </p:nvGraphicFramePr>
        <p:xfrm>
          <a:off x="0" y="0"/>
          <a:ext cx="11726564" cy="2881314"/>
        </p:xfrm>
        <a:graphic>
          <a:graphicData uri="http://schemas.openxmlformats.org/drawingml/2006/table">
            <a:tbl>
              <a:tblPr firstRow="1" firstCol="1" bandRow="1"/>
              <a:tblGrid>
                <a:gridCol w="1362628">
                  <a:extLst>
                    <a:ext uri="{9D8B030D-6E8A-4147-A177-3AD203B41FA5}">
                      <a16:colId xmlns:a16="http://schemas.microsoft.com/office/drawing/2014/main" val="519538666"/>
                    </a:ext>
                  </a:extLst>
                </a:gridCol>
                <a:gridCol w="1238325">
                  <a:extLst>
                    <a:ext uri="{9D8B030D-6E8A-4147-A177-3AD203B41FA5}">
                      <a16:colId xmlns:a16="http://schemas.microsoft.com/office/drawing/2014/main" val="2902567492"/>
                    </a:ext>
                  </a:extLst>
                </a:gridCol>
                <a:gridCol w="9125611">
                  <a:extLst>
                    <a:ext uri="{9D8B030D-6E8A-4147-A177-3AD203B41FA5}">
                      <a16:colId xmlns:a16="http://schemas.microsoft.com/office/drawing/2014/main" val="234068002"/>
                    </a:ext>
                  </a:extLst>
                </a:gridCol>
              </a:tblGrid>
              <a:tr h="0">
                <a:tc gridSpan="3">
                  <a:txBody>
                    <a:bodyPr/>
                    <a:lstStyle/>
                    <a:p>
                      <a:pPr marL="0" marR="0" algn="ctr">
                        <a:lnSpc>
                          <a:spcPct val="150000"/>
                        </a:lnSpc>
                        <a:spcBef>
                          <a:spcPts val="0"/>
                        </a:spcBef>
                        <a:spcAft>
                          <a:spcPts val="0"/>
                        </a:spcAft>
                      </a:pPr>
                      <a:r>
                        <a:rPr lang="en-US" sz="2400" b="1" kern="100" dirty="0">
                          <a:effectLst/>
                          <a:latin typeface="Aptos" panose="020B0004020202020204" pitchFamily="34" charset="0"/>
                          <a:cs typeface="Arial" panose="020B0604020202020204" pitchFamily="34" charset="0"/>
                        </a:rPr>
                        <a:t>EKG</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240926981"/>
                  </a:ext>
                </a:extLst>
              </a:tr>
              <a:tr h="264234">
                <a:tc>
                  <a:txBody>
                    <a:bodyPr/>
                    <a:lstStyle/>
                    <a:p>
                      <a:pPr marL="0" marR="0" algn="ctr">
                        <a:lnSpc>
                          <a:spcPct val="150000"/>
                        </a:lnSpc>
                        <a:spcBef>
                          <a:spcPts val="0"/>
                        </a:spcBef>
                        <a:spcAft>
                          <a:spcPts val="0"/>
                        </a:spcAft>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COR</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LOE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Recommendations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7043786"/>
                  </a:ext>
                </a:extLst>
              </a:tr>
              <a:tr h="1440420">
                <a:tc>
                  <a:txBody>
                    <a:bodyPr/>
                    <a:lstStyle/>
                    <a:p>
                      <a:pPr marL="0" marR="0" algn="ctr">
                        <a:lnSpc>
                          <a:spcPct val="150000"/>
                        </a:lnSpc>
                        <a:spcBef>
                          <a:spcPts val="0"/>
                        </a:spcBef>
                        <a:spcAft>
                          <a:spcPts val="0"/>
                        </a:spcAft>
                      </a:pPr>
                      <a:r>
                        <a:rPr lang="en-US" sz="1800" b="1" kern="100" dirty="0">
                          <a:solidFill>
                            <a:srgbClr val="000000"/>
                          </a:solidFill>
                          <a:effectLst/>
                          <a:highlight>
                            <a:srgbClr val="F0DA10"/>
                          </a:highlight>
                          <a:latin typeface="Times New Roman" panose="02020603050405020304" pitchFamily="18" charset="0"/>
                          <a:ea typeface="Calibri" panose="020F0502020204030204" pitchFamily="34" charset="0"/>
                          <a:cs typeface="Arial" panose="020B0604020202020204" pitchFamily="34" charset="0"/>
                        </a:rPr>
                        <a:t>2a</a:t>
                      </a:r>
                      <a:endParaRPr lang="en-US" sz="1800" kern="100" dirty="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kern="100" dirty="0">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B-NR</a:t>
                      </a:r>
                      <a:endParaRPr lang="en-US" sz="1800" kern="100" dirty="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SzPct val="100000"/>
                        <a:buFont typeface="+mj-lt"/>
                        <a:buAutoNum type="arabicPeriod"/>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For patients with known coronary heart disease, significant arrhythmia, peripheral arterial disease, cerebrovascular disease, other significant structural heart disease, or symptoms* of CVD undergoing elevated-risk surgery, a preoperative resting 12-lead electrocardiogram (ECG) is reasonable to establish a preoperative baseline and guide perioperative management.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1379539"/>
                  </a:ext>
                </a:extLst>
              </a:tr>
            </a:tbl>
          </a:graphicData>
        </a:graphic>
      </p:graphicFrame>
      <p:graphicFrame>
        <p:nvGraphicFramePr>
          <p:cNvPr id="5" name="Table 4">
            <a:extLst>
              <a:ext uri="{FF2B5EF4-FFF2-40B4-BE49-F238E27FC236}">
                <a16:creationId xmlns:a16="http://schemas.microsoft.com/office/drawing/2014/main" id="{FA2135FE-1A41-190B-5A05-DD984E33E174}"/>
              </a:ext>
            </a:extLst>
          </p:cNvPr>
          <p:cNvGraphicFramePr>
            <a:graphicFrameLocks noGrp="1"/>
          </p:cNvGraphicFramePr>
          <p:nvPr>
            <p:extLst>
              <p:ext uri="{D42A27DB-BD31-4B8C-83A1-F6EECF244321}">
                <p14:modId xmlns:p14="http://schemas.microsoft.com/office/powerpoint/2010/main" val="2294152527"/>
              </p:ext>
            </p:extLst>
          </p:nvPr>
        </p:nvGraphicFramePr>
        <p:xfrm>
          <a:off x="0" y="2928551"/>
          <a:ext cx="11726564" cy="3929450"/>
        </p:xfrm>
        <a:graphic>
          <a:graphicData uri="http://schemas.openxmlformats.org/drawingml/2006/table">
            <a:tbl>
              <a:tblPr firstRow="1" firstCol="1" bandRow="1"/>
              <a:tblGrid>
                <a:gridCol w="1362627">
                  <a:extLst>
                    <a:ext uri="{9D8B030D-6E8A-4147-A177-3AD203B41FA5}">
                      <a16:colId xmlns:a16="http://schemas.microsoft.com/office/drawing/2014/main" val="499728382"/>
                    </a:ext>
                  </a:extLst>
                </a:gridCol>
                <a:gridCol w="1238325">
                  <a:extLst>
                    <a:ext uri="{9D8B030D-6E8A-4147-A177-3AD203B41FA5}">
                      <a16:colId xmlns:a16="http://schemas.microsoft.com/office/drawing/2014/main" val="2120248307"/>
                    </a:ext>
                  </a:extLst>
                </a:gridCol>
                <a:gridCol w="9125612">
                  <a:extLst>
                    <a:ext uri="{9D8B030D-6E8A-4147-A177-3AD203B41FA5}">
                      <a16:colId xmlns:a16="http://schemas.microsoft.com/office/drawing/2014/main" val="2627543902"/>
                    </a:ext>
                  </a:extLst>
                </a:gridCol>
              </a:tblGrid>
              <a:tr h="1523713">
                <a:tc>
                  <a:txBody>
                    <a:bodyPr/>
                    <a:lstStyle/>
                    <a:p>
                      <a:pPr marL="0" marR="0" algn="ctr">
                        <a:lnSpc>
                          <a:spcPct val="150000"/>
                        </a:lnSpc>
                        <a:spcBef>
                          <a:spcPts val="0"/>
                        </a:spcBef>
                        <a:spcAft>
                          <a:spcPts val="0"/>
                        </a:spcAft>
                      </a:pPr>
                      <a:r>
                        <a:rPr lang="en-US" sz="1800" b="1" kern="100" dirty="0">
                          <a:solidFill>
                            <a:srgbClr val="000000"/>
                          </a:solidFill>
                          <a:effectLst/>
                          <a:highlight>
                            <a:srgbClr val="F0DA10"/>
                          </a:highlight>
                          <a:latin typeface="Times New Roman" panose="02020603050405020304" pitchFamily="18" charset="0"/>
                          <a:ea typeface="Calibri" panose="020F0502020204030204" pitchFamily="34" charset="0"/>
                          <a:cs typeface="Arial" panose="020B0604020202020204" pitchFamily="34" charset="0"/>
                        </a:rPr>
                        <a:t>2a</a:t>
                      </a:r>
                      <a:endParaRPr lang="en-US" sz="1800" kern="100" dirty="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kern="100" dirty="0">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B-NR</a:t>
                      </a:r>
                      <a:endParaRPr lang="en-US" sz="1800" kern="100" dirty="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SzPct val="100000"/>
                        <a:buFont typeface="+mj-lt"/>
                        <a:buAutoNum type="arabicPeriod" startAt="2"/>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In patients undergoing NCS with a preoperative ECG exhibiting new abnormalities†, further evaluation is reasonable to refine assessment of cardiovascular risk.</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9791326"/>
                  </a:ext>
                </a:extLst>
              </a:tr>
              <a:tr h="1453611">
                <a:tc>
                  <a:txBody>
                    <a:bodyPr/>
                    <a:lstStyle/>
                    <a:p>
                      <a:pPr marL="0" marR="0" algn="ctr">
                        <a:lnSpc>
                          <a:spcPct val="150000"/>
                        </a:lnSpc>
                        <a:spcBef>
                          <a:spcPts val="0"/>
                        </a:spcBef>
                        <a:spcAft>
                          <a:spcPts val="0"/>
                        </a:spcAft>
                      </a:pPr>
                      <a:r>
                        <a:rPr lang="en-US" sz="1800" b="1" kern="100" dirty="0">
                          <a:solidFill>
                            <a:srgbClr val="000000"/>
                          </a:solidFill>
                          <a:effectLst/>
                          <a:highlight>
                            <a:srgbClr val="F99B1C"/>
                          </a:highlight>
                          <a:latin typeface="Times New Roman" panose="02020603050405020304" pitchFamily="18" charset="0"/>
                          <a:ea typeface="Calibri" panose="020F0502020204030204" pitchFamily="34" charset="0"/>
                          <a:cs typeface="Arial" panose="020B0604020202020204" pitchFamily="34" charset="0"/>
                        </a:rPr>
                        <a:t>2b</a:t>
                      </a:r>
                      <a:endParaRPr lang="en-US" sz="1800" kern="100" dirty="0">
                        <a:effectLst/>
                        <a:highlight>
                          <a:srgbClr val="F99B1C"/>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kern="100" dirty="0">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B-NR</a:t>
                      </a:r>
                      <a:endParaRPr lang="en-US" sz="1800" kern="100" dirty="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SzPct val="100000"/>
                        <a:buFont typeface="+mj-lt"/>
                        <a:buAutoNum type="arabicPeriod" startAt="3"/>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For asymptomatic patients undergoing elevated-risk surgeries without known CVD, a preoperative resting 12-lead ECG may be considered to establish a baseline and guide perioperative management.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2771822"/>
                  </a:ext>
                </a:extLst>
              </a:tr>
              <a:tr h="952126">
                <a:tc>
                  <a:txBody>
                    <a:bodyPr/>
                    <a:lstStyle/>
                    <a:p>
                      <a:pPr marL="0" marR="0" algn="ctr">
                        <a:lnSpc>
                          <a:spcPct val="150000"/>
                        </a:lnSpc>
                        <a:spcBef>
                          <a:spcPts val="0"/>
                        </a:spcBef>
                        <a:spcAft>
                          <a:spcPts val="0"/>
                        </a:spcAft>
                      </a:pPr>
                      <a:r>
                        <a:rPr lang="en-US" sz="1800" b="1" kern="100" dirty="0">
                          <a:solidFill>
                            <a:srgbClr val="000000"/>
                          </a:solidFill>
                          <a:effectLst/>
                          <a:highlight>
                            <a:srgbClr val="F37321"/>
                          </a:highlight>
                          <a:latin typeface="Times New Roman" panose="02020603050405020304" pitchFamily="18" charset="0"/>
                          <a:ea typeface="Calibri" panose="020F0502020204030204" pitchFamily="34" charset="0"/>
                          <a:cs typeface="Arial" panose="020B0604020202020204" pitchFamily="34" charset="0"/>
                        </a:rPr>
                        <a:t>3: No benefit</a:t>
                      </a:r>
                      <a:endParaRPr lang="en-US" sz="1800" kern="100" dirty="0">
                        <a:effectLst/>
                        <a:highlight>
                          <a:srgbClr val="F3732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150000"/>
                        </a:lnSpc>
                        <a:spcBef>
                          <a:spcPts val="0"/>
                        </a:spcBef>
                        <a:spcAft>
                          <a:spcPts val="0"/>
                        </a:spcAft>
                      </a:pPr>
                      <a:r>
                        <a:rPr lang="en-US" sz="1800" b="1" kern="100" dirty="0">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B-NR</a:t>
                      </a:r>
                      <a:endParaRPr lang="en-US" sz="1800" kern="100" dirty="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SzPct val="100000"/>
                        <a:buFont typeface="+mj-lt"/>
                        <a:buAutoNum type="arabicPeriod" startAt="4"/>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For </a:t>
                      </a:r>
                      <a:r>
                        <a:rPr lang="en-US" sz="1800" b="1" kern="100"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asymptomatic</a:t>
                      </a: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 patients undergoing </a:t>
                      </a:r>
                      <a:r>
                        <a:rPr lang="en-US" sz="1800" b="1" kern="100"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low-risk </a:t>
                      </a: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surgical procedures, a routine preoperative resting 12-lead ECG is </a:t>
                      </a:r>
                      <a:r>
                        <a:rPr lang="en-US" sz="2000" b="1" kern="100" dirty="0">
                          <a:effectLst/>
                          <a:highlight>
                            <a:srgbClr val="FF0000"/>
                          </a:highlight>
                          <a:latin typeface="Times New Roman" panose="02020603050405020304" pitchFamily="18" charset="0"/>
                          <a:ea typeface="Calibri" panose="020F0502020204030204" pitchFamily="34" charset="0"/>
                          <a:cs typeface="Arial" panose="020B0604020202020204" pitchFamily="34" charset="0"/>
                        </a:rPr>
                        <a:t>not recommended </a:t>
                      </a: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to improve outcomes.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3605526"/>
                  </a:ext>
                </a:extLst>
              </a:tr>
            </a:tbl>
          </a:graphicData>
        </a:graphic>
      </p:graphicFrame>
      <p:sp>
        <p:nvSpPr>
          <p:cNvPr id="2" name="5-Point Star 1">
            <a:extLst>
              <a:ext uri="{FF2B5EF4-FFF2-40B4-BE49-F238E27FC236}">
                <a16:creationId xmlns:a16="http://schemas.microsoft.com/office/drawing/2014/main" id="{4B05FF5F-D91A-AF71-119F-CFE91FF227AD}"/>
              </a:ext>
            </a:extLst>
          </p:cNvPr>
          <p:cNvSpPr/>
          <p:nvPr/>
        </p:nvSpPr>
        <p:spPr>
          <a:xfrm>
            <a:off x="10671287" y="5937956"/>
            <a:ext cx="944980" cy="821803"/>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5605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86570E4-78A3-E161-DCC9-DA9ACF75C550}"/>
              </a:ext>
            </a:extLst>
          </p:cNvPr>
          <p:cNvGraphicFramePr>
            <a:graphicFrameLocks noGrp="1"/>
          </p:cNvGraphicFramePr>
          <p:nvPr>
            <p:extLst>
              <p:ext uri="{D42A27DB-BD31-4B8C-83A1-F6EECF244321}">
                <p14:modId xmlns:p14="http://schemas.microsoft.com/office/powerpoint/2010/main" val="2666214626"/>
              </p:ext>
            </p:extLst>
          </p:nvPr>
        </p:nvGraphicFramePr>
        <p:xfrm>
          <a:off x="1" y="740229"/>
          <a:ext cx="11998410" cy="5130257"/>
        </p:xfrm>
        <a:graphic>
          <a:graphicData uri="http://schemas.openxmlformats.org/drawingml/2006/table">
            <a:tbl>
              <a:tblPr firstRow="1" firstCol="1" bandRow="1"/>
              <a:tblGrid>
                <a:gridCol w="1338779">
                  <a:extLst>
                    <a:ext uri="{9D8B030D-6E8A-4147-A177-3AD203B41FA5}">
                      <a16:colId xmlns:a16="http://schemas.microsoft.com/office/drawing/2014/main" val="337395595"/>
                    </a:ext>
                  </a:extLst>
                </a:gridCol>
                <a:gridCol w="1345264">
                  <a:extLst>
                    <a:ext uri="{9D8B030D-6E8A-4147-A177-3AD203B41FA5}">
                      <a16:colId xmlns:a16="http://schemas.microsoft.com/office/drawing/2014/main" val="3634576606"/>
                    </a:ext>
                  </a:extLst>
                </a:gridCol>
                <a:gridCol w="9314367">
                  <a:extLst>
                    <a:ext uri="{9D8B030D-6E8A-4147-A177-3AD203B41FA5}">
                      <a16:colId xmlns:a16="http://schemas.microsoft.com/office/drawing/2014/main" val="3603934911"/>
                    </a:ext>
                  </a:extLst>
                </a:gridCol>
              </a:tblGrid>
              <a:tr h="275771">
                <a:tc gridSpan="3">
                  <a:txBody>
                    <a:bodyPr/>
                    <a:lstStyle/>
                    <a:p>
                      <a:pPr marL="0" marR="0" algn="ctr">
                        <a:lnSpc>
                          <a:spcPct val="150000"/>
                        </a:lnSpc>
                        <a:spcBef>
                          <a:spcPts val="300"/>
                        </a:spcBef>
                        <a:spcAft>
                          <a:spcPts val="300"/>
                        </a:spcAft>
                      </a:pPr>
                      <a:r>
                        <a:rPr lang="en-US" sz="2400" b="1" dirty="0">
                          <a:effectLst/>
                          <a:latin typeface="Times New Roman" panose="02020603050405020304" pitchFamily="18" charset="0"/>
                          <a:ea typeface="Aptos" panose="020B0004020202020204" pitchFamily="34" charset="0"/>
                          <a:cs typeface="Arial" panose="020B0604020202020204" pitchFamily="34" charset="0"/>
                        </a:rPr>
                        <a:t> </a:t>
                      </a:r>
                      <a:r>
                        <a:rPr lang="en-US" sz="2400" b="1" dirty="0">
                          <a:effectLst/>
                          <a:latin typeface="Times New Roman" panose="02020603050405020304" pitchFamily="18" charset="0"/>
                          <a:cs typeface="Arial" panose="020B0604020202020204" pitchFamily="34" charset="0"/>
                        </a:rPr>
                        <a:t>Echo</a:t>
                      </a:r>
                      <a:endParaRPr lang="en-US" sz="2400" dirty="0">
                        <a:effectLst/>
                        <a:latin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985742084"/>
                  </a:ext>
                </a:extLst>
              </a:tr>
              <a:tr h="393327">
                <a:tc>
                  <a:txBody>
                    <a:bodyPr/>
                    <a:lstStyle/>
                    <a:p>
                      <a:pPr marL="0" marR="0" algn="ctr">
                        <a:lnSpc>
                          <a:spcPct val="150000"/>
                        </a:lnSpc>
                        <a:spcBef>
                          <a:spcPts val="300"/>
                        </a:spcBef>
                        <a:spcAft>
                          <a:spcPts val="300"/>
                        </a:spcAft>
                      </a:pPr>
                      <a:r>
                        <a:rPr lang="en-US" sz="1800" b="1" dirty="0">
                          <a:effectLst/>
                          <a:latin typeface="Times New Roman" panose="02020603050405020304" pitchFamily="18" charset="0"/>
                          <a:ea typeface="Aptos" panose="020B0004020202020204" pitchFamily="34" charset="0"/>
                          <a:cs typeface="Arial" panose="020B0604020202020204" pitchFamily="34" charset="0"/>
                        </a:rPr>
                        <a:t>COR</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300"/>
                        </a:spcBef>
                        <a:spcAft>
                          <a:spcPts val="300"/>
                        </a:spcAft>
                      </a:pPr>
                      <a:r>
                        <a:rPr lang="en-US" sz="1800" b="1" dirty="0">
                          <a:effectLst/>
                          <a:latin typeface="Times New Roman" panose="02020603050405020304" pitchFamily="18" charset="0"/>
                          <a:ea typeface="Aptos" panose="020B0004020202020204" pitchFamily="34" charset="0"/>
                          <a:cs typeface="Arial" panose="020B0604020202020204" pitchFamily="34" charset="0"/>
                        </a:rPr>
                        <a:t>LOE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300"/>
                        </a:spcBef>
                        <a:spcAft>
                          <a:spcPts val="300"/>
                        </a:spcAft>
                      </a:pPr>
                      <a:r>
                        <a:rPr lang="en-US" sz="1800" b="1" dirty="0">
                          <a:effectLst/>
                          <a:latin typeface="Times New Roman" panose="02020603050405020304" pitchFamily="18" charset="0"/>
                          <a:ea typeface="Aptos" panose="020B0004020202020204" pitchFamily="34" charset="0"/>
                          <a:cs typeface="Arial" panose="020B0604020202020204" pitchFamily="34" charset="0"/>
                        </a:rPr>
                        <a:t>Recommendations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5682018"/>
                  </a:ext>
                </a:extLst>
              </a:tr>
              <a:tr h="1706442">
                <a:tc>
                  <a:txBody>
                    <a:bodyPr/>
                    <a:lstStyle/>
                    <a:p>
                      <a:pPr marL="0" marR="0" algn="ctr">
                        <a:lnSpc>
                          <a:spcPct val="150000"/>
                        </a:lnSpc>
                        <a:spcBef>
                          <a:spcPts val="300"/>
                        </a:spcBef>
                        <a:spcAft>
                          <a:spcPts val="300"/>
                        </a:spcAft>
                      </a:pPr>
                      <a:r>
                        <a:rPr lang="en-US" sz="1800" b="1" dirty="0">
                          <a:solidFill>
                            <a:srgbClr val="000000"/>
                          </a:solidFill>
                          <a:effectLst/>
                          <a:highlight>
                            <a:srgbClr val="45A547"/>
                          </a:highlight>
                          <a:latin typeface="Times New Roman" panose="02020603050405020304" pitchFamily="18" charset="0"/>
                          <a:ea typeface="Aptos" panose="020B0004020202020204" pitchFamily="34" charset="0"/>
                          <a:cs typeface="Arial" panose="020B0604020202020204" pitchFamily="34" charset="0"/>
                        </a:rPr>
                        <a:t>1</a:t>
                      </a:r>
                      <a:endParaRPr lang="en-US" sz="1800" dirty="0">
                        <a:effectLst/>
                        <a:highlight>
                          <a:srgbClr val="45A547"/>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50000"/>
                        </a:lnSpc>
                        <a:spcBef>
                          <a:spcPts val="300"/>
                        </a:spcBef>
                        <a:spcAft>
                          <a:spcPts val="300"/>
                        </a:spcAft>
                      </a:pPr>
                      <a:r>
                        <a:rPr lang="en-US" sz="1800" b="1" dirty="0">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rPr>
                        <a:t>B-NR</a:t>
                      </a:r>
                      <a:endParaRPr lang="en-US" sz="1800" dirty="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300"/>
                        </a:spcBef>
                        <a:spcAft>
                          <a:spcPts val="30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In patients undergoing NCS with new dyspnea, physical examination findings of HF, or suspected new/worsening ventricular dysfunction, it is recommended to perform preoperative evaluation of LV function to help guide perioperative management</a:t>
                      </a:r>
                      <a:r>
                        <a:rPr lang="en-US" sz="1800" b="1" dirty="0">
                          <a:effectLst/>
                          <a:latin typeface="Times New Roman" panose="02020603050405020304" pitchFamily="18" charset="0"/>
                          <a:ea typeface="Aptos" panose="020B0004020202020204" pitchFamily="34" charset="0"/>
                          <a:cs typeface="Arial" panose="020B0604020202020204" pitchFamily="34" charset="0"/>
                        </a:rPr>
                        <a:t>.</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0814264"/>
                  </a:ext>
                </a:extLst>
              </a:tr>
              <a:tr h="1268737">
                <a:tc>
                  <a:txBody>
                    <a:bodyPr/>
                    <a:lstStyle/>
                    <a:p>
                      <a:pPr marL="0" marR="0" algn="ctr">
                        <a:lnSpc>
                          <a:spcPct val="150000"/>
                        </a:lnSpc>
                        <a:spcBef>
                          <a:spcPts val="300"/>
                        </a:spcBef>
                        <a:spcAft>
                          <a:spcPts val="300"/>
                        </a:spcAft>
                      </a:pPr>
                      <a:r>
                        <a:rPr lang="en-US" sz="1800" b="1" dirty="0">
                          <a:solidFill>
                            <a:srgbClr val="000000"/>
                          </a:solidFill>
                          <a:effectLst/>
                          <a:highlight>
                            <a:srgbClr val="F0DA10"/>
                          </a:highlight>
                          <a:latin typeface="Times New Roman" panose="02020603050405020304" pitchFamily="18" charset="0"/>
                          <a:ea typeface="Aptos" panose="020B0004020202020204" pitchFamily="34" charset="0"/>
                          <a:cs typeface="Arial" panose="020B0604020202020204" pitchFamily="34" charset="0"/>
                        </a:rPr>
                        <a:t>2a</a:t>
                      </a:r>
                      <a:endParaRPr lang="en-US" sz="1800" dirty="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300"/>
                        </a:spcBef>
                        <a:spcAft>
                          <a:spcPts val="300"/>
                        </a:spcAft>
                      </a:pPr>
                      <a:r>
                        <a:rPr lang="en-US" sz="1800" b="1" dirty="0">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dirty="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800"/>
                        </a:spcAft>
                        <a:buFont typeface="+mj-lt"/>
                        <a:buAutoNum type="arabicPeriod" startAt="2"/>
                      </a:pPr>
                      <a:r>
                        <a:rPr lang="en-US" sz="1800" b="1" dirty="0">
                          <a:effectLst/>
                          <a:latin typeface="Times New Roman" panose="02020603050405020304" pitchFamily="18" charset="0"/>
                          <a:ea typeface="Aptos" panose="020B0004020202020204" pitchFamily="34" charset="0"/>
                          <a:cs typeface="Arial" panose="020B0604020202020204" pitchFamily="34" charset="0"/>
                        </a:rPr>
                        <a:t>In patients with a known diagnosis of HF with worsening dyspnea or other change in clinical status undergoing NCS, preoperative assessment of LV function is reasonable to help guide perioperative management.</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8141630"/>
                  </a:ext>
                </a:extLst>
              </a:tr>
              <a:tr h="1268737">
                <a:tc>
                  <a:txBody>
                    <a:bodyPr/>
                    <a:lstStyle/>
                    <a:p>
                      <a:pPr marL="0" marR="0" algn="ctr">
                        <a:lnSpc>
                          <a:spcPct val="150000"/>
                        </a:lnSpc>
                        <a:spcBef>
                          <a:spcPts val="300"/>
                        </a:spcBef>
                        <a:spcAft>
                          <a:spcPts val="300"/>
                        </a:spcAft>
                      </a:pPr>
                      <a:r>
                        <a:rPr lang="en-US" sz="1800" b="1" dirty="0">
                          <a:solidFill>
                            <a:srgbClr val="000000"/>
                          </a:solidFill>
                          <a:effectLst/>
                          <a:highlight>
                            <a:srgbClr val="F37321"/>
                          </a:highlight>
                          <a:latin typeface="Times New Roman" panose="02020603050405020304" pitchFamily="18" charset="0"/>
                          <a:ea typeface="Aptos" panose="020B0004020202020204" pitchFamily="34" charset="0"/>
                          <a:cs typeface="Arial" panose="020B0604020202020204" pitchFamily="34" charset="0"/>
                        </a:rPr>
                        <a:t>3: No Benefit</a:t>
                      </a:r>
                      <a:endParaRPr lang="en-US" sz="1800" dirty="0">
                        <a:effectLst/>
                        <a:highlight>
                          <a:srgbClr val="F3732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150000"/>
                        </a:lnSpc>
                        <a:spcBef>
                          <a:spcPts val="300"/>
                        </a:spcBef>
                        <a:spcAft>
                          <a:spcPts val="300"/>
                        </a:spcAft>
                      </a:pPr>
                      <a:r>
                        <a:rPr lang="en-US" sz="1800" b="1" dirty="0">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rPr>
                        <a:t>B-NR</a:t>
                      </a:r>
                      <a:endParaRPr lang="en-US" sz="1800" dirty="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300"/>
                        </a:spcBef>
                        <a:spcAft>
                          <a:spcPts val="300"/>
                        </a:spcAft>
                        <a:buFont typeface="+mj-lt"/>
                        <a:buAutoNum type="arabicPeriod" startAt="3"/>
                      </a:pPr>
                      <a:r>
                        <a:rPr lang="en-US" sz="1800" b="1" dirty="0">
                          <a:effectLst/>
                          <a:latin typeface="Times New Roman" panose="02020603050405020304" pitchFamily="18" charset="0"/>
                          <a:ea typeface="FrutigerLTStd-Light"/>
                          <a:cs typeface="Arial" panose="020B0604020202020204" pitchFamily="34" charset="0"/>
                        </a:rPr>
                        <a:t>In asymptomatic and clinically stable patients</a:t>
                      </a:r>
                      <a:r>
                        <a:rPr lang="en-US" sz="1800" b="1" dirty="0">
                          <a:solidFill>
                            <a:srgbClr val="FF0000"/>
                          </a:solidFill>
                          <a:effectLst/>
                          <a:latin typeface="Times New Roman" panose="02020603050405020304" pitchFamily="18" charset="0"/>
                          <a:ea typeface="FrutigerLTStd-Light"/>
                          <a:cs typeface="Arial" panose="020B0604020202020204" pitchFamily="34" charset="0"/>
                        </a:rPr>
                        <a:t> </a:t>
                      </a:r>
                      <a:r>
                        <a:rPr lang="en-US" sz="1800" b="1" dirty="0">
                          <a:effectLst/>
                          <a:latin typeface="Times New Roman" panose="02020603050405020304" pitchFamily="18" charset="0"/>
                          <a:ea typeface="FrutigerLTStd-Light"/>
                          <a:cs typeface="Arial" panose="020B0604020202020204" pitchFamily="34" charset="0"/>
                        </a:rPr>
                        <a:t>undergoing NCS, routine preoperative evaluation of LV function is </a:t>
                      </a:r>
                      <a:r>
                        <a:rPr lang="en-US" sz="1800" b="1" dirty="0">
                          <a:effectLst/>
                          <a:highlight>
                            <a:srgbClr val="FFFF00"/>
                          </a:highlight>
                          <a:latin typeface="Times New Roman" panose="02020603050405020304" pitchFamily="18" charset="0"/>
                          <a:ea typeface="FrutigerLTStd-Light"/>
                          <a:cs typeface="Arial" panose="020B0604020202020204" pitchFamily="34" charset="0"/>
                        </a:rPr>
                        <a:t>not recommended </a:t>
                      </a:r>
                      <a:r>
                        <a:rPr lang="en-US" sz="1800" b="1" dirty="0">
                          <a:effectLst/>
                          <a:latin typeface="Times New Roman" panose="02020603050405020304" pitchFamily="18" charset="0"/>
                          <a:ea typeface="FrutigerLTStd-Light"/>
                          <a:cs typeface="Arial" panose="020B0604020202020204" pitchFamily="34" charset="0"/>
                        </a:rPr>
                        <a:t>due to lack of benefit.</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9602715"/>
                  </a:ext>
                </a:extLst>
              </a:tr>
            </a:tbl>
          </a:graphicData>
        </a:graphic>
      </p:graphicFrame>
      <p:sp>
        <p:nvSpPr>
          <p:cNvPr id="2" name="5-Point Star 1">
            <a:extLst>
              <a:ext uri="{FF2B5EF4-FFF2-40B4-BE49-F238E27FC236}">
                <a16:creationId xmlns:a16="http://schemas.microsoft.com/office/drawing/2014/main" id="{78B7F36F-F0C4-D3D3-D883-CCEAA34B0BFC}"/>
              </a:ext>
            </a:extLst>
          </p:cNvPr>
          <p:cNvSpPr/>
          <p:nvPr/>
        </p:nvSpPr>
        <p:spPr>
          <a:xfrm>
            <a:off x="10445510" y="4933245"/>
            <a:ext cx="944980" cy="821803"/>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7023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916EFFE-F05C-4E84-D85C-EE42676C50BB}"/>
              </a:ext>
            </a:extLst>
          </p:cNvPr>
          <p:cNvGraphicFramePr>
            <a:graphicFrameLocks noGrp="1"/>
          </p:cNvGraphicFramePr>
          <p:nvPr>
            <p:extLst>
              <p:ext uri="{D42A27DB-BD31-4B8C-83A1-F6EECF244321}">
                <p14:modId xmlns:p14="http://schemas.microsoft.com/office/powerpoint/2010/main" val="3602270672"/>
              </p:ext>
            </p:extLst>
          </p:nvPr>
        </p:nvGraphicFramePr>
        <p:xfrm>
          <a:off x="297084" y="228601"/>
          <a:ext cx="11597832" cy="5344446"/>
        </p:xfrm>
        <a:graphic>
          <a:graphicData uri="http://schemas.openxmlformats.org/drawingml/2006/table">
            <a:tbl>
              <a:tblPr firstRow="1" firstCol="1" bandRow="1"/>
              <a:tblGrid>
                <a:gridCol w="1157465">
                  <a:extLst>
                    <a:ext uri="{9D8B030D-6E8A-4147-A177-3AD203B41FA5}">
                      <a16:colId xmlns:a16="http://schemas.microsoft.com/office/drawing/2014/main" val="3233678022"/>
                    </a:ext>
                  </a:extLst>
                </a:gridCol>
                <a:gridCol w="1196895">
                  <a:extLst>
                    <a:ext uri="{9D8B030D-6E8A-4147-A177-3AD203B41FA5}">
                      <a16:colId xmlns:a16="http://schemas.microsoft.com/office/drawing/2014/main" val="8436847"/>
                    </a:ext>
                  </a:extLst>
                </a:gridCol>
                <a:gridCol w="9243472">
                  <a:extLst>
                    <a:ext uri="{9D8B030D-6E8A-4147-A177-3AD203B41FA5}">
                      <a16:colId xmlns:a16="http://schemas.microsoft.com/office/drawing/2014/main" val="2624723270"/>
                    </a:ext>
                  </a:extLst>
                </a:gridCol>
              </a:tblGrid>
              <a:tr h="729342">
                <a:tc gridSpan="3">
                  <a:txBody>
                    <a:bodyPr/>
                    <a:lstStyle/>
                    <a:p>
                      <a:pPr marL="0" marR="0" algn="ctr">
                        <a:lnSpc>
                          <a:spcPct val="150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Stress Testing</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8704225"/>
                  </a:ext>
                </a:extLst>
              </a:tr>
              <a:tr h="549340">
                <a:tc>
                  <a:txBody>
                    <a:bodyPr/>
                    <a:lstStyle/>
                    <a:p>
                      <a:pPr marL="0" marR="0" algn="ctr">
                        <a:lnSpc>
                          <a:spcPct val="150000"/>
                        </a:lnSpc>
                        <a:spcBef>
                          <a:spcPts val="0"/>
                        </a:spcBef>
                        <a:spcAft>
                          <a:spcPts val="0"/>
                        </a:spcAft>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COR</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LOE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Recommendations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0587554"/>
                  </a:ext>
                </a:extLst>
              </a:tr>
              <a:tr h="2032882">
                <a:tc>
                  <a:txBody>
                    <a:bodyPr/>
                    <a:lstStyle/>
                    <a:p>
                      <a:pPr marL="0" marR="0" algn="ctr">
                        <a:lnSpc>
                          <a:spcPct val="150000"/>
                        </a:lnSpc>
                        <a:spcBef>
                          <a:spcPts val="0"/>
                        </a:spcBef>
                        <a:spcAft>
                          <a:spcPts val="0"/>
                        </a:spcAft>
                      </a:pPr>
                      <a:r>
                        <a:rPr lang="en-US" sz="1800" b="1" kern="100" dirty="0">
                          <a:solidFill>
                            <a:srgbClr val="000000"/>
                          </a:solidFill>
                          <a:effectLst/>
                          <a:highlight>
                            <a:srgbClr val="F99B1C"/>
                          </a:highlight>
                          <a:latin typeface="Times New Roman" panose="02020603050405020304" pitchFamily="18" charset="0"/>
                          <a:ea typeface="Calibri" panose="020F0502020204030204" pitchFamily="34" charset="0"/>
                          <a:cs typeface="Arial" panose="020B0604020202020204" pitchFamily="34" charset="0"/>
                        </a:rPr>
                        <a:t>2b</a:t>
                      </a:r>
                      <a:endParaRPr lang="en-US" sz="1800" kern="100" dirty="0">
                        <a:effectLst/>
                        <a:highlight>
                          <a:srgbClr val="F99B1C"/>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kern="100" dirty="0">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B-NR</a:t>
                      </a:r>
                      <a:endParaRPr lang="en-US" sz="1800" kern="100" dirty="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ctr">
                        <a:lnSpc>
                          <a:spcPct val="150000"/>
                        </a:lnSpc>
                        <a:spcBef>
                          <a:spcPts val="0"/>
                        </a:spcBef>
                        <a:spcAft>
                          <a:spcPts val="0"/>
                        </a:spcAft>
                        <a:buFont typeface="+mj-lt"/>
                        <a:buAutoNum type="arabicPeriod"/>
                        <a:tabLst>
                          <a:tab pos="196850" algn="l"/>
                        </a:tabLst>
                      </a:pPr>
                      <a:r>
                        <a:rPr lang="en-US" sz="1800" b="1" kern="100" dirty="0">
                          <a:effectLst/>
                          <a:latin typeface="Times New Roman" panose="02020603050405020304" pitchFamily="18" charset="0"/>
                          <a:ea typeface="FrutigerLTStd-Light"/>
                          <a:cs typeface="Arial" panose="020B0604020202020204" pitchFamily="34" charset="0"/>
                        </a:rPr>
                        <a:t>For patients undergoing elevated-risk NCS with poor or unknown functional capacity and elevated risk for perioperative cardiovascular events based on a validated risk tool, stress testing </a:t>
                      </a:r>
                      <a:r>
                        <a:rPr lang="en-US" sz="1800" b="1" kern="100" dirty="0">
                          <a:effectLst/>
                          <a:highlight>
                            <a:srgbClr val="FFFF00"/>
                          </a:highlight>
                          <a:latin typeface="Times New Roman" panose="02020603050405020304" pitchFamily="18" charset="0"/>
                          <a:ea typeface="FrutigerLTStd-Light"/>
                          <a:cs typeface="Arial" panose="020B0604020202020204" pitchFamily="34" charset="0"/>
                        </a:rPr>
                        <a:t>may be </a:t>
                      </a:r>
                      <a:r>
                        <a:rPr lang="en-US" sz="1800" b="1" kern="100" dirty="0">
                          <a:effectLst/>
                          <a:latin typeface="Times New Roman" panose="02020603050405020304" pitchFamily="18" charset="0"/>
                          <a:ea typeface="FrutigerLTStd-Light"/>
                          <a:cs typeface="Arial" panose="020B0604020202020204" pitchFamily="34" charset="0"/>
                        </a:rPr>
                        <a:t>considered to evaluate for inducible myocardial ischemia.</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7906366"/>
                  </a:ext>
                </a:extLst>
              </a:tr>
              <a:tr h="2032882">
                <a:tc>
                  <a:txBody>
                    <a:bodyPr/>
                    <a:lstStyle/>
                    <a:p>
                      <a:pPr marL="0" marR="0" algn="ctr">
                        <a:lnSpc>
                          <a:spcPct val="150000"/>
                        </a:lnSpc>
                        <a:spcBef>
                          <a:spcPts val="0"/>
                        </a:spcBef>
                        <a:spcAft>
                          <a:spcPts val="0"/>
                        </a:spcAft>
                      </a:pPr>
                      <a:r>
                        <a:rPr lang="en-US" sz="1800" b="1" kern="100" dirty="0">
                          <a:solidFill>
                            <a:srgbClr val="000000"/>
                          </a:solidFill>
                          <a:effectLst/>
                          <a:highlight>
                            <a:srgbClr val="F37321"/>
                          </a:highlight>
                          <a:latin typeface="Times New Roman" panose="02020603050405020304" pitchFamily="18" charset="0"/>
                          <a:ea typeface="Calibri" panose="020F0502020204030204" pitchFamily="34" charset="0"/>
                          <a:cs typeface="Arial" panose="020B0604020202020204" pitchFamily="34" charset="0"/>
                        </a:rPr>
                        <a:t>3: No benefit</a:t>
                      </a:r>
                      <a:endParaRPr lang="en-US" sz="1800" kern="100" dirty="0">
                        <a:effectLst/>
                        <a:highlight>
                          <a:srgbClr val="F3732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150000"/>
                        </a:lnSpc>
                        <a:spcBef>
                          <a:spcPts val="0"/>
                        </a:spcBef>
                        <a:spcAft>
                          <a:spcPts val="0"/>
                        </a:spcAft>
                      </a:pPr>
                      <a:r>
                        <a:rPr lang="en-US" sz="1800" b="1" kern="100" dirty="0">
                          <a:solidFill>
                            <a:srgbClr val="000000"/>
                          </a:solidFill>
                          <a:effectLst/>
                          <a:highlight>
                            <a:srgbClr val="85ADD1"/>
                          </a:highlight>
                          <a:latin typeface="Times New Roman" panose="02020603050405020304" pitchFamily="18" charset="0"/>
                          <a:ea typeface="Calibri" panose="020F0502020204030204" pitchFamily="34" charset="0"/>
                          <a:cs typeface="Arial" panose="020B0604020202020204" pitchFamily="34" charset="0"/>
                        </a:rPr>
                        <a:t>B-R</a:t>
                      </a:r>
                      <a:endParaRPr lang="en-US" sz="1800" kern="100" dirty="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ctr">
                        <a:lnSpc>
                          <a:spcPct val="150000"/>
                        </a:lnSpc>
                        <a:spcBef>
                          <a:spcPts val="0"/>
                        </a:spcBef>
                        <a:spcAft>
                          <a:spcPts val="0"/>
                        </a:spcAft>
                        <a:buFont typeface="+mj-lt"/>
                        <a:buAutoNum type="arabicPeriod" startAt="2"/>
                        <a:tabLst>
                          <a:tab pos="196850" algn="l"/>
                        </a:tabLst>
                      </a:pPr>
                      <a:r>
                        <a:rPr lang="en-US" sz="1800" b="1" kern="100" dirty="0">
                          <a:effectLst/>
                          <a:latin typeface="Times New Roman" panose="02020603050405020304" pitchFamily="18" charset="0"/>
                          <a:ea typeface="Aptos" panose="020B0004020202020204" pitchFamily="34" charset="0"/>
                          <a:cs typeface="Arial" panose="020B0604020202020204" pitchFamily="34" charset="0"/>
                        </a:rPr>
                        <a:t>In patients who are at low risk for perioperative cardiovascular events, have adequate* functional capacity with stable symptoms, or who are undergoing low-risk procedures, routine stress testing before NCS is </a:t>
                      </a:r>
                      <a:r>
                        <a:rPr lang="en-US" sz="1800" b="1" kern="100" dirty="0">
                          <a:effectLst/>
                          <a:highlight>
                            <a:srgbClr val="FFFF00"/>
                          </a:highlight>
                          <a:latin typeface="Times New Roman" panose="02020603050405020304" pitchFamily="18" charset="0"/>
                          <a:ea typeface="Aptos" panose="020B0004020202020204" pitchFamily="34" charset="0"/>
                          <a:cs typeface="Arial" panose="020B0604020202020204" pitchFamily="34" charset="0"/>
                        </a:rPr>
                        <a:t>not recommended due to lack of benefit.</a:t>
                      </a:r>
                      <a:endParaRPr lang="en-US" sz="1800" kern="100" dirty="0">
                        <a:effectLst/>
                        <a:highlight>
                          <a:srgbClr val="FFFF0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9353144"/>
                  </a:ext>
                </a:extLst>
              </a:tr>
            </a:tbl>
          </a:graphicData>
        </a:graphic>
      </p:graphicFrame>
      <p:sp>
        <p:nvSpPr>
          <p:cNvPr id="2" name="TextBox 1">
            <a:extLst>
              <a:ext uri="{FF2B5EF4-FFF2-40B4-BE49-F238E27FC236}">
                <a16:creationId xmlns:a16="http://schemas.microsoft.com/office/drawing/2014/main" id="{7DCB9DD1-80A2-9780-0365-A688029FC689}"/>
              </a:ext>
            </a:extLst>
          </p:cNvPr>
          <p:cNvSpPr txBox="1"/>
          <p:nvPr/>
        </p:nvSpPr>
        <p:spPr>
          <a:xfrm>
            <a:off x="0" y="5933955"/>
            <a:ext cx="12192000" cy="461665"/>
          </a:xfrm>
          <a:prstGeom prst="rect">
            <a:avLst/>
          </a:prstGeom>
          <a:noFill/>
        </p:spPr>
        <p:txBody>
          <a:bodyPr wrap="square" rtlCol="0">
            <a:spAutoFit/>
          </a:bodyPr>
          <a:lstStyle/>
          <a:p>
            <a:pPr algn="ctr"/>
            <a:r>
              <a:rPr lang="en-US" sz="2400" dirty="0">
                <a:solidFill>
                  <a:srgbClr val="FF0000"/>
                </a:solidFill>
              </a:rPr>
              <a:t>No Class 1 indications for stress testing</a:t>
            </a:r>
          </a:p>
        </p:txBody>
      </p:sp>
    </p:spTree>
    <p:extLst>
      <p:ext uri="{BB962C8B-B14F-4D97-AF65-F5344CB8AC3E}">
        <p14:creationId xmlns:p14="http://schemas.microsoft.com/office/powerpoint/2010/main" val="317684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3A4BD41-0DB2-0B5F-8B5A-87C56E60A69A}"/>
              </a:ext>
            </a:extLst>
          </p:cNvPr>
          <p:cNvGraphicFramePr>
            <a:graphicFrameLocks noGrp="1"/>
          </p:cNvGraphicFramePr>
          <p:nvPr>
            <p:extLst>
              <p:ext uri="{D42A27DB-BD31-4B8C-83A1-F6EECF244321}">
                <p14:modId xmlns:p14="http://schemas.microsoft.com/office/powerpoint/2010/main" val="1459684315"/>
              </p:ext>
            </p:extLst>
          </p:nvPr>
        </p:nvGraphicFramePr>
        <p:xfrm>
          <a:off x="174171" y="211284"/>
          <a:ext cx="11785599" cy="6494316"/>
        </p:xfrm>
        <a:graphic>
          <a:graphicData uri="http://schemas.openxmlformats.org/drawingml/2006/table">
            <a:tbl>
              <a:tblPr firstRow="1" firstCol="1" bandRow="1"/>
              <a:tblGrid>
                <a:gridCol w="2232632">
                  <a:extLst>
                    <a:ext uri="{9D8B030D-6E8A-4147-A177-3AD203B41FA5}">
                      <a16:colId xmlns:a16="http://schemas.microsoft.com/office/drawing/2014/main" val="3027469578"/>
                    </a:ext>
                  </a:extLst>
                </a:gridCol>
                <a:gridCol w="1363336">
                  <a:extLst>
                    <a:ext uri="{9D8B030D-6E8A-4147-A177-3AD203B41FA5}">
                      <a16:colId xmlns:a16="http://schemas.microsoft.com/office/drawing/2014/main" val="1944750997"/>
                    </a:ext>
                  </a:extLst>
                </a:gridCol>
                <a:gridCol w="8189631">
                  <a:extLst>
                    <a:ext uri="{9D8B030D-6E8A-4147-A177-3AD203B41FA5}">
                      <a16:colId xmlns:a16="http://schemas.microsoft.com/office/drawing/2014/main" val="582700156"/>
                    </a:ext>
                  </a:extLst>
                </a:gridCol>
              </a:tblGrid>
              <a:tr h="1071179">
                <a:tc gridSpan="3">
                  <a:txBody>
                    <a:bodyPr/>
                    <a:lstStyle/>
                    <a:p>
                      <a:pPr marL="219710" marR="0" indent="-228600" algn="ctr">
                        <a:lnSpc>
                          <a:spcPct val="150000"/>
                        </a:lnSpc>
                        <a:spcBef>
                          <a:spcPts val="0"/>
                        </a:spcBef>
                        <a:spcAft>
                          <a:spcPts val="0"/>
                        </a:spcAft>
                      </a:pPr>
                      <a:r>
                        <a:rPr lang="en-US" sz="2400" b="1" dirty="0">
                          <a:effectLst/>
                          <a:latin typeface="Times New Roman" panose="02020603050405020304" pitchFamily="18" charset="0"/>
                          <a:ea typeface="Aptos" panose="020B0004020202020204" pitchFamily="34" charset="0"/>
                          <a:cs typeface="Arial" panose="020B0604020202020204" pitchFamily="34" charset="0"/>
                        </a:rPr>
                        <a:t> </a:t>
                      </a:r>
                      <a:r>
                        <a:rPr lang="en-US" sz="2400" b="1" dirty="0">
                          <a:effectLst/>
                          <a:latin typeface="Times New Roman" panose="02020603050405020304" pitchFamily="18" charset="0"/>
                          <a:cs typeface="Arial" panose="020B0604020202020204" pitchFamily="34" charset="0"/>
                        </a:rPr>
                        <a:t>Coronary CTA</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98987832"/>
                  </a:ext>
                </a:extLst>
              </a:tr>
              <a:tr h="502618">
                <a:tc>
                  <a:txBody>
                    <a:bodyPr/>
                    <a:lstStyle/>
                    <a:p>
                      <a:pPr marL="219710" marR="0" indent="-228600" algn="ctr">
                        <a:lnSpc>
                          <a:spcPct val="150000"/>
                        </a:lnSpc>
                        <a:spcBef>
                          <a:spcPts val="0"/>
                        </a:spcBef>
                        <a:spcAft>
                          <a:spcPts val="0"/>
                        </a:spcAft>
                      </a:pPr>
                      <a:r>
                        <a:rPr lang="en-US" sz="1800" b="1" dirty="0">
                          <a:effectLst/>
                          <a:latin typeface="Times New Roman" panose="02020603050405020304" pitchFamily="18" charset="0"/>
                          <a:ea typeface="Aptos" panose="020B0004020202020204" pitchFamily="34" charset="0"/>
                          <a:cs typeface="Arial" panose="020B0604020202020204" pitchFamily="34" charset="0"/>
                        </a:rPr>
                        <a:t>COR</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50000"/>
                        </a:lnSpc>
                        <a:spcBef>
                          <a:spcPts val="0"/>
                        </a:spcBef>
                        <a:spcAft>
                          <a:spcPts val="0"/>
                        </a:spcAft>
                      </a:pPr>
                      <a:r>
                        <a:rPr lang="en-US" sz="1800" b="1" dirty="0">
                          <a:effectLst/>
                          <a:latin typeface="Times New Roman" panose="02020603050405020304" pitchFamily="18" charset="0"/>
                          <a:ea typeface="Aptos" panose="020B0004020202020204" pitchFamily="34" charset="0"/>
                          <a:cs typeface="Arial" panose="020B0604020202020204" pitchFamily="34" charset="0"/>
                        </a:rPr>
                        <a:t>LOE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50000"/>
                        </a:lnSpc>
                        <a:spcBef>
                          <a:spcPts val="0"/>
                        </a:spcBef>
                        <a:spcAft>
                          <a:spcPts val="0"/>
                        </a:spcAft>
                      </a:pPr>
                      <a:r>
                        <a:rPr lang="en-US" sz="1800" b="1" dirty="0">
                          <a:effectLst/>
                          <a:latin typeface="Times New Roman" panose="02020603050405020304" pitchFamily="18" charset="0"/>
                          <a:ea typeface="Aptos" panose="020B0004020202020204" pitchFamily="34" charset="0"/>
                          <a:cs typeface="Arial" panose="020B0604020202020204" pitchFamily="34" charset="0"/>
                        </a:rPr>
                        <a:t>Recommendations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7077689"/>
                  </a:ext>
                </a:extLst>
              </a:tr>
              <a:tr h="2739923">
                <a:tc>
                  <a:txBody>
                    <a:bodyPr/>
                    <a:lstStyle/>
                    <a:p>
                      <a:pPr marL="0" marR="0" algn="ctr">
                        <a:lnSpc>
                          <a:spcPct val="150000"/>
                        </a:lnSpc>
                        <a:spcBef>
                          <a:spcPts val="0"/>
                        </a:spcBef>
                        <a:spcAft>
                          <a:spcPts val="0"/>
                        </a:spcAft>
                      </a:pPr>
                      <a:r>
                        <a:rPr lang="en-US" sz="1800" b="1" dirty="0">
                          <a:solidFill>
                            <a:srgbClr val="000000"/>
                          </a:solidFill>
                          <a:effectLst/>
                          <a:highlight>
                            <a:srgbClr val="F99B1C"/>
                          </a:highlight>
                          <a:latin typeface="Times New Roman" panose="02020603050405020304" pitchFamily="18" charset="0"/>
                          <a:ea typeface="Aptos" panose="020B0004020202020204" pitchFamily="34" charset="0"/>
                          <a:cs typeface="Arial" panose="020B0604020202020204" pitchFamily="34" charset="0"/>
                        </a:rPr>
                        <a:t>2b</a:t>
                      </a:r>
                      <a:endParaRPr lang="en-US" sz="1800" dirty="0">
                        <a:effectLst/>
                        <a:highlight>
                          <a:srgbClr val="F99B1C"/>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dirty="0">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rPr>
                        <a:t>B-NR</a:t>
                      </a:r>
                      <a:endParaRPr lang="en-US" sz="1800" dirty="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For patients undergoing elevated-risk surgery with poor* or unknown functional capacity, and elevated risk for perioperative cardiovascular events based on a validated risk tool, coronary computed tomography angiography (CCTA) for the detection of </a:t>
                      </a:r>
                      <a:r>
                        <a:rPr lang="en-US" sz="1800" b="1" u="sng" dirty="0">
                          <a:effectLst/>
                          <a:latin typeface="Times New Roman" panose="02020603050405020304" pitchFamily="18" charset="0"/>
                          <a:ea typeface="FrutigerLTStd-Light"/>
                          <a:cs typeface="Arial" panose="020B0604020202020204" pitchFamily="34" charset="0"/>
                        </a:rPr>
                        <a:t>high-risk</a:t>
                      </a:r>
                      <a:r>
                        <a:rPr lang="en-US" sz="1800" b="1" dirty="0">
                          <a:effectLst/>
                          <a:latin typeface="Times New Roman" panose="02020603050405020304" pitchFamily="18" charset="0"/>
                          <a:ea typeface="FrutigerLTStd-Light"/>
                          <a:cs typeface="Arial" panose="020B0604020202020204" pitchFamily="34" charset="0"/>
                        </a:rPr>
                        <a:t> coronary anatomy† may be considered. </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4034662"/>
                  </a:ext>
                </a:extLst>
              </a:tr>
              <a:tr h="2180596">
                <a:tc>
                  <a:txBody>
                    <a:bodyPr/>
                    <a:lstStyle/>
                    <a:p>
                      <a:pPr marL="0" marR="0" algn="ctr">
                        <a:lnSpc>
                          <a:spcPct val="150000"/>
                        </a:lnSpc>
                        <a:spcBef>
                          <a:spcPts val="0"/>
                        </a:spcBef>
                        <a:spcAft>
                          <a:spcPts val="0"/>
                        </a:spcAft>
                      </a:pPr>
                      <a:r>
                        <a:rPr lang="en-US" sz="1800" b="1" dirty="0">
                          <a:solidFill>
                            <a:srgbClr val="000000"/>
                          </a:solidFill>
                          <a:effectLst/>
                          <a:highlight>
                            <a:srgbClr val="F37321"/>
                          </a:highlight>
                          <a:latin typeface="Times New Roman" panose="02020603050405020304" pitchFamily="18" charset="0"/>
                          <a:ea typeface="Aptos" panose="020B0004020202020204" pitchFamily="34" charset="0"/>
                          <a:cs typeface="Arial" panose="020B0604020202020204" pitchFamily="34" charset="0"/>
                        </a:rPr>
                        <a:t>3: No benefit </a:t>
                      </a:r>
                      <a:endParaRPr lang="en-US" sz="1800" dirty="0">
                        <a:effectLst/>
                        <a:highlight>
                          <a:srgbClr val="F3732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150000"/>
                        </a:lnSpc>
                        <a:spcBef>
                          <a:spcPts val="0"/>
                        </a:spcBef>
                        <a:spcAft>
                          <a:spcPts val="0"/>
                        </a:spcAft>
                      </a:pPr>
                      <a:r>
                        <a:rPr lang="en-US" sz="1800" b="1" dirty="0">
                          <a:solidFill>
                            <a:srgbClr val="000000"/>
                          </a:solidFill>
                          <a:effectLst/>
                          <a:highlight>
                            <a:srgbClr val="85ADD1"/>
                          </a:highlight>
                          <a:latin typeface="Times New Roman" panose="02020603050405020304" pitchFamily="18" charset="0"/>
                          <a:ea typeface="Aptos" panose="020B0004020202020204" pitchFamily="34" charset="0"/>
                          <a:cs typeface="Arial" panose="020B0604020202020204" pitchFamily="34" charset="0"/>
                        </a:rPr>
                        <a:t>B-NR</a:t>
                      </a:r>
                      <a:endParaRPr lang="en-US" sz="1800" dirty="0">
                        <a:effectLst/>
                        <a:highlight>
                          <a:srgbClr val="85ADD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50000"/>
                        </a:lnSpc>
                        <a:spcBef>
                          <a:spcPts val="0"/>
                        </a:spcBef>
                        <a:spcAft>
                          <a:spcPts val="0"/>
                        </a:spcAft>
                        <a:buFont typeface="+mj-lt"/>
                        <a:buAutoNum type="arabicPeriod" startAt="2"/>
                      </a:pPr>
                      <a:r>
                        <a:rPr lang="en-US" sz="1800" b="1" dirty="0">
                          <a:effectLst/>
                          <a:latin typeface="Times New Roman" panose="02020603050405020304" pitchFamily="18" charset="0"/>
                          <a:ea typeface="FrutigerLTStd-Light"/>
                          <a:cs typeface="Arial" panose="020B0604020202020204" pitchFamily="34" charset="0"/>
                        </a:rPr>
                        <a:t>In patients who are at low risk for perioperative cardiovascular events, have adequate* functional capacity with stable symptoms, or who are undergoing low-risk procedures, routine CCTA before NCS is not recommended due to lack of benefit.</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4874965"/>
                  </a:ext>
                </a:extLst>
              </a:tr>
            </a:tbl>
          </a:graphicData>
        </a:graphic>
      </p:graphicFrame>
    </p:spTree>
    <p:extLst>
      <p:ext uri="{BB962C8B-B14F-4D97-AF65-F5344CB8AC3E}">
        <p14:creationId xmlns:p14="http://schemas.microsoft.com/office/powerpoint/2010/main" val="1097839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D94E69E-695F-7B0F-35B5-F5291BC79C33}"/>
              </a:ext>
            </a:extLst>
          </p:cNvPr>
          <p:cNvGraphicFramePr>
            <a:graphicFrameLocks noGrp="1"/>
          </p:cNvGraphicFramePr>
          <p:nvPr>
            <p:extLst>
              <p:ext uri="{D42A27DB-BD31-4B8C-83A1-F6EECF244321}">
                <p14:modId xmlns:p14="http://schemas.microsoft.com/office/powerpoint/2010/main" val="1664581694"/>
              </p:ext>
            </p:extLst>
          </p:nvPr>
        </p:nvGraphicFramePr>
        <p:xfrm>
          <a:off x="417055" y="905030"/>
          <a:ext cx="11644131" cy="4595792"/>
        </p:xfrm>
        <a:graphic>
          <a:graphicData uri="http://schemas.openxmlformats.org/drawingml/2006/table">
            <a:tbl>
              <a:tblPr firstRow="1" firstCol="1" bandRow="1"/>
              <a:tblGrid>
                <a:gridCol w="1580363">
                  <a:extLst>
                    <a:ext uri="{9D8B030D-6E8A-4147-A177-3AD203B41FA5}">
                      <a16:colId xmlns:a16="http://schemas.microsoft.com/office/drawing/2014/main" val="355981851"/>
                    </a:ext>
                  </a:extLst>
                </a:gridCol>
                <a:gridCol w="1439638">
                  <a:extLst>
                    <a:ext uri="{9D8B030D-6E8A-4147-A177-3AD203B41FA5}">
                      <a16:colId xmlns:a16="http://schemas.microsoft.com/office/drawing/2014/main" val="699846627"/>
                    </a:ext>
                  </a:extLst>
                </a:gridCol>
                <a:gridCol w="8624130">
                  <a:extLst>
                    <a:ext uri="{9D8B030D-6E8A-4147-A177-3AD203B41FA5}">
                      <a16:colId xmlns:a16="http://schemas.microsoft.com/office/drawing/2014/main" val="424817631"/>
                    </a:ext>
                  </a:extLst>
                </a:gridCol>
              </a:tblGrid>
              <a:tr h="836685">
                <a:tc gridSpan="3">
                  <a:txBody>
                    <a:bodyPr/>
                    <a:lstStyle/>
                    <a:p>
                      <a:pPr marL="219710" marR="0" indent="-228600" algn="ctr">
                        <a:lnSpc>
                          <a:spcPct val="150000"/>
                        </a:lnSpc>
                        <a:spcBef>
                          <a:spcPts val="0"/>
                        </a:spcBef>
                        <a:spcAft>
                          <a:spcPts val="0"/>
                        </a:spcAft>
                      </a:pPr>
                      <a:r>
                        <a:rPr lang="en-US" sz="1800" b="1" dirty="0">
                          <a:effectLst/>
                          <a:latin typeface="Times New Roman" panose="02020603050405020304" pitchFamily="18" charset="0"/>
                          <a:ea typeface="Aptos" panose="020B0004020202020204" pitchFamily="34" charset="0"/>
                          <a:cs typeface="Arial" panose="020B0604020202020204" pitchFamily="34" charset="0"/>
                        </a:rPr>
                        <a:t> </a:t>
                      </a:r>
                      <a:r>
                        <a:rPr lang="en-US" sz="2400" b="1" dirty="0">
                          <a:effectLst/>
                          <a:latin typeface="Times New Roman" panose="02020603050405020304" pitchFamily="18" charset="0"/>
                          <a:cs typeface="Arial" panose="020B0604020202020204" pitchFamily="34" charset="0"/>
                        </a:rPr>
                        <a:t>Invasive Coronary Angiography</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765580988"/>
                  </a:ext>
                </a:extLst>
              </a:tr>
              <a:tr h="704152">
                <a:tc>
                  <a:txBody>
                    <a:bodyPr/>
                    <a:lstStyle/>
                    <a:p>
                      <a:pPr marL="219710" marR="0" indent="-228600" algn="ctr">
                        <a:lnSpc>
                          <a:spcPct val="150000"/>
                        </a:lnSpc>
                        <a:spcBef>
                          <a:spcPts val="0"/>
                        </a:spcBef>
                        <a:spcAft>
                          <a:spcPts val="0"/>
                        </a:spcAft>
                      </a:pPr>
                      <a:r>
                        <a:rPr lang="en-US" sz="1800" b="1" dirty="0">
                          <a:effectLst/>
                          <a:latin typeface="Times New Roman" panose="02020603050405020304" pitchFamily="18" charset="0"/>
                          <a:ea typeface="Aptos" panose="020B0004020202020204" pitchFamily="34" charset="0"/>
                          <a:cs typeface="Arial" panose="020B0604020202020204" pitchFamily="34" charset="0"/>
                        </a:rPr>
                        <a:t>COR</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50000"/>
                        </a:lnSpc>
                        <a:spcBef>
                          <a:spcPts val="0"/>
                        </a:spcBef>
                        <a:spcAft>
                          <a:spcPts val="0"/>
                        </a:spcAft>
                      </a:pPr>
                      <a:r>
                        <a:rPr lang="en-US" sz="1800" b="1" dirty="0">
                          <a:effectLst/>
                          <a:latin typeface="Times New Roman" panose="02020603050405020304" pitchFamily="18" charset="0"/>
                          <a:ea typeface="Aptos" panose="020B0004020202020204" pitchFamily="34" charset="0"/>
                          <a:cs typeface="Arial" panose="020B0604020202020204" pitchFamily="34" charset="0"/>
                        </a:rPr>
                        <a:t>LOE</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9710" marR="0" indent="-228600" algn="ctr">
                        <a:lnSpc>
                          <a:spcPct val="150000"/>
                        </a:lnSpc>
                        <a:spcBef>
                          <a:spcPts val="0"/>
                        </a:spcBef>
                        <a:spcAft>
                          <a:spcPts val="0"/>
                        </a:spcAft>
                      </a:pPr>
                      <a:r>
                        <a:rPr lang="en-US" sz="1800" b="1" dirty="0">
                          <a:effectLst/>
                          <a:latin typeface="Times New Roman" panose="02020603050405020304" pitchFamily="18" charset="0"/>
                          <a:ea typeface="Aptos" panose="020B0004020202020204" pitchFamily="34" charset="0"/>
                          <a:cs typeface="Arial" panose="020B0604020202020204" pitchFamily="34" charset="0"/>
                        </a:rPr>
                        <a:t>Recommendation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0159783"/>
                  </a:ext>
                </a:extLst>
              </a:tr>
              <a:tr h="3054955">
                <a:tc>
                  <a:txBody>
                    <a:bodyPr/>
                    <a:lstStyle/>
                    <a:p>
                      <a:pPr marL="219710" marR="0" indent="-228600" algn="ctr">
                        <a:lnSpc>
                          <a:spcPct val="150000"/>
                        </a:lnSpc>
                        <a:spcBef>
                          <a:spcPts val="0"/>
                        </a:spcBef>
                        <a:spcAft>
                          <a:spcPts val="0"/>
                        </a:spcAft>
                      </a:pPr>
                      <a:r>
                        <a:rPr lang="en-US" sz="1800" b="1" dirty="0">
                          <a:solidFill>
                            <a:srgbClr val="000000"/>
                          </a:solidFill>
                          <a:effectLst/>
                          <a:highlight>
                            <a:srgbClr val="F37321"/>
                          </a:highlight>
                          <a:latin typeface="Times New Roman" panose="02020603050405020304" pitchFamily="18" charset="0"/>
                          <a:ea typeface="Aptos" panose="020B0004020202020204" pitchFamily="34" charset="0"/>
                          <a:cs typeface="Arial" panose="020B0604020202020204" pitchFamily="34" charset="0"/>
                        </a:rPr>
                        <a:t>3: No benefit</a:t>
                      </a:r>
                      <a:endParaRPr lang="en-US" sz="1800" dirty="0">
                        <a:effectLst/>
                        <a:highlight>
                          <a:srgbClr val="F37321"/>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219710" marR="0" indent="-228600" algn="ctr">
                        <a:lnSpc>
                          <a:spcPct val="150000"/>
                        </a:lnSpc>
                        <a:spcBef>
                          <a:spcPts val="0"/>
                        </a:spcBef>
                        <a:spcAft>
                          <a:spcPts val="0"/>
                        </a:spcAft>
                      </a:pPr>
                      <a:r>
                        <a:rPr lang="en-US" sz="1800" b="1" dirty="0">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dirty="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In patients undergoing NCS, routine preoperative invasive coronary angiography (ICA) is not recommended to improve perioperative outcomes.</a:t>
                      </a:r>
                      <a:endParaRPr lang="en-US" sz="1800" dirty="0">
                        <a:effectLst/>
                        <a:latin typeface="Aptos" panose="020B0004020202020204" pitchFamily="34" charset="0"/>
                        <a:ea typeface="FrutigerLTStd-Light"/>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6245568"/>
                  </a:ext>
                </a:extLst>
              </a:tr>
            </a:tbl>
          </a:graphicData>
        </a:graphic>
      </p:graphicFrame>
    </p:spTree>
    <p:extLst>
      <p:ext uri="{BB962C8B-B14F-4D97-AF65-F5344CB8AC3E}">
        <p14:creationId xmlns:p14="http://schemas.microsoft.com/office/powerpoint/2010/main" val="1778771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E10EC-B23F-2DB8-D77A-5B8508D418F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703944E-1737-6158-DC86-DB884841711D}"/>
              </a:ext>
            </a:extLst>
          </p:cNvPr>
          <p:cNvSpPr>
            <a:spLocks noGrp="1"/>
          </p:cNvSpPr>
          <p:nvPr>
            <p:ph idx="1"/>
          </p:nvPr>
        </p:nvSpPr>
        <p:spPr>
          <a:xfrm>
            <a:off x="838200" y="1825624"/>
            <a:ext cx="11353800" cy="4993091"/>
          </a:xfrm>
        </p:spPr>
        <p:txBody>
          <a:bodyPr/>
          <a:lstStyle/>
          <a:p>
            <a:endParaRPr lang="en-US" dirty="0"/>
          </a:p>
        </p:txBody>
      </p:sp>
      <p:pic>
        <p:nvPicPr>
          <p:cNvPr id="4" name="Picture 3" descr="A flowchart of a patient&#10;&#10;Description automatically generated">
            <a:extLst>
              <a:ext uri="{FF2B5EF4-FFF2-40B4-BE49-F238E27FC236}">
                <a16:creationId xmlns:a16="http://schemas.microsoft.com/office/drawing/2014/main" id="{BCC46294-BA37-839C-7BAB-15833DEE8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981" y="416882"/>
            <a:ext cx="10684819" cy="6075993"/>
          </a:xfrm>
          <a:prstGeom prst="rect">
            <a:avLst/>
          </a:prstGeom>
        </p:spPr>
      </p:pic>
      <p:sp>
        <p:nvSpPr>
          <p:cNvPr id="5" name="5-Point Star 4">
            <a:extLst>
              <a:ext uri="{FF2B5EF4-FFF2-40B4-BE49-F238E27FC236}">
                <a16:creationId xmlns:a16="http://schemas.microsoft.com/office/drawing/2014/main" id="{F2FB8962-C1B5-8040-79C7-D6B1A04E9BC1}"/>
              </a:ext>
            </a:extLst>
          </p:cNvPr>
          <p:cNvSpPr/>
          <p:nvPr/>
        </p:nvSpPr>
        <p:spPr>
          <a:xfrm>
            <a:off x="10104699" y="1690688"/>
            <a:ext cx="729205" cy="612674"/>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Point Star 5">
            <a:extLst>
              <a:ext uri="{FF2B5EF4-FFF2-40B4-BE49-F238E27FC236}">
                <a16:creationId xmlns:a16="http://schemas.microsoft.com/office/drawing/2014/main" id="{709FA0F1-B073-2EDF-CC22-8B53CE916DF2}"/>
              </a:ext>
            </a:extLst>
          </p:cNvPr>
          <p:cNvSpPr/>
          <p:nvPr/>
        </p:nvSpPr>
        <p:spPr>
          <a:xfrm>
            <a:off x="10104698" y="484680"/>
            <a:ext cx="729205" cy="612674"/>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22206E0-20CD-2912-A612-44C3839E1460}"/>
              </a:ext>
            </a:extLst>
          </p:cNvPr>
          <p:cNvSpPr txBox="1"/>
          <p:nvPr/>
        </p:nvSpPr>
        <p:spPr>
          <a:xfrm>
            <a:off x="9990552" y="5167312"/>
            <a:ext cx="2370667" cy="369332"/>
          </a:xfrm>
          <a:prstGeom prst="rect">
            <a:avLst/>
          </a:prstGeom>
          <a:noFill/>
        </p:spPr>
        <p:txBody>
          <a:bodyPr wrap="square" rtlCol="0">
            <a:spAutoFit/>
          </a:bodyPr>
          <a:lstStyle/>
          <a:p>
            <a:r>
              <a:rPr lang="en-US" dirty="0"/>
              <a:t>Risk Modifiers</a:t>
            </a:r>
          </a:p>
        </p:txBody>
      </p:sp>
    </p:spTree>
    <p:extLst>
      <p:ext uri="{BB962C8B-B14F-4D97-AF65-F5344CB8AC3E}">
        <p14:creationId xmlns:p14="http://schemas.microsoft.com/office/powerpoint/2010/main" val="268469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D9AE-2458-10F1-1063-09B389BCF06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2793258-2898-57AD-E736-4A57021E0E8E}"/>
              </a:ext>
            </a:extLst>
          </p:cNvPr>
          <p:cNvSpPr>
            <a:spLocks noGrp="1"/>
          </p:cNvSpPr>
          <p:nvPr>
            <p:ph idx="1"/>
          </p:nvPr>
        </p:nvSpPr>
        <p:spPr/>
        <p:txBody>
          <a:bodyPr/>
          <a:lstStyle/>
          <a:p>
            <a:endParaRPr lang="en-US" dirty="0"/>
          </a:p>
        </p:txBody>
      </p:sp>
      <p:pic>
        <p:nvPicPr>
          <p:cNvPr id="5" name="Picture 4" descr="A diagram of a patient's flow&#10;&#10;Description automatically generated">
            <a:extLst>
              <a:ext uri="{FF2B5EF4-FFF2-40B4-BE49-F238E27FC236}">
                <a16:creationId xmlns:a16="http://schemas.microsoft.com/office/drawing/2014/main" id="{9F869055-3751-597C-CC28-44E738901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74" y="289338"/>
            <a:ext cx="11714651" cy="6279323"/>
          </a:xfrm>
          <a:prstGeom prst="rect">
            <a:avLst/>
          </a:prstGeom>
        </p:spPr>
      </p:pic>
      <p:sp>
        <p:nvSpPr>
          <p:cNvPr id="4" name="5-Point Star 3">
            <a:extLst>
              <a:ext uri="{FF2B5EF4-FFF2-40B4-BE49-F238E27FC236}">
                <a16:creationId xmlns:a16="http://schemas.microsoft.com/office/drawing/2014/main" id="{AE125ED3-00F3-068B-25F8-0B62E278A0EB}"/>
              </a:ext>
            </a:extLst>
          </p:cNvPr>
          <p:cNvSpPr/>
          <p:nvPr/>
        </p:nvSpPr>
        <p:spPr>
          <a:xfrm>
            <a:off x="7783531" y="1428460"/>
            <a:ext cx="502341" cy="52445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Point Star 5">
            <a:extLst>
              <a:ext uri="{FF2B5EF4-FFF2-40B4-BE49-F238E27FC236}">
                <a16:creationId xmlns:a16="http://schemas.microsoft.com/office/drawing/2014/main" id="{91FD09F5-1A73-C863-785E-8C85388646E4}"/>
              </a:ext>
            </a:extLst>
          </p:cNvPr>
          <p:cNvSpPr/>
          <p:nvPr/>
        </p:nvSpPr>
        <p:spPr>
          <a:xfrm>
            <a:off x="6414870" y="4204240"/>
            <a:ext cx="506436" cy="424031"/>
          </a:xfrm>
          <a:prstGeom prst="star5">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946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patient's risk&#10;&#10;Description automatically generated">
            <a:extLst>
              <a:ext uri="{FF2B5EF4-FFF2-40B4-BE49-F238E27FC236}">
                <a16:creationId xmlns:a16="http://schemas.microsoft.com/office/drawing/2014/main" id="{0973AD43-DEDF-2F6F-BB79-7306A9946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164"/>
            <a:ext cx="12047838" cy="6923264"/>
          </a:xfrm>
          <a:prstGeom prst="rect">
            <a:avLst/>
          </a:prstGeom>
        </p:spPr>
      </p:pic>
      <p:sp>
        <p:nvSpPr>
          <p:cNvPr id="2" name="5-Point Star 1">
            <a:extLst>
              <a:ext uri="{FF2B5EF4-FFF2-40B4-BE49-F238E27FC236}">
                <a16:creationId xmlns:a16="http://schemas.microsoft.com/office/drawing/2014/main" id="{52F5AA5D-4648-8CF8-4BEA-2F9C294F0F7A}"/>
              </a:ext>
            </a:extLst>
          </p:cNvPr>
          <p:cNvSpPr/>
          <p:nvPr/>
        </p:nvSpPr>
        <p:spPr>
          <a:xfrm>
            <a:off x="2776799" y="585788"/>
            <a:ext cx="729205" cy="612674"/>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5-Point Star 2">
            <a:extLst>
              <a:ext uri="{FF2B5EF4-FFF2-40B4-BE49-F238E27FC236}">
                <a16:creationId xmlns:a16="http://schemas.microsoft.com/office/drawing/2014/main" id="{C37851DE-12DB-3D46-234A-5DB7F78AA2E4}"/>
              </a:ext>
            </a:extLst>
          </p:cNvPr>
          <p:cNvSpPr/>
          <p:nvPr/>
        </p:nvSpPr>
        <p:spPr>
          <a:xfrm>
            <a:off x="7907599" y="3544888"/>
            <a:ext cx="729205" cy="612674"/>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029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oM: Movies et al.: March 2013">
            <a:extLst>
              <a:ext uri="{FF2B5EF4-FFF2-40B4-BE49-F238E27FC236}">
                <a16:creationId xmlns:a16="http://schemas.microsoft.com/office/drawing/2014/main" id="{2EC87C7C-AFC9-721C-8C90-CB5F2B3FF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628" y="1544596"/>
            <a:ext cx="7192431" cy="40616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w Matt Damon Made Me Realize My Children Are Geniuses | Rodney Hakim on  WordPress">
            <a:extLst>
              <a:ext uri="{FF2B5EF4-FFF2-40B4-BE49-F238E27FC236}">
                <a16:creationId xmlns:a16="http://schemas.microsoft.com/office/drawing/2014/main" id="{23429542-E15E-152E-595F-435B4F843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4596"/>
            <a:ext cx="5415478" cy="406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075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C1C250-F53B-6E5D-8735-5F21B0370C67}"/>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Preoperative assessment; keep it simple </a:t>
            </a:r>
          </a:p>
        </p:txBody>
      </p:sp>
      <p:sp>
        <p:nvSpPr>
          <p:cNvPr id="3" name="Content Placeholder 2">
            <a:extLst>
              <a:ext uri="{FF2B5EF4-FFF2-40B4-BE49-F238E27FC236}">
                <a16:creationId xmlns:a16="http://schemas.microsoft.com/office/drawing/2014/main" id="{4C85ADBB-F83F-CD50-56A2-EE130582CB1F}"/>
              </a:ext>
            </a:extLst>
          </p:cNvPr>
          <p:cNvSpPr>
            <a:spLocks noGrp="1"/>
          </p:cNvSpPr>
          <p:nvPr>
            <p:ph idx="1"/>
          </p:nvPr>
        </p:nvSpPr>
        <p:spPr>
          <a:xfrm>
            <a:off x="4267200" y="228600"/>
            <a:ext cx="7746999" cy="6619262"/>
          </a:xfrm>
        </p:spPr>
        <p:txBody>
          <a:bodyPr anchor="ctr">
            <a:normAutofit/>
          </a:bodyPr>
          <a:lstStyle/>
          <a:p>
            <a:r>
              <a:rPr lang="en-US" sz="2000" dirty="0"/>
              <a:t>No risk factors, emergency surgery, or low cardiac risk with good functional status?</a:t>
            </a:r>
          </a:p>
          <a:p>
            <a:pPr lvl="1"/>
            <a:r>
              <a:rPr lang="en-US" sz="2000" dirty="0"/>
              <a:t>Proceed to surgery</a:t>
            </a:r>
          </a:p>
          <a:p>
            <a:r>
              <a:rPr lang="en-US" sz="2000" dirty="0"/>
              <a:t>Low risk surgery/procedure (endoscopy, lap chole, etc)</a:t>
            </a:r>
          </a:p>
          <a:p>
            <a:pPr lvl="1"/>
            <a:r>
              <a:rPr lang="en-US" sz="2000" dirty="0"/>
              <a:t>Proceed to surgery</a:t>
            </a:r>
          </a:p>
          <a:p>
            <a:r>
              <a:rPr lang="en-US" sz="2000" dirty="0"/>
              <a:t>Presence of patient modifiers </a:t>
            </a:r>
          </a:p>
          <a:p>
            <a:pPr lvl="1"/>
            <a:r>
              <a:rPr lang="en-US" sz="2000" dirty="0"/>
              <a:t>Consider additional workup</a:t>
            </a:r>
          </a:p>
          <a:p>
            <a:r>
              <a:rPr lang="en-US" sz="2000" dirty="0"/>
              <a:t>Frailty and poor functional status</a:t>
            </a:r>
          </a:p>
          <a:p>
            <a:pPr lvl="1"/>
            <a:r>
              <a:rPr lang="en-US" sz="2000" dirty="0"/>
              <a:t>Consider additional workup</a:t>
            </a:r>
          </a:p>
          <a:p>
            <a:r>
              <a:rPr lang="en-US" sz="2000" dirty="0"/>
              <a:t>Cardiac symptoms</a:t>
            </a:r>
          </a:p>
          <a:p>
            <a:pPr lvl="1"/>
            <a:r>
              <a:rPr lang="en-US" sz="2000" dirty="0"/>
              <a:t>Routine workup/management regardless of their need for surgery</a:t>
            </a:r>
          </a:p>
          <a:p>
            <a:r>
              <a:rPr lang="en-US" sz="2000" dirty="0"/>
              <a:t>Biomarkers</a:t>
            </a:r>
          </a:p>
          <a:p>
            <a:r>
              <a:rPr lang="en-US" sz="2000" dirty="0"/>
              <a:t>Routine coronary intervention for SIHD prior to surgery</a:t>
            </a:r>
          </a:p>
          <a:p>
            <a:pPr lvl="1"/>
            <a:r>
              <a:rPr lang="en-US" sz="2000" dirty="0"/>
              <a:t>Not recommended (3)</a:t>
            </a:r>
          </a:p>
          <a:p>
            <a:pPr lvl="1"/>
            <a:r>
              <a:rPr lang="en-US" sz="2000" dirty="0"/>
              <a:t>Left main (2a)</a:t>
            </a:r>
          </a:p>
          <a:p>
            <a:r>
              <a:rPr lang="en-US" sz="2000" dirty="0"/>
              <a:t>Recent CVA or TIA</a:t>
            </a:r>
          </a:p>
          <a:p>
            <a:pPr lvl="1"/>
            <a:r>
              <a:rPr lang="en-US" sz="2000" dirty="0"/>
              <a:t>Delay surgery 3 months </a:t>
            </a:r>
          </a:p>
        </p:txBody>
      </p:sp>
    </p:spTree>
    <p:extLst>
      <p:ext uri="{BB962C8B-B14F-4D97-AF65-F5344CB8AC3E}">
        <p14:creationId xmlns:p14="http://schemas.microsoft.com/office/powerpoint/2010/main" val="354024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57CCF0-0B0B-4247-25C4-5ADEC450A82D}"/>
              </a:ext>
            </a:extLst>
          </p:cNvPr>
          <p:cNvSpPr>
            <a:spLocks noGrp="1"/>
          </p:cNvSpPr>
          <p:nvPr>
            <p:ph idx="1"/>
          </p:nvPr>
        </p:nvSpPr>
        <p:spPr>
          <a:xfrm>
            <a:off x="492512" y="3319889"/>
            <a:ext cx="10515600" cy="4351338"/>
          </a:xfrm>
        </p:spPr>
        <p:txBody>
          <a:bodyPr>
            <a:normAutofit/>
          </a:bodyPr>
          <a:lstStyle/>
          <a:p>
            <a:pPr marL="0" indent="0" algn="ctr">
              <a:buNone/>
            </a:pPr>
            <a:r>
              <a:rPr lang="en-US" sz="5400" dirty="0">
                <a:effectLst>
                  <a:innerShdw blurRad="63500" dist="50800" dir="10800000">
                    <a:prstClr val="black">
                      <a:alpha val="50000"/>
                    </a:prstClr>
                  </a:innerShdw>
                </a:effectLst>
              </a:rPr>
              <a:t>“Cardiac Clearance” </a:t>
            </a:r>
          </a:p>
        </p:txBody>
      </p:sp>
      <p:sp>
        <p:nvSpPr>
          <p:cNvPr id="9" name="Multiply 8">
            <a:extLst>
              <a:ext uri="{FF2B5EF4-FFF2-40B4-BE49-F238E27FC236}">
                <a16:creationId xmlns:a16="http://schemas.microsoft.com/office/drawing/2014/main" id="{916FB231-3434-9DAF-8537-04EE213DDDE9}"/>
              </a:ext>
            </a:extLst>
          </p:cNvPr>
          <p:cNvSpPr/>
          <p:nvPr/>
        </p:nvSpPr>
        <p:spPr>
          <a:xfrm>
            <a:off x="289932" y="-78059"/>
            <a:ext cx="10827834" cy="7426713"/>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59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E09F83-455B-9E2D-6F70-B41E110E6F78}"/>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Perioperative medication management</a:t>
            </a:r>
          </a:p>
        </p:txBody>
      </p:sp>
      <p:sp>
        <p:nvSpPr>
          <p:cNvPr id="3" name="Content Placeholder 2">
            <a:extLst>
              <a:ext uri="{FF2B5EF4-FFF2-40B4-BE49-F238E27FC236}">
                <a16:creationId xmlns:a16="http://schemas.microsoft.com/office/drawing/2014/main" id="{83BC7EBC-6D31-D123-0DE2-40EA41124EC0}"/>
              </a:ext>
            </a:extLst>
          </p:cNvPr>
          <p:cNvSpPr>
            <a:spLocks noGrp="1"/>
          </p:cNvSpPr>
          <p:nvPr>
            <p:ph idx="1"/>
          </p:nvPr>
        </p:nvSpPr>
        <p:spPr>
          <a:xfrm>
            <a:off x="4241801" y="10138"/>
            <a:ext cx="7747000" cy="6720862"/>
          </a:xfrm>
        </p:spPr>
        <p:txBody>
          <a:bodyPr anchor="ctr">
            <a:normAutofit fontScale="92500" lnSpcReduction="10000"/>
          </a:bodyPr>
          <a:lstStyle/>
          <a:p>
            <a:r>
              <a:rPr lang="en-US" sz="2400" dirty="0"/>
              <a:t>Statin</a:t>
            </a:r>
          </a:p>
          <a:p>
            <a:pPr lvl="1"/>
            <a:r>
              <a:rPr lang="en-US" dirty="0"/>
              <a:t>Continue to reduce MACE (1b)</a:t>
            </a:r>
          </a:p>
          <a:p>
            <a:pPr lvl="1"/>
            <a:r>
              <a:rPr lang="en-US" dirty="0"/>
              <a:t>Statin naïve, if patient meets guidelines based on ascvd history of 10 year risk, initiate statin (1b)</a:t>
            </a:r>
          </a:p>
          <a:p>
            <a:r>
              <a:rPr lang="en-US" sz="2400" dirty="0">
                <a:latin typeface="Lub Dub Medium" panose="020B0603030403020204" pitchFamily="34" charset="0"/>
              </a:rPr>
              <a:t>Renin-Angiotensin-Aldosterone System Inhibitors </a:t>
            </a:r>
          </a:p>
          <a:p>
            <a:pPr lvl="1"/>
            <a:r>
              <a:rPr lang="en-US" dirty="0"/>
              <a:t>If on for chronic HFrEF, continue (2a)</a:t>
            </a:r>
          </a:p>
          <a:p>
            <a:pPr lvl="1"/>
            <a:r>
              <a:rPr lang="en-US" dirty="0"/>
              <a:t>In select patients undergoing high risk surgery reasonable to hold for 24 hours (2b)</a:t>
            </a:r>
          </a:p>
          <a:p>
            <a:pPr lvl="1"/>
            <a:r>
              <a:rPr lang="en-US" dirty="0"/>
              <a:t>Poor surgical outcomes if systolic &gt;180 mm Hg</a:t>
            </a:r>
          </a:p>
          <a:p>
            <a:r>
              <a:rPr lang="en-US" sz="2400" dirty="0"/>
              <a:t>Clonidine- Do not begin perioperatively (3b)</a:t>
            </a:r>
          </a:p>
          <a:p>
            <a:r>
              <a:rPr lang="en-US" sz="2400" dirty="0"/>
              <a:t>Antiplatelets</a:t>
            </a:r>
          </a:p>
          <a:p>
            <a:pPr lvl="1"/>
            <a:r>
              <a:rPr lang="en-US" dirty="0"/>
              <a:t>Timing is important</a:t>
            </a:r>
          </a:p>
          <a:p>
            <a:pPr lvl="1"/>
            <a:r>
              <a:rPr lang="en-US" dirty="0"/>
              <a:t>Prior CAD with remote pci continue aspirin</a:t>
            </a:r>
          </a:p>
          <a:p>
            <a:pPr lvl="1"/>
            <a:r>
              <a:rPr lang="en-US" dirty="0"/>
              <a:t>ACS with recent coronary intervention recommendations remain to continue for 12 months to minimize perioperative MACE (1)</a:t>
            </a:r>
          </a:p>
          <a:p>
            <a:pPr lvl="1"/>
            <a:r>
              <a:rPr lang="en-US" dirty="0"/>
              <a:t>PCI for chronic SIHD for elective surgery, reasonable to delay surgery 6 months (2a)</a:t>
            </a:r>
          </a:p>
          <a:p>
            <a:pPr lvl="1"/>
            <a:r>
              <a:rPr lang="en-US" dirty="0"/>
              <a:t>Other scenarios time sensitive surgery, 3 months (2b)</a:t>
            </a:r>
          </a:p>
          <a:p>
            <a:pPr marL="457200" lvl="1" indent="0">
              <a:buNone/>
            </a:pPr>
            <a:endParaRPr lang="en-US" sz="1700" dirty="0"/>
          </a:p>
          <a:p>
            <a:pPr marL="457200" lvl="1" indent="0">
              <a:buNone/>
            </a:pPr>
            <a:endParaRPr lang="en-US" sz="1700" dirty="0"/>
          </a:p>
        </p:txBody>
      </p:sp>
    </p:spTree>
    <p:extLst>
      <p:ext uri="{BB962C8B-B14F-4D97-AF65-F5344CB8AC3E}">
        <p14:creationId xmlns:p14="http://schemas.microsoft.com/office/powerpoint/2010/main" val="133811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3" name="Rectangle 208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84" name="Rectangle 208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5" name="Rectangle 208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6" name="Rectangle 208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7" name="Rectangle 208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8" name="Freeform: Shape 207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82" name="Rectangle 208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0925056A-5F33-3A6F-0F4B-92B7233A5513}"/>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Perioperative medication management</a:t>
            </a:r>
          </a:p>
        </p:txBody>
      </p:sp>
      <p:sp>
        <p:nvSpPr>
          <p:cNvPr id="3" name="Content Placeholder 2">
            <a:extLst>
              <a:ext uri="{FF2B5EF4-FFF2-40B4-BE49-F238E27FC236}">
                <a16:creationId xmlns:a16="http://schemas.microsoft.com/office/drawing/2014/main" id="{5B5F896B-B495-22A6-5185-7B7A4FEFF188}"/>
              </a:ext>
            </a:extLst>
          </p:cNvPr>
          <p:cNvSpPr>
            <a:spLocks noGrp="1"/>
          </p:cNvSpPr>
          <p:nvPr>
            <p:ph idx="1"/>
          </p:nvPr>
        </p:nvSpPr>
        <p:spPr>
          <a:xfrm>
            <a:off x="4367695" y="511388"/>
            <a:ext cx="7595705" cy="6336474"/>
          </a:xfrm>
        </p:spPr>
        <p:txBody>
          <a:bodyPr anchor="ctr">
            <a:normAutofit fontScale="92500" lnSpcReduction="10000"/>
          </a:bodyPr>
          <a:lstStyle/>
          <a:p>
            <a:r>
              <a:rPr lang="en-US" sz="2200" dirty="0"/>
              <a:t>Beta Blockers</a:t>
            </a:r>
          </a:p>
          <a:p>
            <a:pPr lvl="1"/>
            <a:r>
              <a:rPr lang="en-US" sz="2200" dirty="0"/>
              <a:t>Patients on stable beta blockers should be continued (1b)</a:t>
            </a:r>
          </a:p>
          <a:p>
            <a:pPr lvl="1"/>
            <a:r>
              <a:rPr lang="en-US" sz="2200" dirty="0"/>
              <a:t>New indication for bb? OK to begin if far enough out from surgery, &gt;7 days (2b)</a:t>
            </a:r>
          </a:p>
          <a:p>
            <a:pPr lvl="1"/>
            <a:r>
              <a:rPr lang="en-US" sz="2200" dirty="0"/>
              <a:t>In patients with no immediate need for beta blocker, they should not be initiated on the day of surgery due to increased post operative mortality (3b HARM)</a:t>
            </a:r>
          </a:p>
          <a:p>
            <a:r>
              <a:rPr lang="en-US" sz="2200" dirty="0"/>
              <a:t>Oral anticoagulation</a:t>
            </a:r>
          </a:p>
          <a:p>
            <a:pPr lvl="1"/>
            <a:r>
              <a:rPr lang="en-US" sz="2200" dirty="0"/>
              <a:t>Not high risk, ok to hold</a:t>
            </a:r>
          </a:p>
          <a:p>
            <a:pPr lvl="1"/>
            <a:r>
              <a:rPr lang="en-US" sz="2200" dirty="0"/>
              <a:t>High risk?</a:t>
            </a:r>
          </a:p>
          <a:p>
            <a:pPr lvl="2"/>
            <a:r>
              <a:rPr lang="en-US" sz="2200" dirty="0"/>
              <a:t>Recent VTE (&lt;3 months)</a:t>
            </a:r>
          </a:p>
          <a:p>
            <a:pPr lvl="2"/>
            <a:r>
              <a:rPr lang="en-US" sz="2200" dirty="0"/>
              <a:t>AF--&gt; Elevated CHADSVASC &gt;7 or score 5-6 with recent neuro event</a:t>
            </a:r>
          </a:p>
          <a:p>
            <a:pPr lvl="2"/>
            <a:r>
              <a:rPr lang="en-US" sz="2200" dirty="0"/>
              <a:t>AF with rheumatic heart disease</a:t>
            </a:r>
          </a:p>
          <a:p>
            <a:pPr lvl="2"/>
            <a:r>
              <a:rPr lang="en-US" sz="2200" dirty="0"/>
              <a:t>Mechanical mitral valve</a:t>
            </a:r>
          </a:p>
          <a:p>
            <a:pPr lvl="2"/>
            <a:r>
              <a:rPr lang="en-US" sz="2200" dirty="0"/>
              <a:t>Any mechanical vale with recent TIA/CA</a:t>
            </a:r>
          </a:p>
          <a:p>
            <a:pPr lvl="2"/>
            <a:r>
              <a:rPr lang="en-US" sz="2200" dirty="0"/>
              <a:t>Caged ball or tilting disc valve</a:t>
            </a:r>
          </a:p>
          <a:p>
            <a:pPr lvl="2"/>
            <a:r>
              <a:rPr lang="en-US" sz="2200" dirty="0"/>
              <a:t>LV thrombus (&lt;3 months)</a:t>
            </a:r>
          </a:p>
          <a:p>
            <a:pPr lvl="2"/>
            <a:r>
              <a:rPr lang="en-US" sz="2200" dirty="0"/>
              <a:t>Recent cardioembolic stroke (&lt;3 months)</a:t>
            </a:r>
          </a:p>
          <a:p>
            <a:pPr lvl="2"/>
            <a:r>
              <a:rPr lang="en-US" sz="2200" dirty="0"/>
              <a:t>Severe thrombophilia</a:t>
            </a:r>
          </a:p>
          <a:p>
            <a:pPr lvl="2"/>
            <a:r>
              <a:rPr lang="en-US" sz="2200" dirty="0"/>
              <a:t>Active cancer with high VTE risk</a:t>
            </a:r>
          </a:p>
          <a:p>
            <a:pPr lvl="2"/>
            <a:endParaRPr lang="en-US" sz="1400" dirty="0"/>
          </a:p>
          <a:p>
            <a:pPr lvl="2"/>
            <a:endParaRPr lang="en-US" sz="1400" dirty="0"/>
          </a:p>
          <a:p>
            <a:pPr lvl="2"/>
            <a:endParaRPr lang="en-US" sz="1400" dirty="0"/>
          </a:p>
          <a:p>
            <a:pPr lvl="1"/>
            <a:endParaRPr lang="en-US" sz="1400" dirty="0"/>
          </a:p>
        </p:txBody>
      </p:sp>
    </p:spTree>
    <p:extLst>
      <p:ext uri="{BB962C8B-B14F-4D97-AF65-F5344CB8AC3E}">
        <p14:creationId xmlns:p14="http://schemas.microsoft.com/office/powerpoint/2010/main" val="376542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998517F-6A68-66F7-EDC9-07CF3F8200CB}"/>
              </a:ext>
            </a:extLst>
          </p:cNvPr>
          <p:cNvGraphicFramePr>
            <a:graphicFrameLocks noGrp="1"/>
          </p:cNvGraphicFramePr>
          <p:nvPr>
            <p:extLst>
              <p:ext uri="{D42A27DB-BD31-4B8C-83A1-F6EECF244321}">
                <p14:modId xmlns:p14="http://schemas.microsoft.com/office/powerpoint/2010/main" val="1537948411"/>
              </p:ext>
            </p:extLst>
          </p:nvPr>
        </p:nvGraphicFramePr>
        <p:xfrm>
          <a:off x="0" y="601885"/>
          <a:ext cx="12034163" cy="6295470"/>
        </p:xfrm>
        <a:graphic>
          <a:graphicData uri="http://schemas.openxmlformats.org/drawingml/2006/table">
            <a:tbl>
              <a:tblPr firstRow="1" firstCol="1" bandRow="1"/>
              <a:tblGrid>
                <a:gridCol w="1323250">
                  <a:extLst>
                    <a:ext uri="{9D8B030D-6E8A-4147-A177-3AD203B41FA5}">
                      <a16:colId xmlns:a16="http://schemas.microsoft.com/office/drawing/2014/main" val="3174707358"/>
                    </a:ext>
                  </a:extLst>
                </a:gridCol>
                <a:gridCol w="1480687">
                  <a:extLst>
                    <a:ext uri="{9D8B030D-6E8A-4147-A177-3AD203B41FA5}">
                      <a16:colId xmlns:a16="http://schemas.microsoft.com/office/drawing/2014/main" val="236863702"/>
                    </a:ext>
                  </a:extLst>
                </a:gridCol>
                <a:gridCol w="9230226">
                  <a:extLst>
                    <a:ext uri="{9D8B030D-6E8A-4147-A177-3AD203B41FA5}">
                      <a16:colId xmlns:a16="http://schemas.microsoft.com/office/drawing/2014/main" val="3340456592"/>
                    </a:ext>
                  </a:extLst>
                </a:gridCol>
              </a:tblGrid>
              <a:tr h="535766">
                <a:tc gridSpan="3">
                  <a:txBody>
                    <a:bodyPr/>
                    <a:lstStyle/>
                    <a:p>
                      <a:pPr marL="0" marR="0" algn="ctr">
                        <a:lnSpc>
                          <a:spcPct val="150000"/>
                        </a:lnSpc>
                        <a:spcBef>
                          <a:spcPts val="0"/>
                        </a:spcBef>
                        <a:spcAft>
                          <a:spcPts val="0"/>
                        </a:spcAft>
                      </a:pPr>
                      <a:r>
                        <a:rPr lang="en-US" sz="2800" b="1"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Bridging?</a:t>
                      </a:r>
                      <a:endParaRPr lang="en-US" sz="28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7900589"/>
                  </a:ext>
                </a:extLst>
              </a:tr>
              <a:tr h="2324409">
                <a:tc>
                  <a:txBody>
                    <a:bodyPr/>
                    <a:lstStyle/>
                    <a:p>
                      <a:pPr marL="0" marR="0" algn="ctr">
                        <a:lnSpc>
                          <a:spcPct val="150000"/>
                        </a:lnSpc>
                        <a:spcBef>
                          <a:spcPts val="0"/>
                        </a:spcBef>
                        <a:spcAft>
                          <a:spcPts val="0"/>
                        </a:spcAft>
                      </a:pPr>
                      <a:r>
                        <a:rPr lang="en-US" sz="1800" b="1" dirty="0">
                          <a:solidFill>
                            <a:srgbClr val="000000"/>
                          </a:solidFill>
                          <a:effectLst/>
                          <a:highlight>
                            <a:srgbClr val="F0DA10"/>
                          </a:highlight>
                          <a:latin typeface="Times New Roman" panose="02020603050405020304" pitchFamily="18" charset="0"/>
                          <a:ea typeface="Aptos" panose="020B0004020202020204" pitchFamily="34" charset="0"/>
                          <a:cs typeface="Arial" panose="020B0604020202020204" pitchFamily="34" charset="0"/>
                        </a:rPr>
                        <a:t>2a</a:t>
                      </a:r>
                      <a:endParaRPr lang="en-US" sz="1800" dirty="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dirty="0">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dirty="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2"/>
                      </a:pPr>
                      <a:r>
                        <a:rPr lang="en-US" sz="1800" b="1" dirty="0">
                          <a:effectLst/>
                          <a:latin typeface="Times New Roman" panose="02020603050405020304" pitchFamily="18" charset="0"/>
                          <a:ea typeface="FrutigerLTStd-Light"/>
                          <a:cs typeface="Arial" panose="020B0604020202020204" pitchFamily="34" charset="0"/>
                        </a:rPr>
                        <a:t>In patients with CVD and high thrombotic risk (Table 14) undergoing NCS where interruption of vitamin K antagonist (VKA) is required, preoperative bridging with parenteral heparin can be effective to reduce thromboembolic risk.</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7582180"/>
                  </a:ext>
                </a:extLst>
              </a:tr>
              <a:tr h="1728195">
                <a:tc>
                  <a:txBody>
                    <a:bodyPr/>
                    <a:lstStyle/>
                    <a:p>
                      <a:pPr marL="0" marR="0" algn="ctr">
                        <a:lnSpc>
                          <a:spcPct val="150000"/>
                        </a:lnSpc>
                        <a:spcBef>
                          <a:spcPts val="0"/>
                        </a:spcBef>
                        <a:spcAft>
                          <a:spcPts val="0"/>
                        </a:spcAft>
                      </a:pPr>
                      <a:r>
                        <a:rPr lang="en-US" sz="1800" b="1" dirty="0">
                          <a:solidFill>
                            <a:srgbClr val="000000"/>
                          </a:solidFill>
                          <a:effectLst/>
                          <a:highlight>
                            <a:srgbClr val="EF3824"/>
                          </a:highlight>
                          <a:latin typeface="Times New Roman" panose="02020603050405020304" pitchFamily="18" charset="0"/>
                          <a:ea typeface="Aptos" panose="020B0004020202020204" pitchFamily="34" charset="0"/>
                          <a:cs typeface="Arial" panose="020B0604020202020204" pitchFamily="34" charset="0"/>
                        </a:rPr>
                        <a:t>3: Harm</a:t>
                      </a:r>
                      <a:endParaRPr lang="en-US" sz="1800" dirty="0">
                        <a:effectLst/>
                        <a:highlight>
                          <a:srgbClr val="EF3824"/>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150000"/>
                        </a:lnSpc>
                        <a:spcBef>
                          <a:spcPts val="0"/>
                        </a:spcBef>
                        <a:spcAft>
                          <a:spcPts val="0"/>
                        </a:spcAft>
                      </a:pPr>
                      <a:r>
                        <a:rPr lang="en-US" sz="1800" b="1" dirty="0">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dirty="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3"/>
                      </a:pPr>
                      <a:r>
                        <a:rPr lang="en-US" sz="1800" b="1" dirty="0">
                          <a:effectLst/>
                          <a:latin typeface="Times New Roman" panose="02020603050405020304" pitchFamily="18" charset="0"/>
                          <a:ea typeface="FrutigerLTStd-Light"/>
                          <a:cs typeface="Arial" panose="020B0604020202020204" pitchFamily="34" charset="0"/>
                        </a:rPr>
                        <a:t>In most patients with CVD who are undergoing elective NCS where OAC interruption is warranted, routine periprocedural bridging is </a:t>
                      </a:r>
                      <a:r>
                        <a:rPr lang="en-US" sz="1800" b="1" dirty="0">
                          <a:effectLst/>
                          <a:highlight>
                            <a:srgbClr val="FFFF00"/>
                          </a:highlight>
                          <a:latin typeface="Times New Roman" panose="02020603050405020304" pitchFamily="18" charset="0"/>
                          <a:ea typeface="FrutigerLTStd-Light"/>
                          <a:cs typeface="Arial" panose="020B0604020202020204" pitchFamily="34" charset="0"/>
                        </a:rPr>
                        <a:t>not recommended </a:t>
                      </a:r>
                      <a:r>
                        <a:rPr lang="en-US" sz="1800" b="1" dirty="0">
                          <a:effectLst/>
                          <a:latin typeface="Times New Roman" panose="02020603050405020304" pitchFamily="18" charset="0"/>
                          <a:ea typeface="FrutigerLTStd-Light"/>
                          <a:cs typeface="Arial" panose="020B0604020202020204" pitchFamily="34" charset="0"/>
                        </a:rPr>
                        <a:t>due to increased bleeding risk.</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4840624"/>
                  </a:ext>
                </a:extLst>
              </a:tr>
              <a:tr h="535766">
                <a:tc gridSpan="3">
                  <a:txBody>
                    <a:bodyPr/>
                    <a:lstStyle/>
                    <a:p>
                      <a:pPr marL="0" marR="0" algn="ctr">
                        <a:lnSpc>
                          <a:spcPct val="150000"/>
                        </a:lnSpc>
                        <a:spcBef>
                          <a:spcPts val="0"/>
                        </a:spcBef>
                        <a:spcAft>
                          <a:spcPts val="0"/>
                        </a:spcAft>
                      </a:pPr>
                      <a:r>
                        <a:rPr lang="en-US" sz="1800" b="1" dirty="0">
                          <a:solidFill>
                            <a:srgbClr val="153D63"/>
                          </a:solidFill>
                          <a:effectLst/>
                          <a:latin typeface="Times New Roman" panose="02020603050405020304" pitchFamily="18" charset="0"/>
                          <a:ea typeface="FrutigerLTStd-Light"/>
                          <a:cs typeface="Arial" panose="020B0604020202020204" pitchFamily="34" charset="0"/>
                        </a:rPr>
                        <a:t>OAC Resumption</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7798125"/>
                  </a:ext>
                </a:extLst>
              </a:tr>
              <a:tr h="1131980">
                <a:tc>
                  <a:txBody>
                    <a:bodyPr/>
                    <a:lstStyle/>
                    <a:p>
                      <a:pPr marL="0" marR="0" algn="ctr">
                        <a:lnSpc>
                          <a:spcPct val="150000"/>
                        </a:lnSpc>
                        <a:spcBef>
                          <a:spcPts val="0"/>
                        </a:spcBef>
                        <a:spcAft>
                          <a:spcPts val="0"/>
                        </a:spcAft>
                      </a:pPr>
                      <a:r>
                        <a:rPr lang="en-US" sz="1800" b="1" dirty="0">
                          <a:solidFill>
                            <a:srgbClr val="000000"/>
                          </a:solidFill>
                          <a:effectLst/>
                          <a:highlight>
                            <a:srgbClr val="F0DA10"/>
                          </a:highlight>
                          <a:latin typeface="Times New Roman" panose="02020603050405020304" pitchFamily="18" charset="0"/>
                          <a:ea typeface="Aptos" panose="020B0004020202020204" pitchFamily="34" charset="0"/>
                          <a:cs typeface="Arial" panose="020B0604020202020204" pitchFamily="34" charset="0"/>
                        </a:rPr>
                        <a:t>2a</a:t>
                      </a:r>
                      <a:endParaRPr lang="en-US" sz="1800" dirty="0">
                        <a:effectLst/>
                        <a:highlight>
                          <a:srgbClr val="F0DA1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50000"/>
                        </a:lnSpc>
                        <a:spcBef>
                          <a:spcPts val="0"/>
                        </a:spcBef>
                        <a:spcAft>
                          <a:spcPts val="0"/>
                        </a:spcAft>
                      </a:pPr>
                      <a:r>
                        <a:rPr lang="en-US" sz="1800" b="1" dirty="0">
                          <a:solidFill>
                            <a:srgbClr val="000000"/>
                          </a:solidFill>
                          <a:effectLst/>
                          <a:highlight>
                            <a:srgbClr val="C4D9F0"/>
                          </a:highlight>
                          <a:latin typeface="Times New Roman" panose="02020603050405020304" pitchFamily="18" charset="0"/>
                          <a:ea typeface="Aptos" panose="020B0004020202020204" pitchFamily="34" charset="0"/>
                          <a:cs typeface="Arial" panose="020B0604020202020204" pitchFamily="34" charset="0"/>
                        </a:rPr>
                        <a:t>C-LD</a:t>
                      </a:r>
                      <a:endParaRPr lang="en-US" sz="1800" dirty="0">
                        <a:effectLst/>
                        <a:highlight>
                          <a:srgbClr val="C4D9F0"/>
                        </a:highligh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150000"/>
                        </a:lnSpc>
                        <a:spcBef>
                          <a:spcPts val="0"/>
                        </a:spcBef>
                        <a:spcAft>
                          <a:spcPts val="0"/>
                        </a:spcAft>
                        <a:buFont typeface="+mj-lt"/>
                        <a:buAutoNum type="arabicPeriod" startAt="4"/>
                      </a:pPr>
                      <a:r>
                        <a:rPr lang="en-US" sz="1800" b="1" dirty="0">
                          <a:effectLst/>
                          <a:latin typeface="Times New Roman" panose="02020603050405020304" pitchFamily="18" charset="0"/>
                          <a:ea typeface="FrutigerLTStd-Light"/>
                          <a:cs typeface="Arial" panose="020B0604020202020204" pitchFamily="34" charset="0"/>
                        </a:rPr>
                        <a:t>In patients with preoperative OAC interruption, resumption of OAC is reasonable after hemostasis is achieved.</a:t>
                      </a:r>
                      <a:endParaRPr lang="en-US" sz="18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6863072"/>
                  </a:ext>
                </a:extLst>
              </a:tr>
            </a:tbl>
          </a:graphicData>
        </a:graphic>
      </p:graphicFrame>
    </p:spTree>
    <p:extLst>
      <p:ext uri="{BB962C8B-B14F-4D97-AF65-F5344CB8AC3E}">
        <p14:creationId xmlns:p14="http://schemas.microsoft.com/office/powerpoint/2010/main" val="2087200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729C3F-43FA-C78B-A7F9-2139D3BF94AD}"/>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Perioperative medication management</a:t>
            </a:r>
            <a:endParaRPr lang="en-US" sz="4000" dirty="0">
              <a:solidFill>
                <a:srgbClr val="FFFFFF"/>
              </a:solidFill>
            </a:endParaRPr>
          </a:p>
        </p:txBody>
      </p:sp>
      <p:sp>
        <p:nvSpPr>
          <p:cNvPr id="3" name="Content Placeholder 2">
            <a:extLst>
              <a:ext uri="{FF2B5EF4-FFF2-40B4-BE49-F238E27FC236}">
                <a16:creationId xmlns:a16="http://schemas.microsoft.com/office/drawing/2014/main" id="{1383E528-0398-3883-1A2F-CE645C143CBE}"/>
              </a:ext>
            </a:extLst>
          </p:cNvPr>
          <p:cNvSpPr>
            <a:spLocks noGrp="1"/>
          </p:cNvSpPr>
          <p:nvPr>
            <p:ph idx="1"/>
          </p:nvPr>
        </p:nvSpPr>
        <p:spPr>
          <a:xfrm>
            <a:off x="4810259" y="649480"/>
            <a:ext cx="6555347" cy="5546047"/>
          </a:xfrm>
        </p:spPr>
        <p:txBody>
          <a:bodyPr anchor="ctr">
            <a:normAutofit/>
          </a:bodyPr>
          <a:lstStyle/>
          <a:p>
            <a:r>
              <a:rPr lang="en-US" sz="2000" dirty="0"/>
              <a:t>SGLT2i should be discontinued 3-4 days prior to non cardiac surgery to reduce risk of perioperative metabolic acidosis (1C)</a:t>
            </a:r>
          </a:p>
          <a:p>
            <a:r>
              <a:rPr lang="en-US" sz="2000" dirty="0"/>
              <a:t>OK to continue metformin (2A)</a:t>
            </a:r>
          </a:p>
        </p:txBody>
      </p:sp>
    </p:spTree>
    <p:extLst>
      <p:ext uri="{BB962C8B-B14F-4D97-AF65-F5344CB8AC3E}">
        <p14:creationId xmlns:p14="http://schemas.microsoft.com/office/powerpoint/2010/main" val="44594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FD8D8E-89E7-F879-9396-D0F1899B4E40}"/>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Take home messages </a:t>
            </a:r>
          </a:p>
        </p:txBody>
      </p:sp>
      <p:sp>
        <p:nvSpPr>
          <p:cNvPr id="3" name="Content Placeholder 2">
            <a:extLst>
              <a:ext uri="{FF2B5EF4-FFF2-40B4-BE49-F238E27FC236}">
                <a16:creationId xmlns:a16="http://schemas.microsoft.com/office/drawing/2014/main" id="{4547E4A0-D4D3-973C-7A2A-AFD4894FCF62}"/>
              </a:ext>
            </a:extLst>
          </p:cNvPr>
          <p:cNvSpPr>
            <a:spLocks noGrp="1"/>
          </p:cNvSpPr>
          <p:nvPr>
            <p:ph idx="1"/>
          </p:nvPr>
        </p:nvSpPr>
        <p:spPr>
          <a:xfrm>
            <a:off x="4134810" y="10138"/>
            <a:ext cx="8054141" cy="6837724"/>
          </a:xfrm>
        </p:spPr>
        <p:txBody>
          <a:bodyPr anchor="ctr">
            <a:normAutofit/>
          </a:bodyPr>
          <a:lstStyle/>
          <a:p>
            <a:r>
              <a:rPr lang="en-US" sz="2400" dirty="0">
                <a:effectLst/>
              </a:rPr>
              <a:t>1. Stepwise approach.</a:t>
            </a:r>
          </a:p>
          <a:p>
            <a:r>
              <a:rPr lang="en-US" sz="2400" dirty="0">
                <a:effectLst/>
              </a:rPr>
              <a:t>2. Cardiovascular screening and treatment of patients undergoing NCS should adhere to the same indications as nonsurgical patient.</a:t>
            </a:r>
          </a:p>
          <a:p>
            <a:r>
              <a:rPr lang="en-US" sz="2400" dirty="0">
                <a:effectLst/>
              </a:rPr>
              <a:t>3. Stress testing should be performed judiciously in patients undergoing NCS and only in patients in whom testing would be appropriate independent of planned surgery.</a:t>
            </a:r>
          </a:p>
          <a:p>
            <a:r>
              <a:rPr lang="en-US" sz="2400" dirty="0">
                <a:effectLst/>
              </a:rPr>
              <a:t>4. Team-based care.</a:t>
            </a:r>
          </a:p>
          <a:p>
            <a:r>
              <a:rPr lang="en-US" sz="2400" dirty="0">
                <a:effectLst/>
              </a:rPr>
              <a:t>5. SGLT2i</a:t>
            </a:r>
            <a:r>
              <a:rPr lang="en-US" sz="2400" dirty="0"/>
              <a:t> </a:t>
            </a:r>
            <a:r>
              <a:rPr lang="en-US" sz="2400" dirty="0">
                <a:effectLst/>
              </a:rPr>
              <a:t>should be discontinued 3 to 4 days before surgery to minimize the risk of perioperative ketoacidosis.</a:t>
            </a:r>
          </a:p>
          <a:p>
            <a:r>
              <a:rPr lang="en-US" sz="2400" dirty="0"/>
              <a:t>6</a:t>
            </a:r>
            <a:r>
              <a:rPr lang="en-US" sz="2400" dirty="0">
                <a:effectLst/>
              </a:rPr>
              <a:t>. Patients with newly diagnosed atrial fibrillation (AF) identified during or after NCS have an increased risk of stroke. These patients should be followed closely.</a:t>
            </a:r>
          </a:p>
          <a:p>
            <a:r>
              <a:rPr lang="en-US" sz="2400" dirty="0"/>
              <a:t>7</a:t>
            </a:r>
            <a:r>
              <a:rPr lang="en-US" sz="2400" dirty="0">
                <a:effectLst/>
              </a:rPr>
              <a:t>. Bridge only in high risk patients.</a:t>
            </a:r>
          </a:p>
        </p:txBody>
      </p:sp>
    </p:spTree>
    <p:extLst>
      <p:ext uri="{BB962C8B-B14F-4D97-AF65-F5344CB8AC3E}">
        <p14:creationId xmlns:p14="http://schemas.microsoft.com/office/powerpoint/2010/main" val="24600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631C03-32F3-BA07-E8FD-C67C6613CF03}"/>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References</a:t>
            </a:r>
          </a:p>
        </p:txBody>
      </p:sp>
      <p:sp>
        <p:nvSpPr>
          <p:cNvPr id="3" name="Content Placeholder 2">
            <a:extLst>
              <a:ext uri="{FF2B5EF4-FFF2-40B4-BE49-F238E27FC236}">
                <a16:creationId xmlns:a16="http://schemas.microsoft.com/office/drawing/2014/main" id="{F5BB1970-B33D-CDE9-3FFB-8FD6E94A2E4E}"/>
              </a:ext>
            </a:extLst>
          </p:cNvPr>
          <p:cNvSpPr>
            <a:spLocks noGrp="1"/>
          </p:cNvSpPr>
          <p:nvPr>
            <p:ph idx="1"/>
          </p:nvPr>
        </p:nvSpPr>
        <p:spPr>
          <a:xfrm>
            <a:off x="4810259" y="649480"/>
            <a:ext cx="6555347" cy="5546047"/>
          </a:xfrm>
        </p:spPr>
        <p:txBody>
          <a:bodyPr anchor="ctr">
            <a:normAutofit/>
          </a:bodyPr>
          <a:lstStyle/>
          <a:p>
            <a:pPr marL="342900" indent="-342900">
              <a:buFont typeface="+mj-lt"/>
              <a:buAutoNum type="arabicPeriod"/>
            </a:pPr>
            <a:r>
              <a:rPr lang="en-US" sz="800" dirty="0"/>
              <a:t>Thompson et al. </a:t>
            </a:r>
            <a:r>
              <a:rPr lang="en-US" sz="800" i="0" dirty="0">
                <a:effectLst/>
                <a:latin typeface="Roboto" panose="020F0502020204030204" pitchFamily="34" charset="0"/>
              </a:rPr>
              <a:t>2024 AHA/ACC/ACS/ASNC/HRS/SCA/SCCT/SCMR/SVM Guideline for Perioperative Cardiovascular Management for Noncardiac Surgery: A Report of the American College of Cardiology/American Heart Association Joint Committee on Clinical Practice Guidelines. </a:t>
            </a:r>
            <a:r>
              <a:rPr lang="en-US" sz="800" i="0" dirty="0">
                <a:effectLst/>
                <a:latin typeface="Roboto" panose="02000000000000000000" pitchFamily="2" charset="0"/>
              </a:rPr>
              <a:t>JACC. 2024 Nov, 84 (19) 1869–1969.</a:t>
            </a:r>
          </a:p>
          <a:p>
            <a:pPr marL="342900" indent="-342900">
              <a:buFont typeface="+mj-lt"/>
              <a:buAutoNum type="arabicPeriod"/>
            </a:pPr>
            <a:r>
              <a:rPr lang="en-US" sz="800" i="0" dirty="0">
                <a:effectLst/>
                <a:latin typeface="Roboto" panose="02000000000000000000" pitchFamily="2" charset="0"/>
              </a:rPr>
              <a:t>UofL Dept. of Medicine Grand Rounds. University of Louisville Department of Medicine. Oct. 10, 2024.</a:t>
            </a:r>
          </a:p>
          <a:p>
            <a:pPr marL="342900" indent="-342900">
              <a:buFont typeface="+mj-lt"/>
              <a:buAutoNum type="arabicPeriod"/>
            </a:pPr>
            <a:r>
              <a:rPr lang="en-US" sz="800" dirty="0">
                <a:latin typeface="Roboto" panose="02000000000000000000" pitchFamily="2" charset="0"/>
              </a:rPr>
              <a:t>AHA Science. </a:t>
            </a:r>
            <a:r>
              <a:rPr lang="en-US" sz="800" i="0" dirty="0">
                <a:effectLst/>
                <a:latin typeface="Roboto" panose="02000000000000000000" pitchFamily="2" charset="0"/>
              </a:rPr>
              <a:t>2024 Guideline for Perioperative Cardiovascular Management for Noncardiac Surgery. Sep. 24, 2024. </a:t>
            </a:r>
          </a:p>
          <a:p>
            <a:pPr marL="342900" indent="-342900">
              <a:buFont typeface="+mj-lt"/>
              <a:buAutoNum type="arabicPeriod"/>
            </a:pPr>
            <a:r>
              <a:rPr lang="en-US" sz="800" dirty="0">
                <a:latin typeface="Roboto" panose="02000000000000000000" pitchFamily="2" charset="0"/>
              </a:rPr>
              <a:t>Bhave SD, et al. JACC. 2024; 10.1016/j.jacc.2024.08.018</a:t>
            </a:r>
            <a:endParaRPr lang="en-US" sz="800" b="0" i="0" dirty="0">
              <a:effectLst/>
              <a:latin typeface="Roboto" panose="02000000000000000000" pitchFamily="2" charset="0"/>
            </a:endParaRPr>
          </a:p>
          <a:p>
            <a:pPr marL="342900" indent="-342900">
              <a:buFont typeface="+mj-lt"/>
              <a:buAutoNum type="arabicPeriod"/>
            </a:pPr>
            <a:endParaRPr lang="en-US" sz="2000" b="0" i="0" dirty="0">
              <a:effectLst/>
              <a:latin typeface="Roboto" panose="020F0502020204030204" pitchFamily="34" charset="0"/>
            </a:endParaRPr>
          </a:p>
          <a:p>
            <a:pPr marL="342900" indent="-342900">
              <a:buFont typeface="+mj-lt"/>
              <a:buAutoNum type="arabicPeriod"/>
            </a:pPr>
            <a:endParaRPr lang="en-US" sz="2000" dirty="0">
              <a:latin typeface="Roboto" panose="020F0502020204030204" pitchFamily="34" charset="0"/>
            </a:endParaRPr>
          </a:p>
          <a:p>
            <a:pPr marL="342900" indent="-342900">
              <a:buFont typeface="+mj-lt"/>
              <a:buAutoNum type="arabicPeriod"/>
            </a:pPr>
            <a:endParaRPr lang="en-US" sz="2000" b="0" i="0" dirty="0">
              <a:effectLst/>
              <a:latin typeface="Roboto" panose="020F0502020204030204" pitchFamily="34" charset="0"/>
            </a:endParaRPr>
          </a:p>
          <a:p>
            <a:pPr marL="342900" indent="-342900">
              <a:buFont typeface="+mj-lt"/>
              <a:buAutoNum type="arabicPeriod"/>
            </a:pPr>
            <a:endParaRPr lang="en-US" sz="2000" dirty="0">
              <a:latin typeface="Roboto" panose="020F0502020204030204" pitchFamily="34" charset="0"/>
            </a:endParaRPr>
          </a:p>
          <a:p>
            <a:pPr marL="342900" indent="-342900">
              <a:buFont typeface="+mj-lt"/>
              <a:buAutoNum type="arabicPeriod"/>
            </a:pPr>
            <a:endParaRPr lang="en-US" sz="2000" b="0" i="0" dirty="0">
              <a:effectLst/>
              <a:latin typeface="Roboto" panose="020F0502020204030204" pitchFamily="34" charset="0"/>
            </a:endParaRPr>
          </a:p>
          <a:p>
            <a:pPr marL="342900" indent="-342900">
              <a:buFont typeface="+mj-lt"/>
              <a:buAutoNum type="arabicPeriod"/>
            </a:pPr>
            <a:endParaRPr lang="en-US" sz="2000" dirty="0">
              <a:latin typeface="Roboto" panose="020F0502020204030204" pitchFamily="34" charset="0"/>
            </a:endParaRPr>
          </a:p>
          <a:p>
            <a:pPr marL="342900" indent="-342900">
              <a:buFont typeface="+mj-lt"/>
              <a:buAutoNum type="arabicPeriod"/>
            </a:pPr>
            <a:endParaRPr lang="en-US" sz="2000" b="0" i="0" dirty="0">
              <a:effectLst/>
              <a:latin typeface="Roboto" panose="020F0502020204030204" pitchFamily="34" charset="0"/>
            </a:endParaRPr>
          </a:p>
          <a:p>
            <a:pPr marL="342900" indent="-342900">
              <a:buFont typeface="+mj-lt"/>
              <a:buAutoNum type="arabicPeriod"/>
            </a:pPr>
            <a:endParaRPr lang="en-US" sz="2000" dirty="0">
              <a:latin typeface="Roboto" panose="020F0502020204030204" pitchFamily="34" charset="0"/>
            </a:endParaRPr>
          </a:p>
          <a:p>
            <a:pPr marL="342900" indent="-342900">
              <a:buFont typeface="+mj-lt"/>
              <a:buAutoNum type="arabicPeriod"/>
            </a:pPr>
            <a:endParaRPr lang="en-US" sz="2000" b="0" i="0" dirty="0">
              <a:effectLst/>
              <a:latin typeface="Roboto" panose="020F0502020204030204" pitchFamily="34" charset="0"/>
            </a:endParaRPr>
          </a:p>
          <a:p>
            <a:pPr marL="342900" indent="-342900">
              <a:buFont typeface="+mj-lt"/>
              <a:buAutoNum type="arabicPeriod"/>
            </a:pPr>
            <a:endParaRPr lang="en-US" sz="2000" b="0" i="0" dirty="0">
              <a:effectLst/>
              <a:latin typeface="Roboto" panose="020F0502020204030204" pitchFamily="34" charset="0"/>
            </a:endParaRPr>
          </a:p>
        </p:txBody>
      </p:sp>
    </p:spTree>
    <p:extLst>
      <p:ext uri="{BB962C8B-B14F-4D97-AF65-F5344CB8AC3E}">
        <p14:creationId xmlns:p14="http://schemas.microsoft.com/office/powerpoint/2010/main" val="1201800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A person in a white coat&#10;&#10;Description automatically generated">
            <a:extLst>
              <a:ext uri="{FF2B5EF4-FFF2-40B4-BE49-F238E27FC236}">
                <a16:creationId xmlns:a16="http://schemas.microsoft.com/office/drawing/2014/main" id="{B40AA626-F62D-CBEB-DB22-C79B0191C5B5}"/>
              </a:ext>
            </a:extLst>
          </p:cNvPr>
          <p:cNvPicPr>
            <a:picLocks noChangeAspect="1"/>
          </p:cNvPicPr>
          <p:nvPr/>
        </p:nvPicPr>
        <p:blipFill>
          <a:blip r:embed="rId3"/>
          <a:srcRect r="-2" b="1337"/>
          <a:stretch/>
        </p:blipFill>
        <p:spPr>
          <a:xfrm>
            <a:off x="1" y="1"/>
            <a:ext cx="2970465" cy="3383279"/>
          </a:xfrm>
          <a:prstGeom prst="rect">
            <a:avLst/>
          </a:prstGeom>
        </p:spPr>
      </p:pic>
      <p:pic>
        <p:nvPicPr>
          <p:cNvPr id="7" name="Picture 6" descr="A person in a white coat&#10;&#10;Description automatically generated">
            <a:extLst>
              <a:ext uri="{FF2B5EF4-FFF2-40B4-BE49-F238E27FC236}">
                <a16:creationId xmlns:a16="http://schemas.microsoft.com/office/drawing/2014/main" id="{36EA512B-DD9B-8FC5-AB4B-19C61DF09C22}"/>
              </a:ext>
            </a:extLst>
          </p:cNvPr>
          <p:cNvPicPr>
            <a:picLocks noChangeAspect="1"/>
          </p:cNvPicPr>
          <p:nvPr/>
        </p:nvPicPr>
        <p:blipFill>
          <a:blip r:embed="rId4"/>
          <a:srcRect r="-2" b="1477"/>
          <a:stretch/>
        </p:blipFill>
        <p:spPr>
          <a:xfrm>
            <a:off x="3072956" y="10"/>
            <a:ext cx="2970465" cy="3383268"/>
          </a:xfrm>
          <a:prstGeom prst="rect">
            <a:avLst/>
          </a:prstGeom>
        </p:spPr>
      </p:pic>
      <p:pic>
        <p:nvPicPr>
          <p:cNvPr id="13" name="Picture 12" descr="A person in a white lab coat&#10;&#10;Description automatically generated">
            <a:extLst>
              <a:ext uri="{FF2B5EF4-FFF2-40B4-BE49-F238E27FC236}">
                <a16:creationId xmlns:a16="http://schemas.microsoft.com/office/drawing/2014/main" id="{9F2F0B01-522D-E02A-32DA-373517086A53}"/>
              </a:ext>
            </a:extLst>
          </p:cNvPr>
          <p:cNvPicPr>
            <a:picLocks noChangeAspect="1"/>
          </p:cNvPicPr>
          <p:nvPr/>
        </p:nvPicPr>
        <p:blipFill>
          <a:blip r:embed="rId5"/>
          <a:srcRect r="6" b="1390"/>
          <a:stretch/>
        </p:blipFill>
        <p:spPr>
          <a:xfrm>
            <a:off x="6145909" y="10"/>
            <a:ext cx="2971800" cy="3383268"/>
          </a:xfrm>
          <a:prstGeom prst="rect">
            <a:avLst/>
          </a:prstGeom>
        </p:spPr>
      </p:pic>
      <p:pic>
        <p:nvPicPr>
          <p:cNvPr id="19" name="Picture 18" descr="A person in a white coat and tie&#10;&#10;Description automatically generated">
            <a:extLst>
              <a:ext uri="{FF2B5EF4-FFF2-40B4-BE49-F238E27FC236}">
                <a16:creationId xmlns:a16="http://schemas.microsoft.com/office/drawing/2014/main" id="{5605854D-EBA2-0411-578A-760AC7C078F4}"/>
              </a:ext>
            </a:extLst>
          </p:cNvPr>
          <p:cNvPicPr>
            <a:picLocks noChangeAspect="1"/>
          </p:cNvPicPr>
          <p:nvPr/>
        </p:nvPicPr>
        <p:blipFill>
          <a:blip r:embed="rId6"/>
          <a:srcRect b="1523"/>
          <a:stretch/>
        </p:blipFill>
        <p:spPr>
          <a:xfrm>
            <a:off x="9220200" y="10"/>
            <a:ext cx="2971800" cy="3383268"/>
          </a:xfrm>
          <a:prstGeom prst="rect">
            <a:avLst/>
          </a:prstGeom>
        </p:spPr>
      </p:pic>
      <p:pic>
        <p:nvPicPr>
          <p:cNvPr id="9" name="Picture 8" descr="A person in a white lab coat&#10;&#10;Description automatically generated">
            <a:extLst>
              <a:ext uri="{FF2B5EF4-FFF2-40B4-BE49-F238E27FC236}">
                <a16:creationId xmlns:a16="http://schemas.microsoft.com/office/drawing/2014/main" id="{C5F88B80-56CA-2DE4-0A76-EE70A2A6A153}"/>
              </a:ext>
            </a:extLst>
          </p:cNvPr>
          <p:cNvPicPr>
            <a:picLocks noChangeAspect="1"/>
          </p:cNvPicPr>
          <p:nvPr/>
        </p:nvPicPr>
        <p:blipFill>
          <a:blip r:embed="rId7"/>
          <a:srcRect r="-2" b="1337"/>
          <a:stretch/>
        </p:blipFill>
        <p:spPr>
          <a:xfrm>
            <a:off x="-1017" y="3474720"/>
            <a:ext cx="2970465" cy="3383280"/>
          </a:xfrm>
          <a:prstGeom prst="rect">
            <a:avLst/>
          </a:prstGeom>
        </p:spPr>
      </p:pic>
      <p:sp>
        <p:nvSpPr>
          <p:cNvPr id="46" name="Rectangle 45">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4B3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E95802-8C79-2311-A724-269B440699A0}"/>
              </a:ext>
            </a:extLst>
          </p:cNvPr>
          <p:cNvSpPr>
            <a:spLocks noGrp="1"/>
          </p:cNvSpPr>
          <p:nvPr>
            <p:ph type="title"/>
          </p:nvPr>
        </p:nvSpPr>
        <p:spPr>
          <a:xfrm>
            <a:off x="6491653" y="3799272"/>
            <a:ext cx="5193748" cy="637124"/>
          </a:xfrm>
        </p:spPr>
        <p:txBody>
          <a:bodyPr>
            <a:normAutofit/>
          </a:bodyPr>
          <a:lstStyle/>
          <a:p>
            <a:r>
              <a:rPr lang="en-US" sz="1800" dirty="0">
                <a:solidFill>
                  <a:srgbClr val="FFFFFF"/>
                </a:solidFill>
              </a:rPr>
              <a:t>If questions feel free to call your friendly FHP cardiologist</a:t>
            </a:r>
          </a:p>
        </p:txBody>
      </p:sp>
      <p:pic>
        <p:nvPicPr>
          <p:cNvPr id="5" name="Content Placeholder 4" descr="A doctor wearing a stethoscope around his neck&#10;&#10;Description automatically generated">
            <a:extLst>
              <a:ext uri="{FF2B5EF4-FFF2-40B4-BE49-F238E27FC236}">
                <a16:creationId xmlns:a16="http://schemas.microsoft.com/office/drawing/2014/main" id="{842F44E1-5C08-6DB3-F124-3363A6E6E9D5}"/>
              </a:ext>
            </a:extLst>
          </p:cNvPr>
          <p:cNvPicPr>
            <a:picLocks noChangeAspect="1"/>
          </p:cNvPicPr>
          <p:nvPr/>
        </p:nvPicPr>
        <p:blipFill>
          <a:blip r:embed="rId8"/>
          <a:srcRect r="-2" b="1477"/>
          <a:stretch/>
        </p:blipFill>
        <p:spPr>
          <a:xfrm>
            <a:off x="3059902" y="3474719"/>
            <a:ext cx="2970466" cy="3383280"/>
          </a:xfrm>
          <a:prstGeom prst="rect">
            <a:avLst/>
          </a:prstGeom>
        </p:spPr>
      </p:pic>
      <p:pic>
        <p:nvPicPr>
          <p:cNvPr id="27" name="Content Placeholder 26" descr="A person wearing a white coat and glasses&#10;&#10;Description automatically generated">
            <a:extLst>
              <a:ext uri="{FF2B5EF4-FFF2-40B4-BE49-F238E27FC236}">
                <a16:creationId xmlns:a16="http://schemas.microsoft.com/office/drawing/2014/main" id="{0277FA07-0687-F532-5430-B63C267A8200}"/>
              </a:ext>
            </a:extLst>
          </p:cNvPr>
          <p:cNvPicPr>
            <a:picLocks noGrp="1" noChangeAspect="1"/>
          </p:cNvPicPr>
          <p:nvPr>
            <p:ph idx="1"/>
          </p:nvPr>
        </p:nvPicPr>
        <p:blipFill>
          <a:blip r:embed="rId9"/>
          <a:stretch>
            <a:fillRect/>
          </a:stretch>
        </p:blipFill>
        <p:spPr>
          <a:xfrm>
            <a:off x="6145909" y="3340044"/>
            <a:ext cx="3060921" cy="3536605"/>
          </a:xfrm>
        </p:spPr>
      </p:pic>
      <p:pic>
        <p:nvPicPr>
          <p:cNvPr id="31" name="Picture 30" descr="A person in a white lab coat&#10;&#10;Description automatically generated">
            <a:extLst>
              <a:ext uri="{FF2B5EF4-FFF2-40B4-BE49-F238E27FC236}">
                <a16:creationId xmlns:a16="http://schemas.microsoft.com/office/drawing/2014/main" id="{4A9243BC-AB4F-63F3-9BB1-B71A2AA5845B}"/>
              </a:ext>
            </a:extLst>
          </p:cNvPr>
          <p:cNvPicPr>
            <a:picLocks noChangeAspect="1"/>
          </p:cNvPicPr>
          <p:nvPr/>
        </p:nvPicPr>
        <p:blipFill>
          <a:blip r:embed="rId10"/>
          <a:stretch>
            <a:fillRect/>
          </a:stretch>
        </p:blipFill>
        <p:spPr>
          <a:xfrm>
            <a:off x="9112232" y="3278774"/>
            <a:ext cx="3181938" cy="3676429"/>
          </a:xfrm>
          <a:prstGeom prst="rect">
            <a:avLst/>
          </a:prstGeom>
        </p:spPr>
      </p:pic>
      <p:sp>
        <p:nvSpPr>
          <p:cNvPr id="35" name="TextBox 34">
            <a:extLst>
              <a:ext uri="{FF2B5EF4-FFF2-40B4-BE49-F238E27FC236}">
                <a16:creationId xmlns:a16="http://schemas.microsoft.com/office/drawing/2014/main" id="{3E999BC2-B8C8-915A-5CE4-491671E8C809}"/>
              </a:ext>
            </a:extLst>
          </p:cNvPr>
          <p:cNvSpPr txBox="1"/>
          <p:nvPr/>
        </p:nvSpPr>
        <p:spPr>
          <a:xfrm>
            <a:off x="-102170" y="3208714"/>
            <a:ext cx="12193017" cy="523220"/>
          </a:xfrm>
          <a:prstGeom prst="rect">
            <a:avLst/>
          </a:prstGeom>
          <a:noFill/>
        </p:spPr>
        <p:txBody>
          <a:bodyPr wrap="square">
            <a:spAutoFit/>
          </a:bodyPr>
          <a:lstStyle/>
          <a:p>
            <a:pPr algn="ctr"/>
            <a:r>
              <a:rPr lang="en-US" sz="2800" b="1" dirty="0">
                <a:solidFill>
                  <a:srgbClr val="FF0000"/>
                </a:solidFill>
              </a:rPr>
              <a:t>If questions feel free call your friendly FHP cardiologist!</a:t>
            </a:r>
            <a:endParaRPr lang="en-US" sz="2800" b="1" dirty="0">
              <a:solidFill>
                <a:srgbClr val="FF0000"/>
              </a:solidFill>
              <a:effectLst/>
            </a:endParaRPr>
          </a:p>
        </p:txBody>
      </p:sp>
    </p:spTree>
    <p:extLst>
      <p:ext uri="{BB962C8B-B14F-4D97-AF65-F5344CB8AC3E}">
        <p14:creationId xmlns:p14="http://schemas.microsoft.com/office/powerpoint/2010/main" val="216941384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091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8DD504-A058-1B4B-E8CC-F6A586CA1A7E}"/>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Guidelines</a:t>
            </a:r>
          </a:p>
        </p:txBody>
      </p:sp>
      <p:sp>
        <p:nvSpPr>
          <p:cNvPr id="3" name="Content Placeholder 2">
            <a:extLst>
              <a:ext uri="{FF2B5EF4-FFF2-40B4-BE49-F238E27FC236}">
                <a16:creationId xmlns:a16="http://schemas.microsoft.com/office/drawing/2014/main" id="{C46C1D0D-5A5D-3D38-6ED5-80DEB353FB7A}"/>
              </a:ext>
            </a:extLst>
          </p:cNvPr>
          <p:cNvSpPr>
            <a:spLocks noGrp="1"/>
          </p:cNvSpPr>
          <p:nvPr>
            <p:ph idx="1"/>
          </p:nvPr>
        </p:nvSpPr>
        <p:spPr>
          <a:xfrm>
            <a:off x="4810259" y="649480"/>
            <a:ext cx="6555347" cy="5546047"/>
          </a:xfrm>
        </p:spPr>
        <p:txBody>
          <a:bodyPr anchor="ctr">
            <a:normAutofit/>
          </a:bodyPr>
          <a:lstStyle/>
          <a:p>
            <a:r>
              <a:rPr lang="en-US" sz="2000" dirty="0"/>
              <a:t>First perioperative management guidelines developed in 1996</a:t>
            </a:r>
          </a:p>
          <a:p>
            <a:pPr marL="0" indent="0">
              <a:buNone/>
            </a:pPr>
            <a:endParaRPr lang="en-US" sz="2000" dirty="0"/>
          </a:p>
          <a:p>
            <a:r>
              <a:rPr lang="en-US" sz="2000" dirty="0"/>
              <a:t>4 total updates since that time, last being in 2014</a:t>
            </a:r>
          </a:p>
          <a:p>
            <a:pPr marL="0" indent="0">
              <a:buNone/>
            </a:pPr>
            <a:endParaRPr lang="en-US" sz="2000" dirty="0"/>
          </a:p>
          <a:p>
            <a:r>
              <a:rPr lang="en-US" sz="2000" dirty="0"/>
              <a:t>Most recent update seeks to incorporate new data since 2014 and try to simplify perioperative management as well as cardiac risk</a:t>
            </a:r>
          </a:p>
          <a:p>
            <a:pPr marL="0" indent="0">
              <a:buNone/>
            </a:pPr>
            <a:endParaRPr lang="en-US" sz="2000" dirty="0"/>
          </a:p>
          <a:p>
            <a:r>
              <a:rPr lang="en-US" sz="2000" dirty="0"/>
              <a:t>Most recent guidelines September 2024</a:t>
            </a:r>
          </a:p>
        </p:txBody>
      </p:sp>
    </p:spTree>
    <p:extLst>
      <p:ext uri="{BB962C8B-B14F-4D97-AF65-F5344CB8AC3E}">
        <p14:creationId xmlns:p14="http://schemas.microsoft.com/office/powerpoint/2010/main" val="363106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white document with text&#10;&#10;Description automatically generated">
            <a:extLst>
              <a:ext uri="{FF2B5EF4-FFF2-40B4-BE49-F238E27FC236}">
                <a16:creationId xmlns:a16="http://schemas.microsoft.com/office/drawing/2014/main" id="{14F1F5C8-0316-B23E-279B-78C0EE393D38}"/>
              </a:ext>
            </a:extLst>
          </p:cNvPr>
          <p:cNvPicPr>
            <a:picLocks noChangeAspect="1"/>
          </p:cNvPicPr>
          <p:nvPr/>
        </p:nvPicPr>
        <p:blipFill>
          <a:blip r:embed="rId2"/>
          <a:stretch>
            <a:fillRect/>
          </a:stretch>
        </p:blipFill>
        <p:spPr>
          <a:xfrm>
            <a:off x="1103086" y="235237"/>
            <a:ext cx="10058400" cy="6433945"/>
          </a:xfrm>
          <a:prstGeom prst="rect">
            <a:avLst/>
          </a:prstGeom>
        </p:spPr>
      </p:pic>
    </p:spTree>
    <p:extLst>
      <p:ext uri="{BB962C8B-B14F-4D97-AF65-F5344CB8AC3E}">
        <p14:creationId xmlns:p14="http://schemas.microsoft.com/office/powerpoint/2010/main" val="615561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A2FEF7-A5F6-F68D-0DA4-3FE023DB1AAC}"/>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Guidelines</a:t>
            </a:r>
          </a:p>
        </p:txBody>
      </p:sp>
      <p:graphicFrame>
        <p:nvGraphicFramePr>
          <p:cNvPr id="5" name="Content Placeholder 2">
            <a:extLst>
              <a:ext uri="{FF2B5EF4-FFF2-40B4-BE49-F238E27FC236}">
                <a16:creationId xmlns:a16="http://schemas.microsoft.com/office/drawing/2014/main" id="{0366DDD9-A746-C171-905C-B3CC3A0507D0}"/>
              </a:ext>
            </a:extLst>
          </p:cNvPr>
          <p:cNvGraphicFramePr>
            <a:graphicFrameLocks noGrp="1"/>
          </p:cNvGraphicFramePr>
          <p:nvPr>
            <p:ph idx="1"/>
            <p:extLst>
              <p:ext uri="{D42A27DB-BD31-4B8C-83A1-F6EECF244321}">
                <p14:modId xmlns:p14="http://schemas.microsoft.com/office/powerpoint/2010/main" val="80729553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610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BB6D1609-A886-DFB6-CF1B-9714C095B20D}"/>
              </a:ext>
            </a:extLst>
          </p:cNvPr>
          <p:cNvGraphicFramePr>
            <a:graphicFrameLocks noGrp="1"/>
          </p:cNvGraphicFramePr>
          <p:nvPr>
            <p:extLst>
              <p:ext uri="{D42A27DB-BD31-4B8C-83A1-F6EECF244321}">
                <p14:modId xmlns:p14="http://schemas.microsoft.com/office/powerpoint/2010/main" val="1502531986"/>
              </p:ext>
            </p:extLst>
          </p:nvPr>
        </p:nvGraphicFramePr>
        <p:xfrm>
          <a:off x="457200" y="1039895"/>
          <a:ext cx="11277601" cy="4778213"/>
        </p:xfrm>
        <a:graphic>
          <a:graphicData uri="http://schemas.openxmlformats.org/drawingml/2006/table">
            <a:tbl>
              <a:tblPr firstRow="1" firstCol="1" bandRow="1">
                <a:solidFill>
                  <a:schemeClr val="accent1">
                    <a:lumMod val="20000"/>
                    <a:lumOff val="80000"/>
                  </a:schemeClr>
                </a:solidFill>
              </a:tblPr>
              <a:tblGrid>
                <a:gridCol w="2158358">
                  <a:extLst>
                    <a:ext uri="{9D8B030D-6E8A-4147-A177-3AD203B41FA5}">
                      <a16:colId xmlns:a16="http://schemas.microsoft.com/office/drawing/2014/main" val="2953928852"/>
                    </a:ext>
                  </a:extLst>
                </a:gridCol>
                <a:gridCol w="9119243">
                  <a:extLst>
                    <a:ext uri="{9D8B030D-6E8A-4147-A177-3AD203B41FA5}">
                      <a16:colId xmlns:a16="http://schemas.microsoft.com/office/drawing/2014/main" val="3287449926"/>
                    </a:ext>
                  </a:extLst>
                </a:gridCol>
              </a:tblGrid>
              <a:tr h="632126">
                <a:tc>
                  <a:txBody>
                    <a:bodyPr/>
                    <a:lstStyle/>
                    <a:p>
                      <a:pPr marL="0" marR="0">
                        <a:lnSpc>
                          <a:spcPct val="150000"/>
                        </a:lnSpc>
                        <a:spcBef>
                          <a:spcPts val="0"/>
                        </a:spcBef>
                        <a:spcAft>
                          <a:spcPts val="0"/>
                        </a:spcAft>
                      </a:pPr>
                      <a:r>
                        <a:rPr lang="en-US" sz="1400" b="1" cap="all" spc="60" dirty="0">
                          <a:solidFill>
                            <a:srgbClr val="FF0000"/>
                          </a:solidFill>
                          <a:effectLst/>
                          <a:highlight>
                            <a:srgbClr val="C1E4F5"/>
                          </a:highlight>
                          <a:latin typeface="Times New Roman" panose="02020603050405020304" pitchFamily="18" charset="0"/>
                          <a:ea typeface="Aptos" panose="020B0004020202020204" pitchFamily="34" charset="0"/>
                          <a:cs typeface="Arial" panose="020B0604020202020204" pitchFamily="34" charset="0"/>
                        </a:rPr>
                        <a:t>Timing</a:t>
                      </a:r>
                      <a:endParaRPr lang="en-US" sz="1400" b="1" cap="all" spc="60" dirty="0">
                        <a:solidFill>
                          <a:srgbClr val="FF0000"/>
                        </a:solidFill>
                        <a:effectLst/>
                        <a:highlight>
                          <a:srgbClr val="C1E4F5"/>
                        </a:highlight>
                        <a:latin typeface="Aptos" panose="020B0004020202020204" pitchFamily="34" charset="0"/>
                        <a:ea typeface="Aptos" panose="020B0004020202020204" pitchFamily="34" charset="0"/>
                        <a:cs typeface="Arial" panose="020B0604020202020204" pitchFamily="34" charset="0"/>
                      </a:endParaRPr>
                    </a:p>
                  </a:txBody>
                  <a:tcPr marL="155565" marR="155565" marT="155565" marB="155565">
                    <a:lnL w="12700" cmpd="sng">
                      <a:noFill/>
                    </a:lnL>
                    <a:lnR w="12700" cmpd="sng">
                      <a:noFill/>
                    </a:lnR>
                    <a:lnT w="12700" cmpd="sng">
                      <a:noFill/>
                    </a:lnT>
                    <a:lnB w="38100" cmpd="sng">
                      <a:noFill/>
                    </a:lnB>
                    <a:noFill/>
                  </a:tcPr>
                </a:tc>
                <a:tc>
                  <a:txBody>
                    <a:bodyPr/>
                    <a:lstStyle/>
                    <a:p>
                      <a:pPr marL="0" marR="0">
                        <a:lnSpc>
                          <a:spcPct val="150000"/>
                        </a:lnSpc>
                        <a:spcBef>
                          <a:spcPts val="0"/>
                        </a:spcBef>
                        <a:spcAft>
                          <a:spcPts val="0"/>
                        </a:spcAft>
                      </a:pPr>
                      <a:r>
                        <a:rPr lang="en-US" sz="1400" b="1" cap="all" spc="60" dirty="0">
                          <a:solidFill>
                            <a:srgbClr val="FF0000"/>
                          </a:solidFill>
                          <a:effectLst/>
                          <a:highlight>
                            <a:srgbClr val="C1E4F5"/>
                          </a:highlight>
                          <a:latin typeface="Times New Roman" panose="02020603050405020304" pitchFamily="18" charset="0"/>
                          <a:ea typeface="Aptos" panose="020B0004020202020204" pitchFamily="34" charset="0"/>
                          <a:cs typeface="Arial" panose="020B0604020202020204" pitchFamily="34" charset="0"/>
                        </a:rPr>
                        <a:t>Definition</a:t>
                      </a:r>
                      <a:endParaRPr lang="en-US" sz="1400" b="1" cap="all" spc="60" dirty="0">
                        <a:solidFill>
                          <a:srgbClr val="FF0000"/>
                        </a:solidFill>
                        <a:effectLst/>
                        <a:highlight>
                          <a:srgbClr val="C1E4F5"/>
                        </a:highlight>
                        <a:latin typeface="Aptos" panose="020B0004020202020204" pitchFamily="34" charset="0"/>
                        <a:ea typeface="Aptos" panose="020B0004020202020204" pitchFamily="34" charset="0"/>
                        <a:cs typeface="Arial" panose="020B0604020202020204" pitchFamily="34" charset="0"/>
                      </a:endParaRPr>
                    </a:p>
                  </a:txBody>
                  <a:tcPr marL="155565" marR="155565" marT="155565" marB="155565">
                    <a:lnL w="12700" cmpd="sng">
                      <a:noFill/>
                    </a:lnL>
                    <a:lnR w="12700" cmpd="sng">
                      <a:noFill/>
                    </a:lnR>
                    <a:lnT w="12700" cmpd="sng">
                      <a:noFill/>
                    </a:lnT>
                    <a:lnB w="38100" cmpd="sng">
                      <a:noFill/>
                    </a:lnB>
                    <a:noFill/>
                  </a:tcPr>
                </a:tc>
                <a:extLst>
                  <a:ext uri="{0D108BD9-81ED-4DB2-BD59-A6C34878D82A}">
                    <a16:rowId xmlns:a16="http://schemas.microsoft.com/office/drawing/2014/main" val="1752709167"/>
                  </a:ext>
                </a:extLst>
              </a:tr>
              <a:tr h="932812">
                <a:tc>
                  <a:txBody>
                    <a:bodyPr/>
                    <a:lstStyle/>
                    <a:p>
                      <a:pPr marL="0" marR="0">
                        <a:lnSpc>
                          <a:spcPct val="150000"/>
                        </a:lnSpc>
                        <a:spcBef>
                          <a:spcPts val="0"/>
                        </a:spcBef>
                        <a:spcAft>
                          <a:spcPts val="0"/>
                        </a:spcAft>
                      </a:pPr>
                      <a:r>
                        <a:rPr lang="en-US" sz="1400" b="1" cap="none" spc="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Emergency</a:t>
                      </a:r>
                      <a:endParaRPr lang="en-US" sz="1400" b="1" cap="none" spc="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77782" marR="77782" marT="0" marB="103710">
                    <a:lnL w="12700" cmpd="sng">
                      <a:noFill/>
                      <a:prstDash val="solid"/>
                    </a:lnL>
                    <a:lnR w="12700" cmpd="sng">
                      <a:noFill/>
                      <a:prstDash val="solid"/>
                    </a:lnR>
                    <a:lnT w="38100" cmpd="sng">
                      <a:noFill/>
                    </a:lnT>
                    <a:lnB w="12700" cmpd="sng">
                      <a:noFill/>
                      <a:prstDash val="solid"/>
                    </a:lnB>
                    <a:noFill/>
                  </a:tcPr>
                </a:tc>
                <a:tc>
                  <a:txBody>
                    <a:bodyPr/>
                    <a:lstStyle/>
                    <a:p>
                      <a:pPr marL="0" marR="0">
                        <a:lnSpc>
                          <a:spcPct val="150000"/>
                        </a:lnSpc>
                        <a:spcBef>
                          <a:spcPts val="0"/>
                        </a:spcBef>
                        <a:spcAft>
                          <a:spcPts val="0"/>
                        </a:spcAft>
                      </a:pPr>
                      <a:r>
                        <a:rPr lang="en-US" sz="1800" cap="none" spc="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Immediate threat to life or limb without surgical intervention, where there is very limited or no time for preoperative clinical evaluation, typically &lt;2 h. </a:t>
                      </a:r>
                      <a:endParaRPr lang="en-US" sz="1800" cap="none" spc="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77782" marR="77782" marT="0" marB="103710">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2656512472"/>
                  </a:ext>
                </a:extLst>
              </a:tr>
              <a:tr h="1347651">
                <a:tc>
                  <a:txBody>
                    <a:bodyPr/>
                    <a:lstStyle/>
                    <a:p>
                      <a:pPr marL="0" marR="0">
                        <a:lnSpc>
                          <a:spcPct val="150000"/>
                        </a:lnSpc>
                        <a:spcBef>
                          <a:spcPts val="0"/>
                        </a:spcBef>
                        <a:spcAft>
                          <a:spcPts val="0"/>
                        </a:spcAft>
                      </a:pPr>
                      <a:r>
                        <a:rPr lang="en-US" sz="1400" b="1" cap="none" spc="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Urgent</a:t>
                      </a:r>
                      <a:endParaRPr lang="en-US" sz="1400" b="1" cap="none" spc="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77782" marR="77782" marT="0" marB="10371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marL="0" marR="0">
                        <a:lnSpc>
                          <a:spcPct val="150000"/>
                        </a:lnSpc>
                        <a:spcBef>
                          <a:spcPts val="0"/>
                        </a:spcBef>
                        <a:spcAft>
                          <a:spcPts val="0"/>
                        </a:spcAft>
                      </a:pPr>
                      <a:r>
                        <a:rPr lang="en-US" sz="1800" cap="none" spc="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Threat to life or limb without surgical intervention, where there may be time for preoperative clinical evaluation to allow interventions that could reduce risk of MACE or other postoperative complications, typically ≥2 to &lt;24 h. </a:t>
                      </a:r>
                      <a:endParaRPr lang="en-US" sz="1800" cap="none" spc="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77782" marR="77782" marT="0" marB="10371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463750721"/>
                  </a:ext>
                </a:extLst>
              </a:tr>
              <a:tr h="932812">
                <a:tc>
                  <a:txBody>
                    <a:bodyPr/>
                    <a:lstStyle/>
                    <a:p>
                      <a:pPr marL="0" marR="0">
                        <a:lnSpc>
                          <a:spcPct val="150000"/>
                        </a:lnSpc>
                        <a:spcBef>
                          <a:spcPts val="0"/>
                        </a:spcBef>
                        <a:spcAft>
                          <a:spcPts val="0"/>
                        </a:spcAft>
                      </a:pPr>
                      <a:r>
                        <a:rPr lang="en-US" sz="1400" b="1" cap="none" spc="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Time-sensitive</a:t>
                      </a:r>
                      <a:endParaRPr lang="en-US" sz="1400" b="1" cap="none" spc="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77782" marR="77782" marT="0" marB="103710">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50000"/>
                        </a:lnSpc>
                        <a:spcBef>
                          <a:spcPts val="0"/>
                        </a:spcBef>
                        <a:spcAft>
                          <a:spcPts val="0"/>
                        </a:spcAft>
                      </a:pPr>
                      <a:r>
                        <a:rPr lang="en-US" sz="1800" cap="none" spc="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Surgery may be delayed up to 3 mo to allow for preoperative evaluation and management without negatively impacting outcomes.</a:t>
                      </a:r>
                      <a:endParaRPr lang="en-US" sz="1800" cap="none" spc="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77782" marR="77782" marT="0" marB="10371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213559335"/>
                  </a:ext>
                </a:extLst>
              </a:tr>
              <a:tr h="932812">
                <a:tc>
                  <a:txBody>
                    <a:bodyPr/>
                    <a:lstStyle/>
                    <a:p>
                      <a:pPr marL="0" marR="0">
                        <a:lnSpc>
                          <a:spcPct val="150000"/>
                        </a:lnSpc>
                        <a:spcBef>
                          <a:spcPts val="0"/>
                        </a:spcBef>
                        <a:spcAft>
                          <a:spcPts val="0"/>
                        </a:spcAft>
                      </a:pPr>
                      <a:r>
                        <a:rPr lang="en-US" sz="1400" b="1" cap="none" spc="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Elective</a:t>
                      </a:r>
                      <a:endParaRPr lang="en-US" sz="1400" b="1" cap="none" spc="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77782" marR="77782" marT="0" marB="10371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marL="0" marR="0">
                        <a:lnSpc>
                          <a:spcPct val="150000"/>
                        </a:lnSpc>
                        <a:spcBef>
                          <a:spcPts val="0"/>
                        </a:spcBef>
                        <a:spcAft>
                          <a:spcPts val="0"/>
                        </a:spcAft>
                      </a:pPr>
                      <a:r>
                        <a:rPr lang="en-US" sz="1800" cap="none" spc="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The surgical procedure can be delayed to permit a complete preoperative evaluation and appropriate management.</a:t>
                      </a:r>
                      <a:endParaRPr lang="en-US" sz="1800" cap="none" spc="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77782" marR="77782" marT="0" marB="103710">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1624929987"/>
                  </a:ext>
                </a:extLst>
              </a:tr>
            </a:tbl>
          </a:graphicData>
        </a:graphic>
      </p:graphicFrame>
    </p:spTree>
    <p:extLst>
      <p:ext uri="{BB962C8B-B14F-4D97-AF65-F5344CB8AC3E}">
        <p14:creationId xmlns:p14="http://schemas.microsoft.com/office/powerpoint/2010/main" val="703857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B08C4C-4140-7C28-33E0-2FAEAD36CD1F}"/>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Cardiac risk</a:t>
            </a:r>
          </a:p>
        </p:txBody>
      </p:sp>
      <p:sp>
        <p:nvSpPr>
          <p:cNvPr id="3" name="Content Placeholder 2">
            <a:extLst>
              <a:ext uri="{FF2B5EF4-FFF2-40B4-BE49-F238E27FC236}">
                <a16:creationId xmlns:a16="http://schemas.microsoft.com/office/drawing/2014/main" id="{C4CE02D0-F6FF-B058-4BD0-D3AEDB6A49BB}"/>
              </a:ext>
            </a:extLst>
          </p:cNvPr>
          <p:cNvSpPr>
            <a:spLocks noGrp="1"/>
          </p:cNvSpPr>
          <p:nvPr>
            <p:ph idx="1"/>
          </p:nvPr>
        </p:nvSpPr>
        <p:spPr>
          <a:xfrm>
            <a:off x="4810259" y="649480"/>
            <a:ext cx="6555347" cy="5546047"/>
          </a:xfrm>
        </p:spPr>
        <p:txBody>
          <a:bodyPr anchor="ctr">
            <a:normAutofit/>
          </a:bodyPr>
          <a:lstStyle/>
          <a:p>
            <a:r>
              <a:rPr lang="en-US" sz="2000" dirty="0"/>
              <a:t>Low</a:t>
            </a:r>
          </a:p>
          <a:p>
            <a:pPr lvl="1"/>
            <a:r>
              <a:rPr lang="en-US" sz="2000" dirty="0"/>
              <a:t>Combined surgical and patient characteristics predict a low risk of MACE &lt;1%</a:t>
            </a:r>
          </a:p>
          <a:p>
            <a:r>
              <a:rPr lang="en-US" sz="2000" dirty="0"/>
              <a:t>High</a:t>
            </a:r>
          </a:p>
          <a:p>
            <a:pPr lvl="1"/>
            <a:r>
              <a:rPr lang="en-US" sz="2000" dirty="0"/>
              <a:t>Combined surgical and patient characteristics predict an elevated risk of MACE &gt;1%</a:t>
            </a:r>
          </a:p>
          <a:p>
            <a:r>
              <a:rPr lang="en-US" sz="2000" dirty="0"/>
              <a:t>Choose your favorite risk calculator, RCRI, DASI (2a recommendation)</a:t>
            </a:r>
          </a:p>
        </p:txBody>
      </p:sp>
    </p:spTree>
    <p:extLst>
      <p:ext uri="{BB962C8B-B14F-4D97-AF65-F5344CB8AC3E}">
        <p14:creationId xmlns:p14="http://schemas.microsoft.com/office/powerpoint/2010/main" val="100696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4DB929-DA09-CF7D-1240-6E642CF75E8D}"/>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What’s new?</a:t>
            </a:r>
          </a:p>
        </p:txBody>
      </p:sp>
      <p:sp>
        <p:nvSpPr>
          <p:cNvPr id="3" name="Content Placeholder 2">
            <a:extLst>
              <a:ext uri="{FF2B5EF4-FFF2-40B4-BE49-F238E27FC236}">
                <a16:creationId xmlns:a16="http://schemas.microsoft.com/office/drawing/2014/main" id="{D4A7175F-EC46-338D-B00E-EF0535950540}"/>
              </a:ext>
            </a:extLst>
          </p:cNvPr>
          <p:cNvSpPr>
            <a:spLocks noGrp="1"/>
          </p:cNvSpPr>
          <p:nvPr>
            <p:ph idx="1"/>
          </p:nvPr>
        </p:nvSpPr>
        <p:spPr>
          <a:xfrm>
            <a:off x="4810259" y="649480"/>
            <a:ext cx="6555347" cy="5546047"/>
          </a:xfrm>
        </p:spPr>
        <p:txBody>
          <a:bodyPr anchor="ctr">
            <a:normAutofit/>
          </a:bodyPr>
          <a:lstStyle/>
          <a:p>
            <a:r>
              <a:rPr lang="en-US" sz="2000" dirty="0"/>
              <a:t>Perioperative</a:t>
            </a:r>
          </a:p>
          <a:p>
            <a:pPr lvl="1"/>
            <a:r>
              <a:rPr lang="en-US" sz="2000" dirty="0"/>
              <a:t>Risk assessment</a:t>
            </a:r>
          </a:p>
          <a:p>
            <a:pPr lvl="2"/>
            <a:r>
              <a:rPr lang="en-US" dirty="0"/>
              <a:t>Systematic approach to perioperative risk assessment</a:t>
            </a:r>
          </a:p>
          <a:p>
            <a:pPr lvl="2"/>
            <a:r>
              <a:rPr lang="en-US" dirty="0"/>
              <a:t>Very selective use of stress testing</a:t>
            </a:r>
          </a:p>
          <a:p>
            <a:pPr lvl="2"/>
            <a:r>
              <a:rPr lang="en-US" dirty="0"/>
              <a:t>Utilization of biomarkers</a:t>
            </a:r>
          </a:p>
          <a:p>
            <a:pPr lvl="1"/>
            <a:r>
              <a:rPr lang="en-US" sz="2000" dirty="0"/>
              <a:t>Medications</a:t>
            </a:r>
          </a:p>
          <a:p>
            <a:pPr lvl="2"/>
            <a:r>
              <a:rPr lang="en-US" dirty="0"/>
              <a:t>SGLT2i</a:t>
            </a:r>
          </a:p>
          <a:p>
            <a:pPr lvl="2"/>
            <a:r>
              <a:rPr lang="en-US" dirty="0"/>
              <a:t>OAC</a:t>
            </a:r>
          </a:p>
          <a:p>
            <a:pPr marL="914400" lvl="2" indent="0">
              <a:buNone/>
            </a:pPr>
            <a:endParaRPr lang="en-US" dirty="0"/>
          </a:p>
        </p:txBody>
      </p:sp>
    </p:spTree>
    <p:extLst>
      <p:ext uri="{BB962C8B-B14F-4D97-AF65-F5344CB8AC3E}">
        <p14:creationId xmlns:p14="http://schemas.microsoft.com/office/powerpoint/2010/main" val="387958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DBF7C6-D8ED-FBBE-04D8-73595CC9A5E2}"/>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Preoperative cardiac testing</a:t>
            </a:r>
          </a:p>
        </p:txBody>
      </p:sp>
      <p:graphicFrame>
        <p:nvGraphicFramePr>
          <p:cNvPr id="5" name="Content Placeholder 2">
            <a:extLst>
              <a:ext uri="{FF2B5EF4-FFF2-40B4-BE49-F238E27FC236}">
                <a16:creationId xmlns:a16="http://schemas.microsoft.com/office/drawing/2014/main" id="{A086D734-6155-AD48-9075-C6E344FEB786}"/>
              </a:ext>
            </a:extLst>
          </p:cNvPr>
          <p:cNvGraphicFramePr>
            <a:graphicFrameLocks noGrp="1"/>
          </p:cNvGraphicFramePr>
          <p:nvPr>
            <p:ph idx="1"/>
            <p:extLst>
              <p:ext uri="{D42A27DB-BD31-4B8C-83A1-F6EECF244321}">
                <p14:modId xmlns:p14="http://schemas.microsoft.com/office/powerpoint/2010/main" val="15850791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treadmill with a screen&#10;&#10;Description automatically generated">
            <a:extLst>
              <a:ext uri="{FF2B5EF4-FFF2-40B4-BE49-F238E27FC236}">
                <a16:creationId xmlns:a16="http://schemas.microsoft.com/office/drawing/2014/main" id="{3D3E5CE3-00AC-118D-E9A1-C529E3180D05}"/>
              </a:ext>
            </a:extLst>
          </p:cNvPr>
          <p:cNvPicPr>
            <a:picLocks noChangeAspect="1"/>
          </p:cNvPicPr>
          <p:nvPr/>
        </p:nvPicPr>
        <p:blipFill>
          <a:blip r:embed="rId8"/>
          <a:stretch>
            <a:fillRect/>
          </a:stretch>
        </p:blipFill>
        <p:spPr>
          <a:xfrm>
            <a:off x="5649041" y="3601329"/>
            <a:ext cx="893918" cy="711884"/>
          </a:xfrm>
          <a:prstGeom prst="rect">
            <a:avLst/>
          </a:prstGeom>
        </p:spPr>
      </p:pic>
      <p:pic>
        <p:nvPicPr>
          <p:cNvPr id="8" name="Picture 7" descr="A close-up of a radiography&#10;&#10;Description automatically generated">
            <a:extLst>
              <a:ext uri="{FF2B5EF4-FFF2-40B4-BE49-F238E27FC236}">
                <a16:creationId xmlns:a16="http://schemas.microsoft.com/office/drawing/2014/main" id="{EAD19D90-1311-1187-EC40-ACD55AA5EA56}"/>
              </a:ext>
            </a:extLst>
          </p:cNvPr>
          <p:cNvPicPr>
            <a:picLocks noChangeAspect="1"/>
          </p:cNvPicPr>
          <p:nvPr/>
        </p:nvPicPr>
        <p:blipFill>
          <a:blip r:embed="rId9"/>
          <a:stretch>
            <a:fillRect/>
          </a:stretch>
        </p:blipFill>
        <p:spPr>
          <a:xfrm>
            <a:off x="9952005" y="3555610"/>
            <a:ext cx="804178" cy="757604"/>
          </a:xfrm>
          <a:prstGeom prst="rect">
            <a:avLst/>
          </a:prstGeom>
        </p:spPr>
      </p:pic>
      <p:pic>
        <p:nvPicPr>
          <p:cNvPr id="12" name="Picture 11" descr="A close-up of a ultrasound&#10;&#10;Description automatically generated">
            <a:extLst>
              <a:ext uri="{FF2B5EF4-FFF2-40B4-BE49-F238E27FC236}">
                <a16:creationId xmlns:a16="http://schemas.microsoft.com/office/drawing/2014/main" id="{5A1886EB-77EB-8B03-BE6F-D647122A1526}"/>
              </a:ext>
            </a:extLst>
          </p:cNvPr>
          <p:cNvPicPr>
            <a:picLocks noChangeAspect="1"/>
          </p:cNvPicPr>
          <p:nvPr/>
        </p:nvPicPr>
        <p:blipFill>
          <a:blip r:embed="rId10"/>
          <a:stretch>
            <a:fillRect/>
          </a:stretch>
        </p:blipFill>
        <p:spPr>
          <a:xfrm>
            <a:off x="3502323" y="3578205"/>
            <a:ext cx="884390" cy="717454"/>
          </a:xfrm>
          <a:prstGeom prst="rect">
            <a:avLst/>
          </a:prstGeom>
        </p:spPr>
      </p:pic>
      <p:pic>
        <p:nvPicPr>
          <p:cNvPr id="16" name="Picture 15" descr="An x-ray of a person's body&#10;&#10;Description automatically generated">
            <a:extLst>
              <a:ext uri="{FF2B5EF4-FFF2-40B4-BE49-F238E27FC236}">
                <a16:creationId xmlns:a16="http://schemas.microsoft.com/office/drawing/2014/main" id="{7C21AA31-CCB3-A35C-D601-7F01397FEAC2}"/>
              </a:ext>
            </a:extLst>
          </p:cNvPr>
          <p:cNvPicPr>
            <a:picLocks noChangeAspect="1"/>
          </p:cNvPicPr>
          <p:nvPr/>
        </p:nvPicPr>
        <p:blipFill>
          <a:blip r:embed="rId11"/>
          <a:stretch>
            <a:fillRect/>
          </a:stretch>
        </p:blipFill>
        <p:spPr>
          <a:xfrm flipH="1">
            <a:off x="7872490" y="3601329"/>
            <a:ext cx="749984" cy="773179"/>
          </a:xfrm>
          <a:prstGeom prst="rect">
            <a:avLst/>
          </a:prstGeom>
        </p:spPr>
      </p:pic>
    </p:spTree>
    <p:extLst>
      <p:ext uri="{BB962C8B-B14F-4D97-AF65-F5344CB8AC3E}">
        <p14:creationId xmlns:p14="http://schemas.microsoft.com/office/powerpoint/2010/main" val="2841421171"/>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4188</TotalTime>
  <Words>2617</Words>
  <Application>Microsoft Macintosh PowerPoint</Application>
  <PresentationFormat>Widescreen</PresentationFormat>
  <Paragraphs>329</Paragraphs>
  <Slides>27</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Aptos</vt:lpstr>
      <vt:lpstr>Arial</vt:lpstr>
      <vt:lpstr>Calibri</vt:lpstr>
      <vt:lpstr>Calibri Light</vt:lpstr>
      <vt:lpstr>Inter</vt:lpstr>
      <vt:lpstr>Lub Dub Medium</vt:lpstr>
      <vt:lpstr>Roboto</vt:lpstr>
      <vt:lpstr>Times New Roman</vt:lpstr>
      <vt:lpstr>Office 2013 - 2022 Theme</vt:lpstr>
      <vt:lpstr>Preoperative cardiovascular risk assessment and perioperative management for noncardiac surgery</vt:lpstr>
      <vt:lpstr>PowerPoint Presentation</vt:lpstr>
      <vt:lpstr>Guidelines</vt:lpstr>
      <vt:lpstr>PowerPoint Presentation</vt:lpstr>
      <vt:lpstr>Guidelines</vt:lpstr>
      <vt:lpstr>PowerPoint Presentation</vt:lpstr>
      <vt:lpstr>Cardiac risk</vt:lpstr>
      <vt:lpstr>What’s new?</vt:lpstr>
      <vt:lpstr>Preoperative cardiac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Preoperative assessment; keep it simple </vt:lpstr>
      <vt:lpstr>Perioperative medication management</vt:lpstr>
      <vt:lpstr>Perioperative medication management</vt:lpstr>
      <vt:lpstr>PowerPoint Presentation</vt:lpstr>
      <vt:lpstr>Perioperative medication management</vt:lpstr>
      <vt:lpstr>Take home messages </vt:lpstr>
      <vt:lpstr>References</vt:lpstr>
      <vt:lpstr>If questions feel free to call your friendly FHP cardiologist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Preoperative cardiovascular risk stratification and perioperative management for noncardiac surgery</dc:title>
  <dc:creator>andrew stiff</dc:creator>
  <cp:lastModifiedBy>Olivia Burns</cp:lastModifiedBy>
  <cp:revision>42</cp:revision>
  <dcterms:created xsi:type="dcterms:W3CDTF">2024-11-10T22:46:41Z</dcterms:created>
  <dcterms:modified xsi:type="dcterms:W3CDTF">2024-11-13T21:37:59Z</dcterms:modified>
</cp:coreProperties>
</file>