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147377122" r:id="rId2"/>
    <p:sldId id="257" r:id="rId3"/>
    <p:sldId id="258" r:id="rId4"/>
    <p:sldId id="259" r:id="rId5"/>
    <p:sldId id="260" r:id="rId6"/>
    <p:sldId id="261" r:id="rId7"/>
    <p:sldId id="2147377121" r:id="rId8"/>
    <p:sldId id="2147377116" r:id="rId9"/>
    <p:sldId id="262" r:id="rId10"/>
    <p:sldId id="263" r:id="rId11"/>
    <p:sldId id="2147377119" r:id="rId12"/>
    <p:sldId id="264" r:id="rId13"/>
    <p:sldId id="265" r:id="rId14"/>
    <p:sldId id="266" r:id="rId15"/>
    <p:sldId id="267" r:id="rId16"/>
    <p:sldId id="2147376376" r:id="rId17"/>
    <p:sldId id="256" r:id="rId18"/>
    <p:sldId id="2147377123" r:id="rId19"/>
    <p:sldId id="2147377120" r:id="rId20"/>
    <p:sldId id="2147375158" r:id="rId21"/>
    <p:sldId id="2147376375" r:id="rId22"/>
    <p:sldId id="2147377124" r:id="rId23"/>
    <p:sldId id="2147376353" r:id="rId24"/>
    <p:sldId id="2147376374" r:id="rId25"/>
    <p:sldId id="31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12"/>
    <p:restoredTop sz="94705"/>
  </p:normalViewPr>
  <p:slideViewPr>
    <p:cSldViewPr snapToGrid="0" snapToObjects="1">
      <p:cViewPr varScale="1">
        <p:scale>
          <a:sx n="194" d="100"/>
          <a:sy n="194" d="100"/>
        </p:scale>
        <p:origin x="288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800" b="1" i="0" u="none" strike="noStrike" kern="1200" spc="0" baseline="0">
                <a:solidFill>
                  <a:schemeClr val="tx1">
                    <a:lumMod val="7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defRPr>
            </a:pPr>
            <a:r>
              <a:rPr lang="en-US" sz="1800" b="1">
                <a:solidFill>
                  <a:schemeClr val="tx1">
                    <a:lumMod val="7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All-Cause</a:t>
            </a:r>
            <a:r>
              <a:rPr lang="en-US" sz="1800" b="1" baseline="0">
                <a:solidFill>
                  <a:schemeClr val="tx1">
                    <a:lumMod val="7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b="1">
                <a:solidFill>
                  <a:schemeClr val="tx1">
                    <a:lumMod val="75000"/>
                  </a:schemeClr>
                </a:solidFill>
                <a:latin typeface="+mj-lt"/>
                <a:ea typeface="Lato" panose="020F0502020204030203" pitchFamily="34" charset="0"/>
                <a:cs typeface="Lato" panose="020F0502020204030203" pitchFamily="34" charset="0"/>
              </a:rPr>
              <a:t>Mortality @ 30-days in PE Patients</a:t>
            </a:r>
          </a:p>
        </c:rich>
      </c:tx>
      <c:layout>
        <c:manualLayout>
          <c:xMode val="edge"/>
          <c:yMode val="edge"/>
          <c:x val="4.508941269655671E-2"/>
          <c:y val="8.8875632833772825E-2"/>
        </c:manualLayout>
      </c:layout>
      <c:overlay val="0"/>
      <c:spPr>
        <a:solidFill>
          <a:srgbClr val="FFFFFF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800" b="1" i="0" u="none" strike="noStrike" kern="1200" spc="0" baseline="0">
              <a:solidFill>
                <a:schemeClr val="tx1">
                  <a:lumMod val="75000"/>
                </a:schemeClr>
              </a:solidFill>
              <a:latin typeface="+mj-lt"/>
              <a:ea typeface="Lato" panose="020F0502020204030203" pitchFamily="34" charset="0"/>
              <a:cs typeface="Lato" panose="020F0502020204030203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4084332385001728E-2"/>
          <c:y val="0.25405127180818782"/>
          <c:w val="0.97183133522999654"/>
          <c:h val="0.576629355047391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30 day mortality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66686A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1B2-4CF5-95DD-55BCE405673B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1B2-4CF5-95DD-55BCE405673B}"/>
              </c:ext>
            </c:extLst>
          </c:dPt>
          <c:dPt>
            <c:idx val="2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1B2-4CF5-95DD-55BCE405673B}"/>
              </c:ext>
            </c:extLst>
          </c:dPt>
          <c:dPt>
            <c:idx val="3"/>
            <c:invertIfNegative val="0"/>
            <c:bubble3D val="0"/>
            <c:spPr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1B2-4CF5-95DD-55BCE405673B}"/>
              </c:ext>
            </c:extLst>
          </c:dPt>
          <c:dPt>
            <c:idx val="4"/>
            <c:invertIfNegative val="0"/>
            <c:bubble3D val="0"/>
            <c:spPr>
              <a:solidFill>
                <a:srgbClr val="000000">
                  <a:lumMod val="65000"/>
                  <a:lumOff val="3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1B2-4CF5-95DD-55BCE405673B}"/>
              </c:ext>
            </c:extLst>
          </c:dPt>
          <c:dLbls>
            <c:dLbl>
              <c:idx val="0"/>
              <c:layout>
                <c:manualLayout>
                  <c:x val="-1.280393853181975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1B2-4CF5-95DD-55BCE405673B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~12.5%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B1B2-4CF5-95DD-55BCE405673B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50000"/>
                      </a:schemeClr>
                    </a:solidFill>
                    <a:latin typeface="+mj-lt"/>
                    <a:ea typeface="Lato" panose="020F0502020204030203" pitchFamily="34" charset="0"/>
                    <a:cs typeface="Lato" panose="020F0502020204030203" pitchFamily="34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ICOPER '99</c:v>
                </c:pt>
                <c:pt idx="1">
                  <c:v>MGH PERT '18</c:v>
                </c:pt>
                <c:pt idx="2">
                  <c:v>Schultz et al. '19</c:v>
                </c:pt>
                <c:pt idx="3">
                  <c:v>PERT Registry '21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0.125</c:v>
                </c:pt>
                <c:pt idx="1">
                  <c:v>0.11799999999999999</c:v>
                </c:pt>
                <c:pt idx="2">
                  <c:v>0.157</c:v>
                </c:pt>
                <c:pt idx="3">
                  <c:v>0.10199999999999999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B1B2-4CF5-95DD-55BCE405673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55"/>
        <c:axId val="168896751"/>
        <c:axId val="168895087"/>
        <c:extLst/>
      </c:barChart>
      <c:catAx>
        <c:axId val="16889675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defRPr>
            </a:pPr>
            <a:endParaRPr lang="en-US"/>
          </a:p>
        </c:txPr>
        <c:crossAx val="168895087"/>
        <c:crosses val="autoZero"/>
        <c:auto val="1"/>
        <c:lblAlgn val="ctr"/>
        <c:lblOffset val="100"/>
        <c:noMultiLvlLbl val="0"/>
      </c:catAx>
      <c:valAx>
        <c:axId val="168895087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16889675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0A0A2B-186C-4748-8D9E-2D5C1E9799A8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2A965-66D8-B84E-B2DE-4BCD0C650A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467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2A965-66D8-B84E-B2DE-4BCD0C650A7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869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2A965-66D8-B84E-B2DE-4BCD0C650A7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502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2A965-66D8-B84E-B2DE-4BCD0C650A7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25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2A965-66D8-B84E-B2DE-4BCD0C650A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067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2A965-66D8-B84E-B2DE-4BCD0C650A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674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2A965-66D8-B84E-B2DE-4BCD0C650A7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6159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2A965-66D8-B84E-B2DE-4BCD0C650A7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991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F5C7C-DFFD-4D9B-81CB-0CAAB144504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973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2A965-66D8-B84E-B2DE-4BCD0C650A7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0545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2A965-66D8-B84E-B2DE-4BCD0C650A7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79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2A965-66D8-B84E-B2DE-4BCD0C650A7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758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2A965-66D8-B84E-B2DE-4BCD0C650A7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355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E592C-20BF-443A-AF90-748F69BEFF6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2710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2A965-66D8-B84E-B2DE-4BCD0C650A7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581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2A965-66D8-B84E-B2DE-4BCD0C650A7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3537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2A965-66D8-B84E-B2DE-4BCD0C650A7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313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2A965-66D8-B84E-B2DE-4BCD0C650A7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4326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2A965-66D8-B84E-B2DE-4BCD0C650A7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009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2A965-66D8-B84E-B2DE-4BCD0C650A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28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2A965-66D8-B84E-B2DE-4BCD0C650A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1778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2A965-66D8-B84E-B2DE-4BCD0C650A7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429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2A965-66D8-B84E-B2DE-4BCD0C650A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409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Keep all content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B8222-4B16-48FB-9E6C-F18D56954F8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4588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2A965-66D8-B84E-B2DE-4BCD0C650A7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11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22A965-66D8-B84E-B2DE-4BCD0C650A7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839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3A7D-82D1-974C-9B43-B866C09342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8371" y="3313280"/>
            <a:ext cx="7783629" cy="1450708"/>
          </a:xfrm>
        </p:spPr>
        <p:txBody>
          <a:bodyPr anchor="b">
            <a:normAutofit/>
          </a:bodyPr>
          <a:lstStyle>
            <a:lvl1pPr algn="r"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779808-102B-9B42-A5A1-489302533E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4892458"/>
            <a:ext cx="9144000" cy="1655762"/>
          </a:xfrm>
        </p:spPr>
        <p:txBody>
          <a:bodyPr>
            <a:normAutofit/>
          </a:bodyPr>
          <a:lstStyle>
            <a:lvl1pPr marL="0" indent="0" algn="r">
              <a:buNone/>
              <a:defRPr sz="3600" b="1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321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A9CC1-5816-E743-8AD7-AA01A063A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FC0CD0-E84D-4243-9CC0-E3A2A4A65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9CA10-301E-9E47-B57B-40C1B9FB2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2634-78D2-8D44-BFB0-3504DF6524C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399C7C-1320-144E-B53E-0E940FDFC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E9DB8-2FB3-2F40-B046-BC7DE0BB5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676B-1912-C44B-802E-1619E965C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370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F659863-AE53-414F-8077-5117A8F30A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EC8C5A-3971-0040-85D7-5E6511C303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F3C245-F1DD-9E42-B47B-285C78B97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2634-78D2-8D44-BFB0-3504DF6524C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EBA75-AB39-D240-924B-978147645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3E1FE-FB11-3242-881B-4D65341CC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676B-1912-C44B-802E-1619E965C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43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BBA6A-4D3E-2148-B5DB-C82854534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235254"/>
            <a:ext cx="10363830" cy="699676"/>
          </a:xfrm>
          <a:prstGeom prst="rect">
            <a:avLst/>
          </a:prstGeom>
        </p:spPr>
        <p:txBody>
          <a:bodyPr anchor="ctr"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024B2-5559-DA4E-A594-CCACCED810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" y="6600924"/>
            <a:ext cx="27432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ED497733-6634-3F42-A11A-4BAC0C6ED405}" type="datetimeFigureOut">
              <a:rPr lang="en-US" smtClean="0"/>
              <a:pPr/>
              <a:t>11/11/24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E9AF3-EA8D-5A41-AAAE-548FFAEDC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00924"/>
            <a:ext cx="41148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FA26E-EEFF-1342-92E4-705E4586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3400" y="6600924"/>
            <a:ext cx="27432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3B50B521-494C-FC42-AF57-A1B38D1D8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4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BBA6A-4D3E-2148-B5DB-C82854534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235254"/>
            <a:ext cx="10363830" cy="699676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E3A7EB-6078-1145-8A24-51514E0FA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3439" y="1825625"/>
            <a:ext cx="10467703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024B2-5559-DA4E-A594-CCACCED810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7000" y="6600924"/>
            <a:ext cx="2743200" cy="27432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1"/>
                </a:solidFill>
              </a:defRPr>
            </a:lvl1pPr>
          </a:lstStyle>
          <a:p>
            <a:fld id="{ED497733-6634-3F42-A11A-4BAC0C6ED405}" type="datetimeFigureOut">
              <a:rPr lang="en-US" smtClean="0"/>
              <a:pPr/>
              <a:t>11/11/24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E9AF3-EA8D-5A41-AAAE-548FFAEDC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600924"/>
            <a:ext cx="4114800" cy="274324"/>
          </a:xfrm>
          <a:prstGeom prst="rect">
            <a:avLst/>
          </a:prstGeom>
        </p:spPr>
        <p:txBody>
          <a:bodyPr/>
          <a:lstStyle>
            <a:lvl1pPr algn="ct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8FA26E-EEFF-1342-92E4-705E45869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3400" y="6600924"/>
            <a:ext cx="2743200" cy="274324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B50B521-494C-FC42-AF57-A1B38D1D88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4238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9563" y="1584948"/>
            <a:ext cx="10972800" cy="4525433"/>
          </a:xfrm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rebuchet MS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B79A53DE-ED92-4B42-9B5D-05871027B3A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0"/>
            <a:ext cx="10972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2400"/>
            </a:lvl1pPr>
          </a:lstStyle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6D778FE-873D-4CF6-8930-5EC578C8FD0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6604176"/>
            <a:ext cx="508000" cy="264584"/>
          </a:xfrm>
          <a:prstGeom prst="rect">
            <a:avLst/>
          </a:prstGeom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8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4377" fontAlgn="auto">
              <a:spcBef>
                <a:spcPts val="0"/>
              </a:spcBef>
              <a:spcAft>
                <a:spcPts val="0"/>
              </a:spcAft>
              <a:defRPr/>
            </a:pPr>
            <a:fld id="{49A0F61C-5649-443A-86AD-3F1BF6278AB4}" type="slidenum">
              <a:rPr lang="en-US" altLang="en-US" smtClean="0"/>
              <a:pPr defTabSz="914377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51313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E263AEA-F660-E640-AA65-9971DB9409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70255" y="4610499"/>
            <a:ext cx="8421745" cy="2140388"/>
          </a:xfrm>
        </p:spPr>
        <p:txBody>
          <a:bodyPr>
            <a:normAutofit/>
          </a:bodyPr>
          <a:lstStyle>
            <a:lvl1pPr marL="0" indent="0" algn="r">
              <a:buNone/>
              <a:defRPr sz="27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Thank your audience and/or insert any </a:t>
            </a:r>
          </a:p>
          <a:p>
            <a:r>
              <a:rPr lang="en-US" dirty="0"/>
              <a:t>resources, credentials or contact info.</a:t>
            </a:r>
          </a:p>
        </p:txBody>
      </p:sp>
    </p:spTree>
    <p:extLst>
      <p:ext uri="{BB962C8B-B14F-4D97-AF65-F5344CB8AC3E}">
        <p14:creationId xmlns:p14="http://schemas.microsoft.com/office/powerpoint/2010/main" val="4041555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9EB77-C394-0246-AFA5-B9B41FB75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C00C69-D56B-4240-A91F-D0E4A07310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53FC8-1B03-1D41-BD45-E2CD4B677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2634-78D2-8D44-BFB0-3504DF6524C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9601E-9BB3-B44F-871E-EDBC2D383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93C46-B4DB-3248-9A37-DCC52E96A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676B-1912-C44B-802E-1619E965C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32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BA9C4-26DC-D24C-86B5-FAF6F4CA2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B1BCE-E0EC-DE4B-9146-C754E01FE6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5C4257-213C-6243-90AF-D3316C7113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6F0967-EACA-6E4C-AF4D-FC345F53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2634-78D2-8D44-BFB0-3504DF6524C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E1975E-9F3E-E74A-A3A1-13076E72E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8E7B4D-1EAC-504F-8449-DEDCBA079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676B-1912-C44B-802E-1619E965C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870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C7A44-0B5D-4249-AD74-748FA8AED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BCF7CE-6F4A-6A47-9DBE-990586C1C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B4F699-8A0D-0443-8468-C710B4254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D1375C-85F8-1B48-90A7-2A41DC5E72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62F1E9-D55C-5C4B-9AFE-2261C78F4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20659D-871E-DA4B-8AEE-54FF3552E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2634-78D2-8D44-BFB0-3504DF6524C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0EE622-9DC6-E04F-BD5F-BD07538D7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712B3-4DBB-304D-8A85-0615E3276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676B-1912-C44B-802E-1619E965C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12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9977D-C1F2-1648-B938-2E47DDF3E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D07567-1AF3-1148-8D64-725E984C9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2634-78D2-8D44-BFB0-3504DF6524C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FF4AAC-F5DF-0842-B921-05CD0812C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391E9C-EF2B-464E-9D4D-ED3DA2D86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676B-1912-C44B-802E-1619E965C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45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497755-744E-FE4A-95DA-320257589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2634-78D2-8D44-BFB0-3504DF6524C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F35D65-DC16-BF4A-8881-44CBBFC7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4E04D-D12C-E243-8277-05C83308B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676B-1912-C44B-802E-1619E965C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27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00293-7F09-394B-A528-F4D2AE176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4055D-AFAF-AD4F-9A22-51F2B5B4A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6EE1C5-CB35-0A47-B0C5-482AC97E3A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1A42DC-46A1-CF4F-9C3F-3C11F7262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2634-78D2-8D44-BFB0-3504DF6524C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48CDF6-90A5-7142-9381-378F81A97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3E142-9EC3-5C4E-BEDE-AFE8321CC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676B-1912-C44B-802E-1619E965C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65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31557-FA93-4941-8993-293F9AF48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3E5FAE-BDAC-6A42-8A03-2D421B8460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2E2AB7-496C-C541-91A0-AD6A1D9881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905828-BF16-024F-AFE0-C31E80F4B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2634-78D2-8D44-BFB0-3504DF6524C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ACE43C-7524-794B-A1C2-3276707C2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D4387C-08CE-D241-B862-D5241B7F3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A676B-1912-C44B-802E-1619E965C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72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55352-BCBB-4C48-BD66-A007B81D1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CF688-49C6-BE47-84BA-C18F17A37A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5C78D-076C-6546-B530-1EA349048A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92634-78D2-8D44-BFB0-3504DF6524C3}" type="datetimeFigureOut">
              <a:rPr lang="en-US" smtClean="0"/>
              <a:t>11/11/24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A15D2-F1E4-AC40-936C-AADA7A004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C266E0-8ABF-9249-9E0D-E2226581BF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A676B-1912-C44B-802E-1619E965CEB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illboard-Rolling Hills.ai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2873" y="2648542"/>
            <a:ext cx="18892582" cy="4439757"/>
          </a:xfrm>
          <a:prstGeom prst="rect">
            <a:avLst/>
          </a:prstGeom>
        </p:spPr>
      </p:pic>
      <p:pic>
        <p:nvPicPr>
          <p:cNvPr id="8" name="Picture 7" descr="FMCLogo_Linear_WHITE.eps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482" y="6125093"/>
            <a:ext cx="4154203" cy="66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70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5DEF2-90C4-1AAD-426A-DE0AB88F23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06204" y="3733204"/>
            <a:ext cx="7783629" cy="1450708"/>
          </a:xfrm>
        </p:spPr>
        <p:txBody>
          <a:bodyPr/>
          <a:lstStyle/>
          <a:p>
            <a:r>
              <a:rPr lang="en-US" dirty="0"/>
              <a:t>Management of Venous Thromboembolism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44AE40-FBCB-6AE4-B123-344A433919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5833" y="5196662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 b="0" dirty="0"/>
              <a:t>Jason André, MD</a:t>
            </a:r>
            <a:br>
              <a:rPr lang="en-US" sz="2000" b="0" dirty="0"/>
            </a:br>
            <a:r>
              <a:rPr lang="en-US" sz="2000" b="0" dirty="0"/>
              <a:t>Cardiovascular Symposium</a:t>
            </a:r>
            <a:br>
              <a:rPr lang="en-US" sz="2000" b="0" dirty="0"/>
            </a:br>
            <a:r>
              <a:rPr lang="en-US" sz="2000" b="0" dirty="0"/>
              <a:t>November 13</a:t>
            </a:r>
            <a:r>
              <a:rPr lang="en-US" sz="2000" b="0" baseline="30000" dirty="0"/>
              <a:t>th</a:t>
            </a:r>
            <a:r>
              <a:rPr lang="en-US" sz="2000" b="0" dirty="0"/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3966441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8CFAA-2002-EE8E-A00A-224004480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WHEN TO THINK 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4A976B-432B-B150-2EF3-E2741DF15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Chest pain</a:t>
            </a:r>
          </a:p>
          <a:p>
            <a:r>
              <a:rPr lang="en-US" dirty="0"/>
              <a:t>Shortness of breath</a:t>
            </a:r>
          </a:p>
          <a:p>
            <a:r>
              <a:rPr lang="en-US" dirty="0"/>
              <a:t>Coughing</a:t>
            </a:r>
          </a:p>
          <a:p>
            <a:pPr lvl="1"/>
            <a:r>
              <a:rPr lang="en-US" dirty="0"/>
              <a:t>Hemoptysis</a:t>
            </a:r>
          </a:p>
          <a:p>
            <a:r>
              <a:rPr lang="en-US" dirty="0"/>
              <a:t>Flank/rib pain </a:t>
            </a:r>
          </a:p>
          <a:p>
            <a:r>
              <a:rPr lang="en-US" dirty="0"/>
              <a:t>Dizziness lightheadedness </a:t>
            </a:r>
          </a:p>
          <a:p>
            <a:r>
              <a:rPr lang="en-US" dirty="0"/>
              <a:t>Tachycardia</a:t>
            </a:r>
          </a:p>
          <a:p>
            <a:r>
              <a:rPr lang="en-US" dirty="0"/>
              <a:t>Hypoxia and associated symptoms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442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C5125B3D-5D60-4D3E-A40F-D427D2167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8914"/>
          </a:xfrm>
          <a:solidFill>
            <a:srgbClr val="5386B0"/>
          </a:solidFill>
        </p:spPr>
        <p:txBody>
          <a:bodyPr>
            <a:noAutofit/>
          </a:bodyPr>
          <a:lstStyle/>
          <a:p>
            <a:pPr algn="ctr"/>
            <a:r>
              <a:rPr lang="en-US" dirty="0"/>
              <a:t>Concomitant DVT in Setting of PE 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B2B941B1-C7DC-43E2-9909-B081B4469885}"/>
              </a:ext>
            </a:extLst>
          </p:cNvPr>
          <p:cNvSpPr txBox="1">
            <a:spLocks/>
          </p:cNvSpPr>
          <p:nvPr/>
        </p:nvSpPr>
        <p:spPr bwMode="auto">
          <a:xfrm>
            <a:off x="992574" y="3391322"/>
            <a:ext cx="2760119" cy="18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5602" indent="-45560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Trebuchet MS" pitchFamily="34" charset="0"/>
                <a:ea typeface="ＭＳ Ｐゴシック" charset="0"/>
                <a:cs typeface="ＭＳ Ｐゴシック" charset="0"/>
              </a:defRPr>
            </a:lvl1pPr>
            <a:lvl2pPr marL="988989" indent="-3794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bg1"/>
                </a:solidFill>
                <a:latin typeface="Trebuchet MS" pitchFamily="34" charset="0"/>
                <a:ea typeface="ＭＳ Ｐゴシック" charset="0"/>
                <a:cs typeface="+mn-cs"/>
              </a:defRPr>
            </a:lvl2pPr>
            <a:lvl3pPr marL="1522375" indent="-30320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Trebuchet MS" pitchFamily="34" charset="0"/>
                <a:ea typeface="ＭＳ Ｐゴシック" charset="0"/>
                <a:cs typeface="+mn-cs"/>
              </a:defRPr>
            </a:lvl3pPr>
            <a:lvl4pPr marL="2131960" indent="-30320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bg1"/>
                </a:solidFill>
                <a:latin typeface="Trebuchet MS" pitchFamily="34" charset="0"/>
                <a:ea typeface="ＭＳ Ｐゴシック" charset="0"/>
                <a:cs typeface="+mn-cs"/>
              </a:defRPr>
            </a:lvl4pPr>
            <a:lvl5pPr marL="2741545" indent="-30320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ern="1200">
                <a:solidFill>
                  <a:schemeClr val="bg1"/>
                </a:solidFill>
                <a:latin typeface="Trebuchet MS" pitchFamily="34" charset="0"/>
                <a:ea typeface="ＭＳ Ｐゴシック" charset="0"/>
                <a:cs typeface="+mn-cs"/>
              </a:defRPr>
            </a:lvl5pPr>
            <a:lvl6pPr marL="3352632" indent="-304784" algn="l" defTabSz="1219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1219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0AE1B"/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50-65%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66686A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Of patients with PE also have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66686A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proximal DVT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66686A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1-3. </a:t>
            </a:r>
          </a:p>
          <a:p>
            <a:pPr marL="60957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21F1F20-B65F-4C71-A48C-9E3B7EE95B8A}"/>
              </a:ext>
            </a:extLst>
          </p:cNvPr>
          <p:cNvCxnSpPr>
            <a:cxnSpLocks/>
          </p:cNvCxnSpPr>
          <p:nvPr/>
        </p:nvCxnSpPr>
        <p:spPr>
          <a:xfrm>
            <a:off x="3922414" y="2593814"/>
            <a:ext cx="0" cy="217623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A02E09A4-2D7F-4654-AAC5-DB7ABD1BCD91}"/>
              </a:ext>
            </a:extLst>
          </p:cNvPr>
          <p:cNvSpPr txBox="1">
            <a:spLocks/>
          </p:cNvSpPr>
          <p:nvPr/>
        </p:nvSpPr>
        <p:spPr bwMode="auto">
          <a:xfrm>
            <a:off x="4529784" y="3391323"/>
            <a:ext cx="2841021" cy="1751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5602" indent="-45560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Trebuchet MS" pitchFamily="34" charset="0"/>
                <a:ea typeface="ＭＳ Ｐゴシック" charset="0"/>
                <a:cs typeface="ＭＳ Ｐゴシック" charset="0"/>
              </a:defRPr>
            </a:lvl1pPr>
            <a:lvl2pPr marL="988989" indent="-3794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bg1"/>
                </a:solidFill>
                <a:latin typeface="Trebuchet MS" pitchFamily="34" charset="0"/>
                <a:ea typeface="ＭＳ Ｐゴシック" charset="0"/>
                <a:cs typeface="+mn-cs"/>
              </a:defRPr>
            </a:lvl2pPr>
            <a:lvl3pPr marL="1522375" indent="-30320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Trebuchet MS" pitchFamily="34" charset="0"/>
                <a:ea typeface="ＭＳ Ｐゴシック" charset="0"/>
                <a:cs typeface="+mn-cs"/>
              </a:defRPr>
            </a:lvl3pPr>
            <a:lvl4pPr marL="2131960" indent="-30320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bg1"/>
                </a:solidFill>
                <a:latin typeface="Trebuchet MS" pitchFamily="34" charset="0"/>
                <a:ea typeface="ＭＳ Ｐゴシック" charset="0"/>
                <a:cs typeface="+mn-cs"/>
              </a:defRPr>
            </a:lvl4pPr>
            <a:lvl5pPr marL="2741545" indent="-30320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ern="1200">
                <a:solidFill>
                  <a:schemeClr val="bg1"/>
                </a:solidFill>
                <a:latin typeface="Trebuchet MS" pitchFamily="34" charset="0"/>
                <a:ea typeface="ＭＳ Ｐゴシック" charset="0"/>
                <a:cs typeface="+mn-cs"/>
              </a:defRPr>
            </a:lvl5pPr>
            <a:lvl6pPr marL="3352632" indent="-304784" algn="l" defTabSz="1219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1219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0AE1B"/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&gt;4X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66686A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Risk of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66686A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90-day PE-related mortality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66686A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 in PE patients with proximal DVT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66686A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4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079CD8-AB96-40E0-964A-80730C8E39A2}"/>
              </a:ext>
            </a:extLst>
          </p:cNvPr>
          <p:cNvSpPr txBox="1"/>
          <p:nvPr/>
        </p:nvSpPr>
        <p:spPr bwMode="auto">
          <a:xfrm>
            <a:off x="482180" y="1189939"/>
            <a:ext cx="10502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Diagnosing DVT during PE treatment may reduce PE-related mortality, and prompt timely prevention of post-thrombotic syndrome (PTS) symptoms.</a:t>
            </a:r>
          </a:p>
        </p:txBody>
      </p:sp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95C2F24D-686F-460C-A94B-87926BD2B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104" y="2583018"/>
            <a:ext cx="396676" cy="646332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B4531044-BA43-473E-82B8-D00C1BB8D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4277" y="2628266"/>
            <a:ext cx="510050" cy="54857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5E832D-1A3B-49A8-92D4-565348809C9E}"/>
              </a:ext>
            </a:extLst>
          </p:cNvPr>
          <p:cNvCxnSpPr>
            <a:cxnSpLocks/>
          </p:cNvCxnSpPr>
          <p:nvPr/>
        </p:nvCxnSpPr>
        <p:spPr>
          <a:xfrm>
            <a:off x="7448208" y="2559362"/>
            <a:ext cx="0" cy="217623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A6463FE0-AE13-4788-9660-7E53EFE4B338}"/>
              </a:ext>
            </a:extLst>
          </p:cNvPr>
          <p:cNvSpPr txBox="1">
            <a:spLocks/>
          </p:cNvSpPr>
          <p:nvPr/>
        </p:nvSpPr>
        <p:spPr bwMode="auto">
          <a:xfrm>
            <a:off x="8055579" y="3356870"/>
            <a:ext cx="2841022" cy="194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5602" indent="-45560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Trebuchet MS" pitchFamily="34" charset="0"/>
                <a:ea typeface="ＭＳ Ｐゴシック" charset="0"/>
                <a:cs typeface="ＭＳ Ｐゴシック" charset="0"/>
              </a:defRPr>
            </a:lvl1pPr>
            <a:lvl2pPr marL="988989" indent="-3794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bg1"/>
                </a:solidFill>
                <a:latin typeface="Trebuchet MS" pitchFamily="34" charset="0"/>
                <a:ea typeface="ＭＳ Ｐゴシック" charset="0"/>
                <a:cs typeface="+mn-cs"/>
              </a:defRPr>
            </a:lvl2pPr>
            <a:lvl3pPr marL="1522375" indent="-30320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Trebuchet MS" pitchFamily="34" charset="0"/>
                <a:ea typeface="ＭＳ Ｐゴシック" charset="0"/>
                <a:cs typeface="+mn-cs"/>
              </a:defRPr>
            </a:lvl3pPr>
            <a:lvl4pPr marL="2131960" indent="-30320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bg1"/>
                </a:solidFill>
                <a:latin typeface="Trebuchet MS" pitchFamily="34" charset="0"/>
                <a:ea typeface="ＭＳ Ｐゴシック" charset="0"/>
                <a:cs typeface="+mn-cs"/>
              </a:defRPr>
            </a:lvl4pPr>
            <a:lvl5pPr marL="2741545" indent="-30320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ern="1200">
                <a:solidFill>
                  <a:schemeClr val="bg1"/>
                </a:solidFill>
                <a:latin typeface="Trebuchet MS" pitchFamily="34" charset="0"/>
                <a:ea typeface="ＭＳ Ｐゴシック" charset="0"/>
                <a:cs typeface="+mn-cs"/>
              </a:defRPr>
            </a:lvl5pPr>
            <a:lvl6pPr marL="3352632" indent="-304784" algn="l" defTabSz="1219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1219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0AE1B"/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&gt;4X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66686A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Risk of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66686A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90-day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66686A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66686A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recurrent VTE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66686A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 in PE patients with proximal DVT</a:t>
            </a:r>
            <a:r>
              <a:rPr kumimoji="0" lang="en-US" sz="2000" b="0" i="0" u="none" strike="noStrike" kern="1200" cap="none" spc="0" normalizeH="0" baseline="30000" noProof="0">
                <a:ln>
                  <a:noFill/>
                </a:ln>
                <a:solidFill>
                  <a:srgbClr val="66686A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4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463EC7A9-CF5C-4AD7-B76B-50AE94692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0071" y="2593814"/>
            <a:ext cx="510050" cy="5485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E5793E4-0C12-4A0C-B966-0B7E56B6500F}"/>
              </a:ext>
            </a:extLst>
          </p:cNvPr>
          <p:cNvSpPr txBox="1"/>
          <p:nvPr/>
        </p:nvSpPr>
        <p:spPr>
          <a:xfrm>
            <a:off x="419623" y="5740328"/>
            <a:ext cx="11352754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Becattini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et al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. Risk Stratification of Patients With Acute Symptomatic Pulmonary Embolism Based on Presence or Absence of Lower Extremity DVT: Systematic Review and Meta-analysis. Chest. 2016 Jan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Hirmerova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, et al. The Prevalence of Concomitant Deep Vein Thrombosis, Symptomatic or Asymptomatic, Proximal or Distal, in Patients With Symptomatic Pulmonary Embolism. Clin Appl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Thromb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Hemost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. 2018 Nov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 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66686A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Nishiwaki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et al. Impact of Concomitant Deep Vein Thrombosis on Clinical Outcomes in Patients With Acute Pulmonary Embolism. American Heart Association. 2019 Nov. 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66686A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Jiménez, et al. 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Prognostic significance of deep vein thrombosis in patients presenting with acute symptomatic pulmonary embolism. Am J Respir Crit Care Med. 2010 May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66686A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3306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7A18C-12B4-D356-8BD6-5DFDA8DF3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MEDICAL MANAGEMENT OF VTE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F9FDDC-F7CE-5F06-6780-FAFF1BB585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CHEST GUIDELINES!</a:t>
            </a:r>
          </a:p>
          <a:p>
            <a:r>
              <a:rPr lang="en-US" dirty="0"/>
              <a:t>Panel of physicians using evidence-based medicine to give guidelines for management of VTE </a:t>
            </a:r>
          </a:p>
          <a:p>
            <a:r>
              <a:rPr lang="en-US" dirty="0"/>
              <a:t>Give a multitude of clinical scenarios and give their recommendation</a:t>
            </a:r>
          </a:p>
          <a:p>
            <a:r>
              <a:rPr lang="en-US" dirty="0"/>
              <a:t>None of the panelist are vascular surgeons</a:t>
            </a:r>
          </a:p>
          <a:p>
            <a:r>
              <a:rPr lang="en-US" dirty="0"/>
              <a:t>Link on UpToDate </a:t>
            </a:r>
          </a:p>
        </p:txBody>
      </p:sp>
    </p:spTree>
    <p:extLst>
      <p:ext uri="{BB962C8B-B14F-4D97-AF65-F5344CB8AC3E}">
        <p14:creationId xmlns:p14="http://schemas.microsoft.com/office/powerpoint/2010/main" val="3624135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2F8F19-86EE-B5B0-A06E-3F71E22BE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689101"/>
            <a:ext cx="10905066" cy="547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86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71E21C-8295-3309-280F-B265F65B6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6422" y="643466"/>
            <a:ext cx="689915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40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8BEA25-AD7D-AF5C-DD2F-8499A963F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INTERVENTIONS FOR DVT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8FE10-64A6-AA96-7F35-D44007C623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IVC filter</a:t>
            </a:r>
          </a:p>
          <a:p>
            <a:pPr lvl="1"/>
            <a:r>
              <a:rPr lang="en-US" dirty="0"/>
              <a:t>CHEST guidelines</a:t>
            </a:r>
          </a:p>
          <a:p>
            <a:r>
              <a:rPr lang="en-US" dirty="0"/>
              <a:t>Proximal occlusive DVT </a:t>
            </a:r>
          </a:p>
          <a:p>
            <a:pPr lvl="1"/>
            <a:r>
              <a:rPr lang="en-US" dirty="0"/>
              <a:t>Iliac or COMMON femoral vein DVT</a:t>
            </a:r>
          </a:p>
          <a:p>
            <a:pPr lvl="1"/>
            <a:r>
              <a:rPr lang="en-US" dirty="0"/>
              <a:t>Subclavian vein</a:t>
            </a:r>
          </a:p>
          <a:p>
            <a:r>
              <a:rPr lang="en-US" dirty="0"/>
              <a:t>Chronic DVT with PTS/venous hypertension symptoms</a:t>
            </a:r>
          </a:p>
        </p:txBody>
      </p:sp>
    </p:spTree>
    <p:extLst>
      <p:ext uri="{BB962C8B-B14F-4D97-AF65-F5344CB8AC3E}">
        <p14:creationId xmlns:p14="http://schemas.microsoft.com/office/powerpoint/2010/main" val="37434014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ACB2574-E8D9-3F85-C109-8B11D4570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BDCA74-BA44-8337-9A95-5C48DA4174A9}"/>
              </a:ext>
            </a:extLst>
          </p:cNvPr>
          <p:cNvSpPr/>
          <p:nvPr/>
        </p:nvSpPr>
        <p:spPr>
          <a:xfrm>
            <a:off x="0" y="0"/>
            <a:ext cx="12192000" cy="1128110"/>
          </a:xfrm>
          <a:prstGeom prst="rect">
            <a:avLst/>
          </a:prstGeom>
          <a:solidFill>
            <a:srgbClr val="558AA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67E1DA-FFB7-F55B-BFE5-ED69469752D1}"/>
              </a:ext>
            </a:extLst>
          </p:cNvPr>
          <p:cNvSpPr txBox="1"/>
          <p:nvPr/>
        </p:nvSpPr>
        <p:spPr bwMode="auto">
          <a:xfrm>
            <a:off x="211454" y="-145415"/>
            <a:ext cx="55530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Vascular Surgery Team| Fairfield Medical Center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DEB0D6-397C-C02B-1CA0-0F7E48F85BBA}"/>
              </a:ext>
            </a:extLst>
          </p:cNvPr>
          <p:cNvSpPr txBox="1"/>
          <p:nvPr/>
        </p:nvSpPr>
        <p:spPr bwMode="auto">
          <a:xfrm>
            <a:off x="732738" y="460623"/>
            <a:ext cx="5553075" cy="45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Mechanical Thrombectomy for DVT via Inari </a:t>
            </a:r>
            <a:r>
              <a:rPr lang="en-US" b="1" dirty="0">
                <a:solidFill>
                  <a:srgbClr val="FFC000"/>
                </a:solidFill>
                <a:latin typeface="Calibri"/>
              </a:rPr>
              <a:t>Medical ClotTriever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2A25D1-569B-2460-821E-55E9D3DC02A1}"/>
              </a:ext>
            </a:extLst>
          </p:cNvPr>
          <p:cNvSpPr txBox="1"/>
          <p:nvPr/>
        </p:nvSpPr>
        <p:spPr bwMode="auto">
          <a:xfrm>
            <a:off x="83936" y="1379279"/>
            <a:ext cx="4912608" cy="2490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57A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</a:t>
            </a:r>
            <a:r>
              <a:rPr kumimoji="0" lang="en-US" sz="2100" b="1" i="0" u="sng" strike="noStrike" kern="1200" cap="none" spc="0" normalizeH="0" baseline="0" noProof="0" dirty="0">
                <a:ln>
                  <a:noFill/>
                </a:ln>
                <a:solidFill>
                  <a:srgbClr val="457A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PRESENTATION | September </a:t>
            </a:r>
            <a:r>
              <a:rPr lang="en-US" sz="2100" b="1" u="sng" dirty="0">
                <a:solidFill>
                  <a:srgbClr val="457AA1"/>
                </a:solidFill>
                <a:latin typeface="Calibri"/>
              </a:rPr>
              <a:t>1</a:t>
            </a:r>
            <a:r>
              <a:rPr lang="en-US" sz="2100" b="1" u="sng" baseline="30000" dirty="0">
                <a:solidFill>
                  <a:srgbClr val="457AA1"/>
                </a:solidFill>
                <a:latin typeface="Calibri"/>
              </a:rPr>
              <a:t>st</a:t>
            </a:r>
            <a:r>
              <a:rPr kumimoji="0" lang="en-US" sz="2100" b="1" i="0" u="sng" strike="noStrike" kern="1200" cap="none" spc="0" normalizeH="0" baseline="0" noProof="0" dirty="0">
                <a:ln>
                  <a:noFill/>
                </a:ln>
                <a:solidFill>
                  <a:srgbClr val="457A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dirty="0">
                <a:solidFill>
                  <a:srgbClr val="000000"/>
                </a:solidFill>
                <a:latin typeface="Calibri"/>
              </a:rPr>
              <a:t>54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-year-old female presented to the ED with left lower</a:t>
            </a:r>
          </a:p>
          <a:p>
            <a:pPr marL="457200"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dirty="0">
                <a:solidFill>
                  <a:srgbClr val="000000"/>
                </a:solidFill>
                <a:latin typeface="Calibri"/>
              </a:rPr>
              <a:t>extremity pain &amp; swelling.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45720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Duplex US confirmed extensive left iliofemoral DVT</a:t>
            </a:r>
          </a:p>
          <a:p>
            <a:pPr marL="457200" marR="0" lvl="0" indent="-28575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Single Session Thrombectomy Intervention with NO </a:t>
            </a:r>
          </a:p>
          <a:p>
            <a:pPr marL="17145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</a:t>
            </a:r>
            <a:r>
              <a:rPr lang="en-US" sz="1500" dirty="0">
                <a:solidFill>
                  <a:srgbClr val="000000"/>
                </a:solidFill>
                <a:latin typeface="Calibri"/>
              </a:rPr>
              <a:t>t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hrombolytics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or ICU stay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162990-26F6-E001-D4B8-4E6F2B57AE49}"/>
              </a:ext>
            </a:extLst>
          </p:cNvPr>
          <p:cNvSpPr txBox="1"/>
          <p:nvPr/>
        </p:nvSpPr>
        <p:spPr bwMode="auto">
          <a:xfrm>
            <a:off x="83936" y="3615712"/>
            <a:ext cx="4604386" cy="2490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457A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CASE RESULTS</a:t>
            </a:r>
            <a:endParaRPr kumimoji="0" lang="en-US" sz="2100" b="1" i="0" u="sng" strike="noStrike" kern="1200" cap="none" spc="0" normalizeH="0" baseline="0" noProof="0" dirty="0">
              <a:ln>
                <a:noFill/>
              </a:ln>
              <a:solidFill>
                <a:srgbClr val="457AA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500" dirty="0">
                <a:solidFill>
                  <a:srgbClr val="000000"/>
                </a:solidFill>
                <a:latin typeface="Calibri"/>
              </a:rPr>
              <a:t>2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0-min device time &amp; 60-min stick-to-stitch</a:t>
            </a:r>
          </a:p>
          <a:p>
            <a:pPr marL="45720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 </a:t>
            </a:r>
            <a:r>
              <a:rPr lang="en-US" sz="1500" dirty="0">
                <a:solidFill>
                  <a:srgbClr val="000000"/>
                </a:solidFill>
                <a:latin typeface="Calibri"/>
              </a:rPr>
              <a:t>thrombectomy venography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confirmed 100%</a:t>
            </a:r>
          </a:p>
          <a:p>
            <a:pPr marL="457200"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clot removal &amp; restored vessel patency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2E80F1-263F-643A-4D47-5EC3119C1B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346" r="22726" b="44737"/>
          <a:stretch/>
        </p:blipFill>
        <p:spPr>
          <a:xfrm>
            <a:off x="11261598" y="40004"/>
            <a:ext cx="869537" cy="10481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2542A9-18D8-2AAA-291C-304AC8B4D2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37" t="8351" r="17397" b="24038"/>
          <a:stretch/>
        </p:blipFill>
        <p:spPr>
          <a:xfrm>
            <a:off x="10249633" y="40004"/>
            <a:ext cx="940845" cy="10481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D026C6-F557-FE65-DFD5-68C43D1061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9666" y="1227623"/>
            <a:ext cx="3032612" cy="4776178"/>
          </a:xfrm>
          <a:prstGeom prst="rect">
            <a:avLst/>
          </a:prstGeom>
          <a:ln w="28575">
            <a:solidFill>
              <a:srgbClr val="457AA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C1691C-FB30-B9B4-344A-2CC4A0AF2A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3656" y="3808507"/>
            <a:ext cx="1588310" cy="2580885"/>
          </a:xfrm>
          <a:prstGeom prst="rect">
            <a:avLst/>
          </a:prstGeom>
          <a:ln w="28575">
            <a:solidFill>
              <a:srgbClr val="457AA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8F5399-A193-8300-FB31-B85323C8FE7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24114"/>
          <a:stretch/>
        </p:blipFill>
        <p:spPr>
          <a:xfrm>
            <a:off x="5343656" y="1227623"/>
            <a:ext cx="1588310" cy="2580885"/>
          </a:xfrm>
          <a:prstGeom prst="rect">
            <a:avLst/>
          </a:prstGeom>
          <a:ln w="28575">
            <a:solidFill>
              <a:srgbClr val="457AA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1CC989-55E2-D1C3-A972-E31ED1047D7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1" r="9065"/>
          <a:stretch/>
        </p:blipFill>
        <p:spPr>
          <a:xfrm>
            <a:off x="7221089" y="3808508"/>
            <a:ext cx="1588310" cy="2580885"/>
          </a:xfrm>
          <a:prstGeom prst="rect">
            <a:avLst/>
          </a:prstGeom>
          <a:ln w="28575">
            <a:solidFill>
              <a:srgbClr val="457AA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FF5BF1-DBF7-4E3A-8892-B9F676C3885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479" r="13071"/>
          <a:stretch/>
        </p:blipFill>
        <p:spPr>
          <a:xfrm>
            <a:off x="7221089" y="1227623"/>
            <a:ext cx="1588310" cy="2580885"/>
          </a:xfrm>
          <a:prstGeom prst="rect">
            <a:avLst/>
          </a:prstGeom>
          <a:ln w="28575">
            <a:solidFill>
              <a:srgbClr val="457AA1"/>
            </a:solidFill>
          </a:ln>
        </p:spPr>
      </p:pic>
    </p:spTree>
    <p:extLst>
      <p:ext uri="{BB962C8B-B14F-4D97-AF65-F5344CB8AC3E}">
        <p14:creationId xmlns:p14="http://schemas.microsoft.com/office/powerpoint/2010/main" val="3994320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4658">
            <a:hlinkClick r:id="" action="ppaction://media"/>
            <a:extLst>
              <a:ext uri="{FF2B5EF4-FFF2-40B4-BE49-F238E27FC236}">
                <a16:creationId xmlns:a16="http://schemas.microsoft.com/office/drawing/2014/main" id="{56370A99-C475-CADD-D634-1F7DB7BD1A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03959" y="1253495"/>
            <a:ext cx="7508241" cy="5471246"/>
          </a:xfrm>
          <a:prstGeom prst="rect">
            <a:avLst/>
          </a:prstGeom>
          <a:ln w="15875">
            <a:solidFill>
              <a:srgbClr val="005595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C2ADD5-13E5-0572-0210-C5FB1B0E66DF}"/>
              </a:ext>
            </a:extLst>
          </p:cNvPr>
          <p:cNvSpPr txBox="1"/>
          <p:nvPr/>
        </p:nvSpPr>
        <p:spPr>
          <a:xfrm>
            <a:off x="254680" y="50179"/>
            <a:ext cx="504857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57A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Endovascular Treatment of: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57A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Deep Vein Thrombosis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57AA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Inari Medical ClotTriever BOLD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® w/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Protrieve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Procedure Date: 09/16/2024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F8D5EA7-E1D1-E718-6B95-CE967DB0E1BC}"/>
              </a:ext>
            </a:extLst>
          </p:cNvPr>
          <p:cNvSpPr/>
          <p:nvPr/>
        </p:nvSpPr>
        <p:spPr>
          <a:xfrm>
            <a:off x="79800" y="1604548"/>
            <a:ext cx="4400760" cy="5110765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457AA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457AA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 History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79-year-old female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History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Presented to the ED with right lower extremity pain &amp; swelling.  Duplex confirmed right iliac DVT.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457AA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Procedure Notes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 positioned supine for R.CFV &amp; R.IJ access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occlusion was successfully crossed by working from above and below.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Inari </a:t>
            </a:r>
            <a:r>
              <a:rPr kumimoji="0" lang="en-US" sz="13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Protrieve</a:t>
            </a: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sheath inserted into the R.IJ for embolic protection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16Fr ClotTriever Sheath placed into the patients R.CFV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Multiple passes with ClotTriever BOLD from the groin removed large chunks of chronic thrombus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Post thrombectomy venograms confirmed 100% clot removal and restored vessel patency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Abre stent was placed to treat the remaining compression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3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30-min device time, 120-min stick-to-stitch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session, NO TPA, NO ICU</a:t>
            </a:r>
          </a:p>
        </p:txBody>
      </p:sp>
      <p:pic>
        <p:nvPicPr>
          <p:cNvPr id="3" name="Picture 2" descr="Fairfield Medical Center Achieves a Major Patient Safety Milestone">
            <a:extLst>
              <a:ext uri="{FF2B5EF4-FFF2-40B4-BE49-F238E27FC236}">
                <a16:creationId xmlns:a16="http://schemas.microsoft.com/office/drawing/2014/main" id="{890374A3-496F-51E0-6804-68CD139EA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6380" y="67897"/>
            <a:ext cx="2796586" cy="96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F3EE17-8DD4-00CB-0E4A-75D41A0DA293}"/>
              </a:ext>
            </a:extLst>
          </p:cNvPr>
          <p:cNvSpPr txBox="1"/>
          <p:nvPr/>
        </p:nvSpPr>
        <p:spPr>
          <a:xfrm>
            <a:off x="8780039" y="835438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Vascular Surgery Team</a:t>
            </a:r>
          </a:p>
        </p:txBody>
      </p:sp>
    </p:spTree>
    <p:extLst>
      <p:ext uri="{BB962C8B-B14F-4D97-AF65-F5344CB8AC3E}">
        <p14:creationId xmlns:p14="http://schemas.microsoft.com/office/powerpoint/2010/main" val="233266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33878-AACB-43A6-AB2B-9A0D37C06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INTERVENTION FOR 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24CC6-A0D6-1FD4-0BBA-22C1521FED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IVC filter</a:t>
            </a:r>
          </a:p>
          <a:p>
            <a:r>
              <a:rPr lang="en-US" dirty="0"/>
              <a:t>Saddle pulmonary embolism</a:t>
            </a:r>
          </a:p>
          <a:p>
            <a:r>
              <a:rPr lang="en-US" dirty="0"/>
              <a:t>Intermediate risk PE</a:t>
            </a:r>
          </a:p>
          <a:p>
            <a:r>
              <a:rPr lang="en-US" dirty="0"/>
              <a:t>Cor pulmonale</a:t>
            </a:r>
          </a:p>
          <a:p>
            <a:r>
              <a:rPr lang="en-US" dirty="0"/>
              <a:t>FMC PERT Protocol</a:t>
            </a:r>
          </a:p>
        </p:txBody>
      </p:sp>
    </p:spTree>
    <p:extLst>
      <p:ext uri="{BB962C8B-B14F-4D97-AF65-F5344CB8AC3E}">
        <p14:creationId xmlns:p14="http://schemas.microsoft.com/office/powerpoint/2010/main" val="3862389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2283-737D-4691-AA22-01BAB9B37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192923"/>
          </a:xfrm>
          <a:solidFill>
            <a:srgbClr val="558AA9"/>
          </a:solidFill>
        </p:spPr>
        <p:txBody>
          <a:bodyPr anchor="ctr"/>
          <a:lstStyle/>
          <a:p>
            <a:r>
              <a:rPr lang="en-US"/>
              <a:t>Mortality in PE patients has not improved much over 20 years</a:t>
            </a:r>
          </a:p>
        </p:txBody>
      </p:sp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4B63540C-5F87-4F86-B660-1A65C8525C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449117"/>
              </p:ext>
            </p:extLst>
          </p:nvPr>
        </p:nvGraphicFramePr>
        <p:xfrm>
          <a:off x="435006" y="900066"/>
          <a:ext cx="8441139" cy="3538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AC032688-A88C-44F0-BE4D-A72DF27B73A6}"/>
              </a:ext>
            </a:extLst>
          </p:cNvPr>
          <p:cNvSpPr txBox="1"/>
          <p:nvPr/>
        </p:nvSpPr>
        <p:spPr>
          <a:xfrm>
            <a:off x="6917511" y="4416988"/>
            <a:ext cx="1626809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5,048 patients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18% Low-risk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67% Int-risk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15% High-risk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9098B4-D2F7-4636-A155-97DD5A430B17}"/>
              </a:ext>
            </a:extLst>
          </p:cNvPr>
          <p:cNvSpPr txBox="1"/>
          <p:nvPr/>
        </p:nvSpPr>
        <p:spPr>
          <a:xfrm>
            <a:off x="4954119" y="4432524"/>
            <a:ext cx="1465995" cy="1084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416 patients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19% Low-risk,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34% Int-Low risk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35% Int-High risk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12% High-risk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6521A7F-5BB9-45E7-975A-8475CEB84F88}"/>
              </a:ext>
            </a:extLst>
          </p:cNvPr>
          <p:cNvSpPr txBox="1"/>
          <p:nvPr/>
        </p:nvSpPr>
        <p:spPr>
          <a:xfrm>
            <a:off x="811557" y="4438910"/>
            <a:ext cx="146599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2,454 patients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95.6% Int-risk,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4.4% High-risk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5DDEB9-B35C-41A6-9E1E-BC457CF2C610}"/>
              </a:ext>
            </a:extLst>
          </p:cNvPr>
          <p:cNvSpPr txBox="1"/>
          <p:nvPr/>
        </p:nvSpPr>
        <p:spPr>
          <a:xfrm>
            <a:off x="2882838" y="4438910"/>
            <a:ext cx="146599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338 patients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86% Int-risk,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14% High-risk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CFF3F4-43B6-4915-A09F-15B5388F3B5A}"/>
              </a:ext>
            </a:extLst>
          </p:cNvPr>
          <p:cNvSpPr txBox="1"/>
          <p:nvPr/>
        </p:nvSpPr>
        <p:spPr bwMode="auto">
          <a:xfrm>
            <a:off x="4265203" y="3921520"/>
            <a:ext cx="187823" cy="19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1200" cap="none" spc="0" normalizeH="0" baseline="0" noProof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A878F94-F40D-4184-B5DC-809530B5FF4F}"/>
              </a:ext>
            </a:extLst>
          </p:cNvPr>
          <p:cNvSpPr txBox="1"/>
          <p:nvPr/>
        </p:nvSpPr>
        <p:spPr bwMode="auto">
          <a:xfrm>
            <a:off x="155448" y="5727746"/>
            <a:ext cx="987552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Kucher N, et al. Massive pulmonary embolism. Circulation. 2006 Jan 31;113(4):577-82.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doi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10.1161/CIRCULATIONAHA.105.592592.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Epub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2006 Jan 23. PMID: 16432055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MS PGothic" panose="020B0600070205080204" pitchFamily="34" charset="-128"/>
                <a:cs typeface="+mn-cs"/>
              </a:rPr>
              <a:t> 2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Secemsky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E, et al. Contemporary Management and Outcomes of Patients with Massive and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Submassive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Pulmonary Embolism. Am J Med. 2018 Dec;131(12):1506-1514.e0  3. Schultz J, et al. A Multidisciplinary Pulmonary Embolism Response Team (PERT) - Experience from a national multicenter consortium.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Pulm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Circ. 2019 Jan 11;9(3):2045894018824563 4. PERT Consortium Quality Database. October 2021 (Presented by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Secemsky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E) 5.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Darki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&amp; Jaber WA. Endovascular Today. July 2022 Supplement (PERT Updates)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B837DE0-7D49-47E6-89FA-07AA7A790F7F}"/>
              </a:ext>
            </a:extLst>
          </p:cNvPr>
          <p:cNvSpPr txBox="1"/>
          <p:nvPr/>
        </p:nvSpPr>
        <p:spPr bwMode="auto">
          <a:xfrm>
            <a:off x="2089729" y="3921520"/>
            <a:ext cx="187823" cy="19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1200" cap="none" spc="0" normalizeH="0" baseline="0" noProof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E9BF33A-321E-4220-8D41-AFD44E8456EA}"/>
              </a:ext>
            </a:extLst>
          </p:cNvPr>
          <p:cNvSpPr txBox="1"/>
          <p:nvPr/>
        </p:nvSpPr>
        <p:spPr bwMode="auto">
          <a:xfrm>
            <a:off x="8459823" y="3921520"/>
            <a:ext cx="416322" cy="19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1200" cap="none" spc="0" normalizeH="0" baseline="0" noProof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4,5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A1D7F9F-9221-47FC-9829-97C735FEBF07}"/>
              </a:ext>
            </a:extLst>
          </p:cNvPr>
          <p:cNvSpPr txBox="1"/>
          <p:nvPr/>
        </p:nvSpPr>
        <p:spPr bwMode="auto">
          <a:xfrm>
            <a:off x="6399126" y="3921520"/>
            <a:ext cx="187823" cy="193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1" b="0" i="0" u="none" strike="noStrike" kern="1200" cap="none" spc="0" normalizeH="0" baseline="0" noProof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757EFB7-6131-4BF3-A7E5-42C0C79910E9}"/>
              </a:ext>
            </a:extLst>
          </p:cNvPr>
          <p:cNvSpPr/>
          <p:nvPr/>
        </p:nvSpPr>
        <p:spPr>
          <a:xfrm>
            <a:off x="9481431" y="1200396"/>
            <a:ext cx="2710569" cy="37617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AFFF3B62-3AAD-4D2B-8C52-303156A92FEB}"/>
              </a:ext>
            </a:extLst>
          </p:cNvPr>
          <p:cNvSpPr txBox="1">
            <a:spLocks/>
          </p:cNvSpPr>
          <p:nvPr/>
        </p:nvSpPr>
        <p:spPr bwMode="auto">
          <a:xfrm>
            <a:off x="9896292" y="1516365"/>
            <a:ext cx="1851906" cy="2405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5602" indent="-45560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Trebuchet MS" pitchFamily="34" charset="0"/>
                <a:ea typeface="ＭＳ Ｐゴシック" charset="0"/>
                <a:cs typeface="ＭＳ Ｐゴシック" charset="0"/>
              </a:defRPr>
            </a:lvl1pPr>
            <a:lvl2pPr marL="988989" indent="-3794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bg1"/>
                </a:solidFill>
                <a:latin typeface="Trebuchet MS" pitchFamily="34" charset="0"/>
                <a:ea typeface="ＭＳ Ｐゴシック" charset="0"/>
                <a:cs typeface="+mn-cs"/>
              </a:defRPr>
            </a:lvl2pPr>
            <a:lvl3pPr marL="1522375" indent="-30320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Trebuchet MS" pitchFamily="34" charset="0"/>
                <a:ea typeface="ＭＳ Ｐゴシック" charset="0"/>
                <a:cs typeface="+mn-cs"/>
              </a:defRPr>
            </a:lvl3pPr>
            <a:lvl4pPr marL="2131960" indent="-30320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bg1"/>
                </a:solidFill>
                <a:latin typeface="Trebuchet MS" pitchFamily="34" charset="0"/>
                <a:ea typeface="ＭＳ Ｐゴシック" charset="0"/>
                <a:cs typeface="+mn-cs"/>
              </a:defRPr>
            </a:lvl4pPr>
            <a:lvl5pPr marL="2741545" indent="-30320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ern="1200">
                <a:solidFill>
                  <a:schemeClr val="bg1"/>
                </a:solidFill>
                <a:latin typeface="Trebuchet MS" pitchFamily="34" charset="0"/>
                <a:ea typeface="ＭＳ Ｐゴシック" charset="0"/>
                <a:cs typeface="+mn-cs"/>
              </a:defRPr>
            </a:lvl5pPr>
            <a:lvl6pPr marL="3352632" indent="-304784" algn="l" defTabSz="1219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1219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>
                <a:ln>
                  <a:noFill/>
                </a:ln>
                <a:solidFill>
                  <a:srgbClr val="6668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30-day all-cause Mortality by risk level: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6668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6-15% 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668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for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6668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submassive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668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 PE patients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6668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66686A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25-50% 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668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in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6668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massive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668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 PE patients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6668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970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038AA-9625-97BF-2AF2-F23BFDFAB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26AB0-C78A-8C43-2355-BA6CFFBA8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VTE Important</a:t>
            </a:r>
          </a:p>
          <a:p>
            <a:r>
              <a:rPr lang="en-US" dirty="0"/>
              <a:t>When To Be Concerned About VTE</a:t>
            </a:r>
          </a:p>
          <a:p>
            <a:r>
              <a:rPr lang="en-US" dirty="0"/>
              <a:t>Medical Management Of VTE</a:t>
            </a:r>
          </a:p>
          <a:p>
            <a:r>
              <a:rPr lang="en-US" dirty="0"/>
              <a:t>When Do You Need Vascular Surgery</a:t>
            </a:r>
          </a:p>
          <a:p>
            <a:r>
              <a:rPr lang="en-US" dirty="0"/>
              <a:t>What We Provide At Fairfield Medical Center</a:t>
            </a:r>
          </a:p>
        </p:txBody>
      </p:sp>
    </p:spTree>
    <p:extLst>
      <p:ext uri="{BB962C8B-B14F-4D97-AF65-F5344CB8AC3E}">
        <p14:creationId xmlns:p14="http://schemas.microsoft.com/office/powerpoint/2010/main" val="23763232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6F250F-F6CA-43C6-8F61-A8F8AA9AD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2000" cy="1199579"/>
          </a:xfrm>
          <a:solidFill>
            <a:srgbClr val="558AA9"/>
          </a:solidFill>
        </p:spPr>
        <p:txBody>
          <a:bodyPr>
            <a:normAutofit/>
          </a:bodyPr>
          <a:lstStyle/>
          <a:p>
            <a:r>
              <a:rPr lang="en-US" dirty="0"/>
              <a:t>MGH PERT Data: acute </a:t>
            </a:r>
            <a:r>
              <a:rPr lang="en-US" dirty="0" err="1"/>
              <a:t>submassive</a:t>
            </a:r>
            <a:r>
              <a:rPr lang="en-US" dirty="0"/>
              <a:t> mortality happening after discharge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4C19F2-4EDC-4E36-8238-AEFDC2BCA428}"/>
              </a:ext>
            </a:extLst>
          </p:cNvPr>
          <p:cNvSpPr txBox="1"/>
          <p:nvPr/>
        </p:nvSpPr>
        <p:spPr bwMode="auto">
          <a:xfrm>
            <a:off x="468014" y="5904195"/>
            <a:ext cx="90492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/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9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Secemsky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 et al., Contemporary Management and Outcomes of Patients with Massive and Submassive Pulmonary Embolism, The American Journal of Medicine (2018), </a:t>
            </a:r>
            <a:r>
              <a:rPr kumimoji="0" lang="en-US" sz="9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doi</a:t>
            </a: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+mn-cs"/>
              </a:rPr>
              <a:t>: https://doi.org/10.1016/j.amjmed.2018.07.035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3BBB66-BCC1-46ED-BFDD-A1EA0145F3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04" t="3994" r="14595" b="61594"/>
          <a:stretch/>
        </p:blipFill>
        <p:spPr>
          <a:xfrm>
            <a:off x="1839992" y="1529434"/>
            <a:ext cx="3993793" cy="238337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739C4DB-A5FE-44F0-A380-C2703912691E}"/>
              </a:ext>
            </a:extLst>
          </p:cNvPr>
          <p:cNvCxnSpPr>
            <a:cxnSpLocks/>
          </p:cNvCxnSpPr>
          <p:nvPr/>
        </p:nvCxnSpPr>
        <p:spPr>
          <a:xfrm flipH="1">
            <a:off x="1609012" y="1470018"/>
            <a:ext cx="12619" cy="2590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AB737D5-9C1C-4A7E-9BFB-D729BA414BC2}"/>
              </a:ext>
            </a:extLst>
          </p:cNvPr>
          <p:cNvCxnSpPr>
            <a:cxnSpLocks/>
          </p:cNvCxnSpPr>
          <p:nvPr/>
        </p:nvCxnSpPr>
        <p:spPr>
          <a:xfrm flipH="1">
            <a:off x="1609012" y="4860918"/>
            <a:ext cx="4429835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AAF854C-E9BF-4E49-897F-6731132228BD}"/>
              </a:ext>
            </a:extLst>
          </p:cNvPr>
          <p:cNvSpPr txBox="1"/>
          <p:nvPr/>
        </p:nvSpPr>
        <p:spPr>
          <a:xfrm>
            <a:off x="1104901" y="1386764"/>
            <a:ext cx="638174" cy="380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1.0 -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BCC303-D1AB-4115-8DB4-E53495F03B10}"/>
              </a:ext>
            </a:extLst>
          </p:cNvPr>
          <p:cNvSpPr txBox="1"/>
          <p:nvPr/>
        </p:nvSpPr>
        <p:spPr>
          <a:xfrm>
            <a:off x="1104901" y="2414298"/>
            <a:ext cx="638174" cy="380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0.8 -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AA8802-0608-4CD5-B92B-0FC4C7EDB963}"/>
              </a:ext>
            </a:extLst>
          </p:cNvPr>
          <p:cNvCxnSpPr>
            <a:cxnSpLocks/>
          </p:cNvCxnSpPr>
          <p:nvPr/>
        </p:nvCxnSpPr>
        <p:spPr>
          <a:xfrm flipV="1">
            <a:off x="1423988" y="4060818"/>
            <a:ext cx="395287" cy="76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303003A-5898-4172-A81D-259E4AD6E5DF}"/>
              </a:ext>
            </a:extLst>
          </p:cNvPr>
          <p:cNvCxnSpPr>
            <a:cxnSpLocks/>
          </p:cNvCxnSpPr>
          <p:nvPr/>
        </p:nvCxnSpPr>
        <p:spPr>
          <a:xfrm flipV="1">
            <a:off x="1423988" y="4210953"/>
            <a:ext cx="395287" cy="76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0FE0D83-1008-4908-9F08-9EEF3B2F85A6}"/>
              </a:ext>
            </a:extLst>
          </p:cNvPr>
          <p:cNvCxnSpPr>
            <a:cxnSpLocks/>
          </p:cNvCxnSpPr>
          <p:nvPr/>
        </p:nvCxnSpPr>
        <p:spPr>
          <a:xfrm flipH="1">
            <a:off x="1598774" y="4299731"/>
            <a:ext cx="12676" cy="56118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ED98D44-1D31-4897-9245-4D2FDBC93E8E}"/>
              </a:ext>
            </a:extLst>
          </p:cNvPr>
          <p:cNvSpPr txBox="1"/>
          <p:nvPr/>
        </p:nvSpPr>
        <p:spPr>
          <a:xfrm>
            <a:off x="1104901" y="3431219"/>
            <a:ext cx="638174" cy="380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0.6 -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BF197B8-6090-4032-9D9D-A4B10F60C017}"/>
              </a:ext>
            </a:extLst>
          </p:cNvPr>
          <p:cNvSpPr txBox="1"/>
          <p:nvPr/>
        </p:nvSpPr>
        <p:spPr>
          <a:xfrm>
            <a:off x="1746548" y="4776202"/>
            <a:ext cx="304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A87225E-3E73-46FE-A698-9DBA2BB11058}"/>
              </a:ext>
            </a:extLst>
          </p:cNvPr>
          <p:cNvSpPr txBox="1"/>
          <p:nvPr/>
        </p:nvSpPr>
        <p:spPr>
          <a:xfrm>
            <a:off x="1095376" y="4393244"/>
            <a:ext cx="638174" cy="380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0.0 -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1C2BE80-31F2-4F1F-8CA0-4BF57D37C37E}"/>
              </a:ext>
            </a:extLst>
          </p:cNvPr>
          <p:cNvSpPr txBox="1"/>
          <p:nvPr/>
        </p:nvSpPr>
        <p:spPr>
          <a:xfrm>
            <a:off x="3000672" y="4806325"/>
            <a:ext cx="42832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1A1A586-6F3A-4DCD-873B-B4AEF74C5747}"/>
              </a:ext>
            </a:extLst>
          </p:cNvPr>
          <p:cNvSpPr txBox="1"/>
          <p:nvPr/>
        </p:nvSpPr>
        <p:spPr>
          <a:xfrm>
            <a:off x="4305596" y="4817398"/>
            <a:ext cx="42832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BBB4A6B-3931-4FFF-B307-81F75858D651}"/>
              </a:ext>
            </a:extLst>
          </p:cNvPr>
          <p:cNvSpPr txBox="1"/>
          <p:nvPr/>
        </p:nvSpPr>
        <p:spPr>
          <a:xfrm>
            <a:off x="5610520" y="4809421"/>
            <a:ext cx="42832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18ACCF-F9E5-4F74-8CA1-7C9A877BF94D}"/>
              </a:ext>
            </a:extLst>
          </p:cNvPr>
          <p:cNvSpPr txBox="1"/>
          <p:nvPr/>
        </p:nvSpPr>
        <p:spPr>
          <a:xfrm>
            <a:off x="4263180" y="1766170"/>
            <a:ext cx="15706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Submassive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AE9795-D4F4-49A3-AF6A-BC37F66B35F0}"/>
              </a:ext>
            </a:extLst>
          </p:cNvPr>
          <p:cNvSpPr txBox="1"/>
          <p:nvPr/>
        </p:nvSpPr>
        <p:spPr>
          <a:xfrm>
            <a:off x="4468242" y="3297867"/>
            <a:ext cx="15706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AEA8D8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Massive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590FA4-BCDD-48C8-BFF9-892B39AAE59F}"/>
              </a:ext>
            </a:extLst>
          </p:cNvPr>
          <p:cNvSpPr txBox="1"/>
          <p:nvPr/>
        </p:nvSpPr>
        <p:spPr>
          <a:xfrm>
            <a:off x="503277" y="1484020"/>
            <a:ext cx="492443" cy="344546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Survival Probability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068F187-BF32-40E2-A75C-CACECED3D46D}"/>
              </a:ext>
            </a:extLst>
          </p:cNvPr>
          <p:cNvSpPr txBox="1"/>
          <p:nvPr/>
        </p:nvSpPr>
        <p:spPr>
          <a:xfrm>
            <a:off x="2737042" y="5376418"/>
            <a:ext cx="3403163" cy="40011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Days Since Presentation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55D771-214D-4DCC-92CE-F9CE985EF621}"/>
              </a:ext>
            </a:extLst>
          </p:cNvPr>
          <p:cNvSpPr/>
          <p:nvPr/>
        </p:nvSpPr>
        <p:spPr>
          <a:xfrm>
            <a:off x="2167385" y="1486837"/>
            <a:ext cx="1045715" cy="700088"/>
          </a:xfrm>
          <a:prstGeom prst="rect">
            <a:avLst/>
          </a:prstGeom>
          <a:noFill/>
          <a:ln w="38100">
            <a:solidFill>
              <a:schemeClr val="tx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: Rounded Corners 48">
            <a:extLst>
              <a:ext uri="{FF2B5EF4-FFF2-40B4-BE49-F238E27FC236}">
                <a16:creationId xmlns:a16="http://schemas.microsoft.com/office/drawing/2014/main" id="{A5049FBF-3C72-48D0-8B33-7954024A433D}"/>
              </a:ext>
            </a:extLst>
          </p:cNvPr>
          <p:cNvSpPr/>
          <p:nvPr/>
        </p:nvSpPr>
        <p:spPr>
          <a:xfrm>
            <a:off x="7277019" y="1570698"/>
            <a:ext cx="3632959" cy="1903616"/>
          </a:xfrm>
          <a:prstGeom prst="roundRect">
            <a:avLst>
              <a:gd name="adj" fmla="val 974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0DF15AE-D501-4AD4-B22A-8E9BD492293D}"/>
              </a:ext>
            </a:extLst>
          </p:cNvPr>
          <p:cNvGrpSpPr/>
          <p:nvPr/>
        </p:nvGrpSpPr>
        <p:grpSpPr>
          <a:xfrm>
            <a:off x="7482080" y="1750638"/>
            <a:ext cx="3242145" cy="1536490"/>
            <a:chOff x="9719872" y="5653521"/>
            <a:chExt cx="5123891" cy="3072975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F04E43-6BAD-46A9-9500-B763DF004543}"/>
                </a:ext>
              </a:extLst>
            </p:cNvPr>
            <p:cNvSpPr/>
            <p:nvPr/>
          </p:nvSpPr>
          <p:spPr>
            <a:xfrm flipH="1">
              <a:off x="9719872" y="5653521"/>
              <a:ext cx="4270989" cy="10464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9A3A3A"/>
                  </a:solidFill>
                  <a:effectLst/>
                  <a:uLnTx/>
                  <a:uFillTx/>
                  <a:latin typeface="Calibri" panose="020F0502020204030204"/>
                  <a:ea typeface="Roboto Medium" panose="02000000000000000000" pitchFamily="2" charset="0"/>
                  <a:cs typeface="Montserrat" charset="0"/>
                </a:rPr>
                <a:t>Nearly half</a:t>
              </a:r>
              <a:endPara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9A3A3A"/>
                </a:solidFill>
                <a:effectLst/>
                <a:uLnTx/>
                <a:uFillTx/>
                <a:latin typeface="Calibri" panose="020F0502020204030204"/>
                <a:ea typeface="Roboto Medium" panose="02000000000000000000" pitchFamily="2" charset="0"/>
                <a:cs typeface="Montserrat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4C7A7DD-B5B5-442A-8F6B-5AA6A8FA3897}"/>
                </a:ext>
              </a:extLst>
            </p:cNvPr>
            <p:cNvSpPr txBox="1"/>
            <p:nvPr/>
          </p:nvSpPr>
          <p:spPr>
            <a:xfrm>
              <a:off x="9719874" y="6879839"/>
              <a:ext cx="5123889" cy="1846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6668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Roboto Medium" panose="02000000000000000000" pitchFamily="2" charset="0"/>
                  <a:cs typeface="+mn-cs"/>
                </a:rPr>
                <a:t>of submassive 30-day mortality occurred </a:t>
              </a:r>
              <a:r>
                <a:rPr kumimoji="0" lang="en-US" sz="1800" b="1" i="0" u="sng" strike="noStrike" kern="1200" cap="none" spc="0" normalizeH="0" baseline="0" noProof="0">
                  <a:ln>
                    <a:noFill/>
                  </a:ln>
                  <a:solidFill>
                    <a:srgbClr val="6668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Roboto Medium" panose="02000000000000000000" pitchFamily="2" charset="0"/>
                  <a:cs typeface="+mn-cs"/>
                </a:rPr>
                <a:t>after </a:t>
              </a: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66686A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/>
                  <a:ea typeface="Roboto Medium" panose="02000000000000000000" pitchFamily="2" charset="0"/>
                  <a:cs typeface="+mn-cs"/>
                </a:rPr>
                <a:t>the patient left the hospital</a:t>
              </a:r>
            </a:p>
          </p:txBody>
        </p:sp>
      </p:grp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CADFA2F6-25A3-4516-8212-70993A0595C4}"/>
              </a:ext>
            </a:extLst>
          </p:cNvPr>
          <p:cNvCxnSpPr>
            <a:cxnSpLocks/>
            <a:stCxn id="6" idx="0"/>
            <a:endCxn id="24" idx="0"/>
          </p:cNvCxnSpPr>
          <p:nvPr/>
        </p:nvCxnSpPr>
        <p:spPr>
          <a:xfrm rot="16200000" flipH="1">
            <a:off x="5849940" y="-1672861"/>
            <a:ext cx="83861" cy="6403256"/>
          </a:xfrm>
          <a:prstGeom prst="bentConnector3">
            <a:avLst>
              <a:gd name="adj1" fmla="val -272594"/>
            </a:avLst>
          </a:prstGeom>
          <a:ln w="28575">
            <a:solidFill>
              <a:schemeClr val="tx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: Rounded Corners 48">
            <a:extLst>
              <a:ext uri="{FF2B5EF4-FFF2-40B4-BE49-F238E27FC236}">
                <a16:creationId xmlns:a16="http://schemas.microsoft.com/office/drawing/2014/main" id="{576BB902-276E-4223-ACAF-638F10B44B3D}"/>
              </a:ext>
            </a:extLst>
          </p:cNvPr>
          <p:cNvSpPr/>
          <p:nvPr/>
        </p:nvSpPr>
        <p:spPr>
          <a:xfrm>
            <a:off x="7277018" y="3474313"/>
            <a:ext cx="3632959" cy="736640"/>
          </a:xfrm>
          <a:prstGeom prst="roundRect">
            <a:avLst>
              <a:gd name="adj" fmla="val 974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743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D" sz="1800" b="0" i="0" u="none" strike="noStrike" kern="1200" cap="none" spc="0" normalizeH="0" baseline="0" noProof="0">
                <a:ln>
                  <a:noFill/>
                </a:ln>
                <a:solidFill>
                  <a:srgbClr val="9A3A3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&amp; </a:t>
            </a:r>
            <a:r>
              <a:rPr kumimoji="0" lang="en-ID" sz="1800" b="1" i="0" u="none" strike="noStrike" kern="1200" cap="none" spc="0" normalizeH="0" baseline="0" noProof="0">
                <a:ln>
                  <a:noFill/>
                </a:ln>
                <a:solidFill>
                  <a:srgbClr val="9A3A3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nearly 2/3 </a:t>
            </a:r>
            <a:r>
              <a:rPr kumimoji="0" lang="en-ID" sz="1800" b="0" i="0" u="none" strike="noStrike" kern="1200" cap="none" spc="0" normalizeH="0" baseline="0" noProof="0">
                <a:ln>
                  <a:noFill/>
                </a:ln>
                <a:solidFill>
                  <a:srgbClr val="6668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90-day mortality</a:t>
            </a:r>
          </a:p>
        </p:txBody>
      </p:sp>
    </p:spTree>
    <p:extLst>
      <p:ext uri="{BB962C8B-B14F-4D97-AF65-F5344CB8AC3E}">
        <p14:creationId xmlns:p14="http://schemas.microsoft.com/office/powerpoint/2010/main" val="35185234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D49804-EE9C-9D33-2C30-AF7E479B37F4}"/>
              </a:ext>
            </a:extLst>
          </p:cNvPr>
          <p:cNvSpPr/>
          <p:nvPr/>
        </p:nvSpPr>
        <p:spPr>
          <a:xfrm>
            <a:off x="0" y="0"/>
            <a:ext cx="12192000" cy="1128110"/>
          </a:xfrm>
          <a:prstGeom prst="rect">
            <a:avLst/>
          </a:prstGeom>
          <a:solidFill>
            <a:srgbClr val="558AA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981F1D-A023-4DDC-A4BF-C7DCFBBFD436}"/>
              </a:ext>
            </a:extLst>
          </p:cNvPr>
          <p:cNvSpPr txBox="1"/>
          <p:nvPr/>
        </p:nvSpPr>
        <p:spPr bwMode="auto">
          <a:xfrm>
            <a:off x="211454" y="-145415"/>
            <a:ext cx="55530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Dr. Jason Andre &amp; Dr. Josh Hernandez – VS | Fairfield Medical Center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C77F3E-14BE-4E13-BAA5-428D4A166569}"/>
              </a:ext>
            </a:extLst>
          </p:cNvPr>
          <p:cNvSpPr txBox="1"/>
          <p:nvPr/>
        </p:nvSpPr>
        <p:spPr bwMode="auto">
          <a:xfrm>
            <a:off x="1146395" y="462751"/>
            <a:ext cx="5553075" cy="45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Pulmonary Embolism Thrombectomy via Inari FlowTriever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D6B4B0-267B-43E1-8FD6-0E9B7ED44119}"/>
              </a:ext>
            </a:extLst>
          </p:cNvPr>
          <p:cNvSpPr txBox="1"/>
          <p:nvPr/>
        </p:nvSpPr>
        <p:spPr bwMode="auto">
          <a:xfrm>
            <a:off x="83936" y="1413655"/>
            <a:ext cx="4604386" cy="2490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57A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</a:t>
            </a:r>
            <a:r>
              <a:rPr kumimoji="0" lang="en-US" sz="2100" b="1" i="0" u="sng" strike="noStrike" kern="1200" cap="none" spc="0" normalizeH="0" baseline="0" noProof="0" dirty="0">
                <a:ln>
                  <a:noFill/>
                </a:ln>
                <a:solidFill>
                  <a:srgbClr val="457A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PRESENTATION | September 6</a:t>
            </a:r>
            <a:r>
              <a:rPr kumimoji="0" lang="en-US" sz="2100" b="1" i="0" u="sng" strike="noStrike" kern="1200" cap="none" spc="0" normalizeH="0" baseline="30000" noProof="0" dirty="0">
                <a:ln>
                  <a:noFill/>
                </a:ln>
                <a:solidFill>
                  <a:srgbClr val="457A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</a:t>
            </a:r>
            <a:r>
              <a:rPr kumimoji="0" lang="en-US" sz="2100" b="1" i="0" u="sng" strike="noStrike" kern="1200" cap="none" spc="0" normalizeH="0" baseline="0" noProof="0" dirty="0">
                <a:ln>
                  <a:noFill/>
                </a:ln>
                <a:solidFill>
                  <a:srgbClr val="457A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82-year-old female presented to the ED shortness of 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breath, and was tachycardic into the one-teens</a:t>
            </a:r>
          </a:p>
          <a:p>
            <a:pPr marL="45720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CT showed large bilateral &amp;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saddl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 embolus with RV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strain</a:t>
            </a:r>
          </a:p>
          <a:p>
            <a:pPr marL="45720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Single Session Thrombectomy Intervention with NO </a:t>
            </a:r>
          </a:p>
          <a:p>
            <a:pPr marL="1714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Thrombolytics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5DF9DC-3B98-8F13-4DA7-8F221CC446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3" t="-1127" r="1" b="-1"/>
          <a:stretch/>
        </p:blipFill>
        <p:spPr>
          <a:xfrm>
            <a:off x="4986440" y="1088106"/>
            <a:ext cx="7210121" cy="50853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C241B4-7175-C48F-1BC5-D9E224DC9D55}"/>
              </a:ext>
            </a:extLst>
          </p:cNvPr>
          <p:cNvSpPr txBox="1"/>
          <p:nvPr/>
        </p:nvSpPr>
        <p:spPr bwMode="auto">
          <a:xfrm>
            <a:off x="83936" y="3993343"/>
            <a:ext cx="4604386" cy="2490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srgbClr val="457A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CASE RESULTS</a:t>
            </a:r>
            <a:endParaRPr kumimoji="0" lang="en-US" sz="2100" b="1" i="0" u="sng" strike="noStrike" kern="1200" cap="none" spc="0" normalizeH="0" baseline="0" noProof="0" dirty="0">
              <a:ln>
                <a:noFill/>
              </a:ln>
              <a:solidFill>
                <a:srgbClr val="457AA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30-min device time &amp; 60-min stick-to-stitch</a:t>
            </a:r>
          </a:p>
          <a:p>
            <a:pPr marL="45720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 angiography confirmed 100% clot removal</a:t>
            </a:r>
          </a:p>
          <a:p>
            <a:pPr marL="45720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50cc total EBL: 95% blood returned with FlowSaver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259DCC-A31D-A901-2096-D5E4B4DA563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346" r="22726" b="44737"/>
          <a:stretch/>
        </p:blipFill>
        <p:spPr>
          <a:xfrm>
            <a:off x="11261598" y="40004"/>
            <a:ext cx="869537" cy="10481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2489CB-E98C-2116-D705-3359C34681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37" t="8351" r="17397" b="24038"/>
          <a:stretch/>
        </p:blipFill>
        <p:spPr>
          <a:xfrm>
            <a:off x="10249633" y="40004"/>
            <a:ext cx="940845" cy="104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44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D49804-EE9C-9D33-2C30-AF7E479B37F4}"/>
              </a:ext>
            </a:extLst>
          </p:cNvPr>
          <p:cNvSpPr/>
          <p:nvPr/>
        </p:nvSpPr>
        <p:spPr>
          <a:xfrm>
            <a:off x="0" y="0"/>
            <a:ext cx="12192000" cy="1128110"/>
          </a:xfrm>
          <a:prstGeom prst="rect">
            <a:avLst/>
          </a:prstGeom>
          <a:solidFill>
            <a:srgbClr val="558AA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981F1D-A023-4DDC-A4BF-C7DCFBBFD436}"/>
              </a:ext>
            </a:extLst>
          </p:cNvPr>
          <p:cNvSpPr txBox="1"/>
          <p:nvPr/>
        </p:nvSpPr>
        <p:spPr bwMode="auto">
          <a:xfrm>
            <a:off x="211454" y="-145415"/>
            <a:ext cx="55530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Vascular Surgery Team | Fairfield Medical Center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C77F3E-14BE-4E13-BAA5-428D4A166569}"/>
              </a:ext>
            </a:extLst>
          </p:cNvPr>
          <p:cNvSpPr txBox="1"/>
          <p:nvPr/>
        </p:nvSpPr>
        <p:spPr bwMode="auto">
          <a:xfrm>
            <a:off x="1146395" y="462751"/>
            <a:ext cx="5553075" cy="45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Pulmonary Embolism Thrombectomy via Inari FlowTriever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D6B4B0-267B-43E1-8FD6-0E9B7ED44119}"/>
              </a:ext>
            </a:extLst>
          </p:cNvPr>
          <p:cNvSpPr txBox="1"/>
          <p:nvPr/>
        </p:nvSpPr>
        <p:spPr bwMode="auto">
          <a:xfrm>
            <a:off x="-27756" y="1324016"/>
            <a:ext cx="5239612" cy="2490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457A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</a:t>
            </a:r>
            <a:r>
              <a:rPr kumimoji="0" lang="en-US" sz="2100" b="1" i="0" u="sng" strike="noStrike" kern="1200" cap="none" spc="0" normalizeH="0" baseline="0" noProof="0" dirty="0">
                <a:ln>
                  <a:noFill/>
                </a:ln>
                <a:solidFill>
                  <a:srgbClr val="457A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PRESENTATION | </a:t>
            </a:r>
            <a:r>
              <a:rPr lang="en-US" sz="2100" b="1" u="sng" dirty="0">
                <a:solidFill>
                  <a:srgbClr val="457AA1"/>
                </a:solidFill>
                <a:latin typeface="Calibri"/>
              </a:rPr>
              <a:t>November</a:t>
            </a:r>
            <a:r>
              <a:rPr kumimoji="0" lang="en-US" sz="2100" b="1" i="0" u="sng" strike="noStrike" kern="1200" cap="none" spc="0" normalizeH="0" baseline="0" noProof="0" dirty="0">
                <a:ln>
                  <a:noFill/>
                </a:ln>
                <a:solidFill>
                  <a:srgbClr val="457A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2100" b="1" u="sng" dirty="0">
                <a:solidFill>
                  <a:srgbClr val="457AA1"/>
                </a:solidFill>
                <a:latin typeface="Calibri"/>
              </a:rPr>
              <a:t>8</a:t>
            </a:r>
            <a:r>
              <a:rPr lang="en-US" sz="2100" b="1" u="sng" baseline="30000" dirty="0">
                <a:solidFill>
                  <a:srgbClr val="457AA1"/>
                </a:solidFill>
                <a:latin typeface="Calibri"/>
              </a:rPr>
              <a:t>th</a:t>
            </a:r>
            <a:r>
              <a:rPr lang="en-US" sz="2100" b="1" u="sng" dirty="0">
                <a:solidFill>
                  <a:srgbClr val="457AA1"/>
                </a:solidFill>
                <a:latin typeface="Calibri"/>
              </a:rPr>
              <a:t>,</a:t>
            </a:r>
            <a:r>
              <a:rPr kumimoji="0" lang="en-US" sz="2100" b="1" i="0" u="sng" strike="noStrike" kern="1200" cap="none" spc="0" normalizeH="0" baseline="0" noProof="0" dirty="0">
                <a:ln>
                  <a:noFill/>
                </a:ln>
                <a:solidFill>
                  <a:srgbClr val="457A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73-year-old female presented to the River Valley ED with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chest pain &amp; shortness of breath.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CT showed large </a:t>
            </a:r>
            <a:r>
              <a:rPr lang="en-US" sz="1500" dirty="0">
                <a:solidFill>
                  <a:srgbClr val="000000"/>
                </a:solidFill>
                <a:latin typeface="Calibri"/>
              </a:rPr>
              <a:t>bilateral &amp; saddle embolus and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right </a:t>
            </a:r>
          </a:p>
          <a:p>
            <a:pPr marL="457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heart strain</a:t>
            </a:r>
          </a:p>
          <a:p>
            <a:pPr marL="4572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Single Session Thrombectomy Intervention with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 </a:t>
            </a:r>
          </a:p>
          <a:p>
            <a:pPr marL="1714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Thrombolytics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BC1359-81A8-4ACD-BBE6-81175CBCBBB8}"/>
              </a:ext>
            </a:extLst>
          </p:cNvPr>
          <p:cNvSpPr txBox="1"/>
          <p:nvPr/>
        </p:nvSpPr>
        <p:spPr bwMode="auto">
          <a:xfrm>
            <a:off x="151445" y="4010013"/>
            <a:ext cx="4787191" cy="2109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sng" strike="noStrike" kern="1200" cap="none" spc="0" normalizeH="0" baseline="0" noProof="0" dirty="0">
                <a:ln>
                  <a:noFill/>
                </a:ln>
                <a:solidFill>
                  <a:srgbClr val="457AA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CASE RESULTS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</a:rPr>
              <a:t>3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 min device time &amp; 60 min stick-to-stich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Post CT angiography confirmed 100% clot removal</a:t>
            </a:r>
          </a:p>
          <a:p>
            <a:pPr marL="285750" marR="0" lvl="0" indent="-285750" algn="l" defTabSz="9144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dirty="0">
                <a:solidFill>
                  <a:srgbClr val="000000"/>
                </a:solidFill>
                <a:latin typeface="Calibri"/>
              </a:rPr>
              <a:t>100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cc total EBL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| 95% blood returned with FlowSaver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BB7060-D8B3-744B-A4D5-6386B4A254D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9" t="919" b="-1"/>
          <a:stretch/>
        </p:blipFill>
        <p:spPr>
          <a:xfrm>
            <a:off x="5211856" y="1032031"/>
            <a:ext cx="6852626" cy="5102811"/>
          </a:xfrm>
          <a:prstGeom prst="rect">
            <a:avLst/>
          </a:prstGeom>
          <a:ln w="38100">
            <a:solidFill>
              <a:srgbClr val="457AA1"/>
            </a:solidFill>
          </a:ln>
        </p:spPr>
      </p:pic>
    </p:spTree>
    <p:extLst>
      <p:ext uri="{BB962C8B-B14F-4D97-AF65-F5344CB8AC3E}">
        <p14:creationId xmlns:p14="http://schemas.microsoft.com/office/powerpoint/2010/main" val="564024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557DA8-A7AB-A4D8-CD4C-DDBCF58EC19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203850"/>
          </a:xfrm>
          <a:prstGeom prst="rect">
            <a:avLst/>
          </a:prstGeom>
          <a:solidFill>
            <a:srgbClr val="457AA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PE Care Pathway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292D92-618F-4B8F-EBB9-7072294C6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055" y="156596"/>
            <a:ext cx="4386688" cy="6544807"/>
          </a:xfrm>
          <a:prstGeom prst="rect">
            <a:avLst/>
          </a:prstGeom>
          <a:ln>
            <a:solidFill>
              <a:srgbClr val="4472C4">
                <a:lumMod val="75000"/>
              </a:srgbClr>
            </a:solidFill>
          </a:ln>
        </p:spPr>
      </p:pic>
    </p:spTree>
    <p:extLst>
      <p:ext uri="{BB962C8B-B14F-4D97-AF65-F5344CB8AC3E}">
        <p14:creationId xmlns:p14="http://schemas.microsoft.com/office/powerpoint/2010/main" val="22948460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A892B-2101-7EA3-35CE-2211583F3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00" y="340029"/>
            <a:ext cx="10363830" cy="507696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VTE Program Algorithms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C02366-23ED-3CBA-377D-45AE34EAE6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007976" y="1238250"/>
            <a:ext cx="4307887" cy="5572125"/>
          </a:xfrm>
          <a:ln>
            <a:solidFill>
              <a:srgbClr val="7030A0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6E436E-5E02-CEF8-681A-EC403F1CF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507" y="1238250"/>
            <a:ext cx="4259929" cy="5572125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7052169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WT 2016 PPT Final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0" y="-51445"/>
            <a:ext cx="12192000" cy="914400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B5F5385-4754-EF45-8C2E-E2D583452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3244" y="4913203"/>
            <a:ext cx="7783629" cy="1450708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5379888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0F5BD-9EAE-1725-6D80-27ACD9822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WHY IS VTE IMPORTANT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49A33-2275-0766-D82D-BA891BEBC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79721"/>
          </a:xfrm>
        </p:spPr>
        <p:txBody>
          <a:bodyPr>
            <a:normAutofit fontScale="55000" lnSpcReduction="20000"/>
          </a:bodyPr>
          <a:lstStyle/>
          <a:p>
            <a:r>
              <a:rPr lang="en-US" sz="3600" dirty="0"/>
              <a:t>900,000 case of VTE yearly (0.1% of population)</a:t>
            </a:r>
          </a:p>
          <a:p>
            <a:r>
              <a:rPr lang="en-US" sz="3600" dirty="0"/>
              <a:t>Patients we see are higher risk</a:t>
            </a:r>
          </a:p>
          <a:p>
            <a:pPr lvl="1"/>
            <a:r>
              <a:rPr lang="en-US" sz="2900" dirty="0"/>
              <a:t>Less active (obese?)</a:t>
            </a:r>
          </a:p>
          <a:p>
            <a:pPr lvl="1"/>
            <a:r>
              <a:rPr lang="en-US" sz="2900" dirty="0"/>
              <a:t>Cancer</a:t>
            </a:r>
          </a:p>
          <a:p>
            <a:pPr lvl="1"/>
            <a:r>
              <a:rPr lang="en-US" sz="2900" dirty="0"/>
              <a:t>Surgery</a:t>
            </a:r>
          </a:p>
          <a:p>
            <a:pPr lvl="1"/>
            <a:r>
              <a:rPr lang="en-US" sz="2900" dirty="0"/>
              <a:t>COVID-19</a:t>
            </a:r>
          </a:p>
          <a:p>
            <a:r>
              <a:rPr lang="en-US" sz="3600" dirty="0"/>
              <a:t>60,000-100,000 patients die each year from VTE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2100" dirty="0"/>
              <a:t>Center for Disease Control May 15, 2024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A2EB15-44EF-BE6B-B646-C941A4A6FA23}"/>
              </a:ext>
            </a:extLst>
          </p:cNvPr>
          <p:cNvSpPr txBox="1"/>
          <p:nvPr/>
        </p:nvSpPr>
        <p:spPr>
          <a:xfrm>
            <a:off x="609600" y="3897085"/>
            <a:ext cx="96991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BUT WHAT HAPPENS TO THE PATIENTS WHO SURVIVE</a:t>
            </a:r>
          </a:p>
        </p:txBody>
      </p:sp>
    </p:spTree>
    <p:extLst>
      <p:ext uri="{BB962C8B-B14F-4D97-AF65-F5344CB8AC3E}">
        <p14:creationId xmlns:p14="http://schemas.microsoft.com/office/powerpoint/2010/main" val="101230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1AD56-D865-35A3-5339-8DA3F8996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POST THROMBOTIC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09271C-677E-6A97-D630-7BD75E53A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20-50% of patients develop PTS</a:t>
            </a:r>
          </a:p>
          <a:p>
            <a:pPr lvl="1"/>
            <a:r>
              <a:rPr lang="en-US" dirty="0"/>
              <a:t>Studies with longer follow up found even higher rates over time</a:t>
            </a:r>
          </a:p>
          <a:p>
            <a:r>
              <a:rPr lang="en-US" dirty="0"/>
              <a:t>5-10% develop severe PTS</a:t>
            </a:r>
          </a:p>
          <a:p>
            <a:pPr lvl="1"/>
            <a:r>
              <a:rPr lang="en-US" dirty="0"/>
              <a:t>Venous ulcers</a:t>
            </a:r>
          </a:p>
          <a:p>
            <a:r>
              <a:rPr lang="en-US" dirty="0"/>
              <a:t>Annual healthcare cost for PTS patients $7000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785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3208B-F459-9AA7-D660-7F17A1A1F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POST THROMBOTIC SYNDROME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24F894E-C3FD-F5D5-8EC3-6356DE2264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4949110"/>
              </p:ext>
            </p:extLst>
          </p:nvPr>
        </p:nvGraphicFramePr>
        <p:xfrm>
          <a:off x="838200" y="1482909"/>
          <a:ext cx="10515600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494804521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81885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effectLst/>
                        </a:rPr>
                        <a:t>Symptoms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>
                          <a:effectLst/>
                        </a:rPr>
                        <a:t>Clinical Signs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74822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/>
                        </a:rPr>
                        <a:t>Pain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effectLst/>
                        </a:rPr>
                        <a:t>Edema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2105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/>
                        </a:rPr>
                        <a:t>Sensation of swelling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effectLst/>
                        </a:rPr>
                        <a:t>Telangiectasia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03007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/>
                        </a:rPr>
                        <a:t>Cramps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effectLst/>
                        </a:rPr>
                        <a:t>Venous dilatation/ectasia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5324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effectLst/>
                        </a:rPr>
                        <a:t>Heaviness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/>
                        </a:rPr>
                        <a:t>Varicose veins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8592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effectLst/>
                        </a:rPr>
                        <a:t>Fatigue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/>
                        </a:rPr>
                        <a:t>Redness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236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effectLst/>
                        </a:rPr>
                        <a:t>Itching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/>
                        </a:rPr>
                        <a:t>Cyanosis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2767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effectLst/>
                        </a:rPr>
                        <a:t>Pruritis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/>
                        </a:rPr>
                        <a:t>Hyperpigmentation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99016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/>
                        </a:rPr>
                        <a:t>Bursting pain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/>
                        </a:rPr>
                        <a:t>Eczema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51821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/>
                        </a:rPr>
                        <a:t>Venous claudication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/>
                        </a:rPr>
                        <a:t>Pain during calf compression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9435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b="0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err="1">
                          <a:effectLst/>
                        </a:rPr>
                        <a:t>Lipodermatosclerosis</a:t>
                      </a:r>
                      <a:endParaRPr lang="en-US" b="0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295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effectLst/>
                        </a:rPr>
                        <a:t>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/>
                        </a:rPr>
                        <a:t>     </a:t>
                      </a:r>
                      <a:r>
                        <a:rPr lang="en-US" b="0" dirty="0" err="1">
                          <a:effectLst/>
                        </a:rPr>
                        <a:t>Atrophie</a:t>
                      </a:r>
                      <a:r>
                        <a:rPr lang="en-US" b="0" dirty="0">
                          <a:effectLst/>
                        </a:rPr>
                        <a:t> blanche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4520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effectLst/>
                        </a:rPr>
                        <a:t>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/>
                        </a:rPr>
                        <a:t>    Open or healed ulcers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8985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9042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B84E8-D26E-77B7-C5C5-666267312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POST PULMONARY EMBOLISM SYNDROME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07EEC-EAE4-1A37-26A8-B1DFE05B2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as well studied</a:t>
            </a:r>
          </a:p>
          <a:p>
            <a:r>
              <a:rPr lang="en-US" dirty="0"/>
              <a:t>Broken down into two categories</a:t>
            </a:r>
          </a:p>
          <a:p>
            <a:pPr lvl="1"/>
            <a:r>
              <a:rPr lang="en-US" dirty="0"/>
              <a:t>Chronic Thromboembolic Pulmonary Disease (CTEPD)</a:t>
            </a:r>
          </a:p>
          <a:p>
            <a:pPr lvl="1"/>
            <a:r>
              <a:rPr lang="en-US" dirty="0"/>
              <a:t>Chronic Thromboembolic Pulmonary Hypertension (CTEPH)</a:t>
            </a:r>
          </a:p>
          <a:p>
            <a:r>
              <a:rPr lang="en-US" dirty="0"/>
              <a:t>Persistent dyspnea, cardiac dysfunction, pulmonary hypertension</a:t>
            </a:r>
          </a:p>
          <a:p>
            <a:r>
              <a:rPr lang="en-US" dirty="0"/>
              <a:t>Up to 3% of patients who survive from PE will develop CTEPH</a:t>
            </a:r>
          </a:p>
        </p:txBody>
      </p:sp>
    </p:spTree>
    <p:extLst>
      <p:ext uri="{BB962C8B-B14F-4D97-AF65-F5344CB8AC3E}">
        <p14:creationId xmlns:p14="http://schemas.microsoft.com/office/powerpoint/2010/main" val="3107508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EDA3F30-FFEC-4AF8-BE7C-05C17FA1101E}"/>
              </a:ext>
            </a:extLst>
          </p:cNvPr>
          <p:cNvSpPr txBox="1"/>
          <p:nvPr/>
        </p:nvSpPr>
        <p:spPr bwMode="auto">
          <a:xfrm>
            <a:off x="5285673" y="3640845"/>
            <a:ext cx="3304727" cy="1236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>
            <a:spAutoFit/>
          </a:bodyPr>
          <a:lstStyle/>
          <a:p>
            <a:pPr marL="609570" marR="0" lvl="1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0AE1B"/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5th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0AE1B"/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percentile 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0AE1B"/>
              </a:solidFill>
              <a:effectLst/>
              <a:uLnTx/>
              <a:uFillTx/>
              <a:latin typeface="Calibri" panose="020F0502020204030204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609570" marR="0" lvl="1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6-minute walk test scores (vs. population norms)</a:t>
            </a:r>
            <a:r>
              <a:rPr kumimoji="0" lang="en-US" sz="1867" b="0" i="0" u="none" strike="noStrike" kern="1200" cap="none" spc="0" normalizeH="0" baseline="30000" noProof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CB44F7-5FA2-4FB3-974A-66D086E3BA0C}"/>
              </a:ext>
            </a:extLst>
          </p:cNvPr>
          <p:cNvSpPr txBox="1"/>
          <p:nvPr/>
        </p:nvSpPr>
        <p:spPr bwMode="auto">
          <a:xfrm>
            <a:off x="2832832" y="3645216"/>
            <a:ext cx="2625637" cy="1482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15237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0AE1B"/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11%</a:t>
            </a:r>
          </a:p>
          <a:p>
            <a:pPr marL="15237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moderate or severe functional impairment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(NYHA III-IV)</a:t>
            </a:r>
            <a:r>
              <a:rPr kumimoji="0" lang="en-US" sz="1867" b="0" i="0" u="none" strike="noStrike" kern="1200" cap="none" spc="0" normalizeH="0" baseline="30000" noProof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5B1EE77-EBFF-43C8-9D2C-2EFBADCEE17F}"/>
              </a:ext>
            </a:extLst>
          </p:cNvPr>
          <p:cNvSpPr txBox="1">
            <a:spLocks/>
          </p:cNvSpPr>
          <p:nvPr/>
        </p:nvSpPr>
        <p:spPr bwMode="auto">
          <a:xfrm>
            <a:off x="855423" y="3668614"/>
            <a:ext cx="2035347" cy="1526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5602" indent="-45560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Trebuchet MS" pitchFamily="34" charset="0"/>
                <a:ea typeface="ＭＳ Ｐゴシック" charset="0"/>
                <a:cs typeface="ＭＳ Ｐゴシック" charset="0"/>
              </a:defRPr>
            </a:lvl1pPr>
            <a:lvl2pPr marL="988989" indent="-3794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bg1"/>
                </a:solidFill>
                <a:latin typeface="Trebuchet MS" pitchFamily="34" charset="0"/>
                <a:ea typeface="ＭＳ Ｐゴシック" charset="0"/>
                <a:cs typeface="+mn-cs"/>
              </a:defRPr>
            </a:lvl2pPr>
            <a:lvl3pPr marL="1522375" indent="-30320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Trebuchet MS" pitchFamily="34" charset="0"/>
                <a:ea typeface="ＭＳ Ｐゴシック" charset="0"/>
                <a:cs typeface="+mn-cs"/>
              </a:defRPr>
            </a:lvl3pPr>
            <a:lvl4pPr marL="2131960" indent="-30320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bg1"/>
                </a:solidFill>
                <a:latin typeface="Trebuchet MS" pitchFamily="34" charset="0"/>
                <a:ea typeface="ＭＳ Ｐゴシック" charset="0"/>
                <a:cs typeface="+mn-cs"/>
              </a:defRPr>
            </a:lvl4pPr>
            <a:lvl5pPr marL="2741545" indent="-30320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ern="1200">
                <a:solidFill>
                  <a:schemeClr val="bg1"/>
                </a:solidFill>
                <a:latin typeface="Trebuchet MS" pitchFamily="34" charset="0"/>
                <a:ea typeface="ＭＳ Ｐゴシック" charset="0"/>
                <a:cs typeface="+mn-cs"/>
              </a:defRPr>
            </a:lvl5pPr>
            <a:lvl6pPr marL="3352632" indent="-304784" algn="l" defTabSz="1219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1219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0AE1B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18% 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ongoing RV dysfunction</a:t>
            </a:r>
            <a:r>
              <a:rPr kumimoji="0" lang="en-US" sz="1867" b="0" i="0" u="none" strike="noStrike" kern="1200" cap="none" spc="0" normalizeH="0" baseline="30000" noProof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1</a:t>
            </a:r>
          </a:p>
          <a:p>
            <a:pPr marL="60957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66686A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  <a:p>
            <a:pPr marL="609570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20B7EAB0-1A41-49F6-BE7F-C4F58A447BC8}"/>
              </a:ext>
            </a:extLst>
          </p:cNvPr>
          <p:cNvSpPr txBox="1">
            <a:spLocks/>
          </p:cNvSpPr>
          <p:nvPr/>
        </p:nvSpPr>
        <p:spPr bwMode="auto">
          <a:xfrm>
            <a:off x="9457181" y="3609880"/>
            <a:ext cx="1874757" cy="123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5602" indent="-455602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Trebuchet MS" pitchFamily="34" charset="0"/>
                <a:ea typeface="ＭＳ Ｐゴシック" charset="0"/>
                <a:cs typeface="ＭＳ Ｐゴシック" charset="0"/>
              </a:defRPr>
            </a:lvl1pPr>
            <a:lvl2pPr marL="988989" indent="-379404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bg1"/>
                </a:solidFill>
                <a:latin typeface="Trebuchet MS" pitchFamily="34" charset="0"/>
                <a:ea typeface="ＭＳ Ｐゴシック" charset="0"/>
                <a:cs typeface="+mn-cs"/>
              </a:defRPr>
            </a:lvl2pPr>
            <a:lvl3pPr marL="1522375" indent="-30320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bg1"/>
                </a:solidFill>
                <a:latin typeface="Trebuchet MS" pitchFamily="34" charset="0"/>
                <a:ea typeface="ＭＳ Ｐゴシック" charset="0"/>
                <a:cs typeface="+mn-cs"/>
              </a:defRPr>
            </a:lvl3pPr>
            <a:lvl4pPr marL="2131960" indent="-30320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ern="1200">
                <a:solidFill>
                  <a:schemeClr val="bg1"/>
                </a:solidFill>
                <a:latin typeface="Trebuchet MS" pitchFamily="34" charset="0"/>
                <a:ea typeface="ＭＳ Ｐゴシック" charset="0"/>
                <a:cs typeface="+mn-cs"/>
              </a:defRPr>
            </a:lvl4pPr>
            <a:lvl5pPr marL="2741545" indent="-303206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ern="1200">
                <a:solidFill>
                  <a:schemeClr val="bg1"/>
                </a:solidFill>
                <a:latin typeface="Trebuchet MS" pitchFamily="34" charset="0"/>
                <a:ea typeface="ＭＳ Ｐゴシック" charset="0"/>
                <a:cs typeface="+mn-cs"/>
              </a:defRPr>
            </a:lvl5pPr>
            <a:lvl6pPr marL="3352632" indent="-304784" algn="l" defTabSz="1219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202" indent="-304784" algn="l" defTabSz="1219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2" indent="-304784" algn="l" defTabSz="1219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341" indent="-304784" algn="l" defTabSz="121914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0AE1B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+mn-cs"/>
              </a:rPr>
              <a:t>24%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30-day all-cause readmission</a:t>
            </a:r>
            <a:r>
              <a:rPr kumimoji="0" lang="en-US" sz="1800" b="0" i="0" u="none" strike="noStrike" kern="1200" cap="none" spc="0" normalizeH="0" baseline="30000" noProof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2</a:t>
            </a:r>
            <a:endParaRPr kumimoji="0" lang="en-US" sz="1800" b="0" i="0" u="none" strike="noStrike" kern="1200" cap="none" spc="0" normalizeH="0" baseline="30000" noProof="0">
              <a:ln>
                <a:noFill/>
              </a:ln>
              <a:solidFill>
                <a:srgbClr val="66686A"/>
              </a:solidFill>
              <a:effectLst/>
              <a:uLnTx/>
              <a:uFillTx/>
              <a:latin typeface="Calibri" panose="020F0502020204030204"/>
              <a:ea typeface="ＭＳ Ｐゴシック" charset="0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A0AA0E2-AA62-4ABE-AB61-510F988CAEB3}"/>
              </a:ext>
            </a:extLst>
          </p:cNvPr>
          <p:cNvCxnSpPr/>
          <p:nvPr/>
        </p:nvCxnSpPr>
        <p:spPr>
          <a:xfrm>
            <a:off x="2578296" y="3060003"/>
            <a:ext cx="0" cy="183740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6D2E33-21FB-46C9-9391-789245005771}"/>
              </a:ext>
            </a:extLst>
          </p:cNvPr>
          <p:cNvCxnSpPr/>
          <p:nvPr/>
        </p:nvCxnSpPr>
        <p:spPr>
          <a:xfrm>
            <a:off x="5568541" y="3143336"/>
            <a:ext cx="0" cy="1837404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AC7D1CF-416E-4DAE-9707-2697597C030D}"/>
              </a:ext>
            </a:extLst>
          </p:cNvPr>
          <p:cNvCxnSpPr>
            <a:cxnSpLocks/>
          </p:cNvCxnSpPr>
          <p:nvPr/>
        </p:nvCxnSpPr>
        <p:spPr>
          <a:xfrm>
            <a:off x="8879327" y="3097992"/>
            <a:ext cx="0" cy="1882748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4D1CA37B-D306-4D3B-AC61-D2EF5B5F6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12191996" cy="934930"/>
          </a:xfrm>
          <a:solidFill>
            <a:srgbClr val="558AA9"/>
          </a:solidFill>
        </p:spPr>
        <p:txBody>
          <a:bodyPr/>
          <a:lstStyle/>
          <a:p>
            <a:pPr algn="ctr"/>
            <a:r>
              <a:rPr lang="en-US" dirty="0"/>
              <a:t>Long-term Consequences of PE: “Post-PE Syndrome”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4426C24-8DE8-6348-A6A8-F076A37F554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7244" y="2749711"/>
            <a:ext cx="649392" cy="655461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EBEF49A7-CBFF-432F-A574-D5205E6287E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565" y="2378229"/>
            <a:ext cx="602292" cy="648119"/>
          </a:xfrm>
          <a:prstGeom prst="rect">
            <a:avLst/>
          </a:prstGeom>
        </p:spPr>
      </p:pic>
      <p:pic>
        <p:nvPicPr>
          <p:cNvPr id="69" name="Picture 56">
            <a:extLst>
              <a:ext uri="{FF2B5EF4-FFF2-40B4-BE49-F238E27FC236}">
                <a16:creationId xmlns:a16="http://schemas.microsoft.com/office/drawing/2014/main" id="{BC16F818-18DF-BA4A-A20A-9F4D6DB7B1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7100" t="7680" r="37096" b="7267"/>
          <a:stretch/>
        </p:blipFill>
        <p:spPr>
          <a:xfrm>
            <a:off x="6273662" y="2572246"/>
            <a:ext cx="543861" cy="100834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38A4797-B65F-4F32-9139-5022B61C383F}"/>
              </a:ext>
            </a:extLst>
          </p:cNvPr>
          <p:cNvSpPr txBox="1"/>
          <p:nvPr/>
        </p:nvSpPr>
        <p:spPr bwMode="auto">
          <a:xfrm>
            <a:off x="224605" y="6145586"/>
            <a:ext cx="11813320" cy="5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04792" marR="0" lvl="0" indent="-304792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609570" algn="l"/>
              </a:tabLst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Sista AK, et al. Persistent right ventricular dysfunction, functional capacity limitation, exercise intolerance, and quality of life impairment following pulmonary embolism: Systematic review with meta-analysis. </a:t>
            </a:r>
            <a:r>
              <a:rPr kumimoji="0" lang="en-US" sz="7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Vasc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 Med. 2017 Feb;22(1):37-43</a:t>
            </a:r>
          </a:p>
          <a:p>
            <a:pPr marL="304792" marR="0" lvl="0" indent="-304792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609570" algn="l"/>
              </a:tabLst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Lato" panose="020F0502020204030203" pitchFamily="34" charset="0"/>
                <a:cs typeface="Lato" panose="020F0502020204030203" pitchFamily="34" charset="0"/>
              </a:rPr>
              <a:t>PERT Consortium Registry Data. Interim results on 3,400 Patients presented at PERT Symposium October 2020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4256EEC-F23F-49C7-BA4B-9A15A812A098}"/>
              </a:ext>
            </a:extLst>
          </p:cNvPr>
          <p:cNvSpPr txBox="1"/>
          <p:nvPr/>
        </p:nvSpPr>
        <p:spPr>
          <a:xfrm>
            <a:off x="1350485" y="1400552"/>
            <a:ext cx="64715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Meta-analysis including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nearly 3,700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 patients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(18-month median follow-up):</a:t>
            </a: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3F429686-39E8-4450-ABA1-9CA7C623E317}"/>
              </a:ext>
            </a:extLst>
          </p:cNvPr>
          <p:cNvSpPr/>
          <p:nvPr/>
        </p:nvSpPr>
        <p:spPr>
          <a:xfrm rot="16200000">
            <a:off x="4326699" y="-1501133"/>
            <a:ext cx="534667" cy="7792935"/>
          </a:xfrm>
          <a:prstGeom prst="rightBrac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6668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D8F8CCF-9B41-4D69-9694-F4BCB00524C4}"/>
              </a:ext>
            </a:extLst>
          </p:cNvPr>
          <p:cNvSpPr txBox="1"/>
          <p:nvPr/>
        </p:nvSpPr>
        <p:spPr>
          <a:xfrm>
            <a:off x="9126493" y="1425827"/>
            <a:ext cx="2205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66686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PERT Consortium 2020 data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2E1E5B05-FBE3-4639-8639-506E1EC187F6}"/>
              </a:ext>
            </a:extLst>
          </p:cNvPr>
          <p:cNvSpPr/>
          <p:nvPr/>
        </p:nvSpPr>
        <p:spPr>
          <a:xfrm rot="16200000">
            <a:off x="9961882" y="1290083"/>
            <a:ext cx="534667" cy="2205445"/>
          </a:xfrm>
          <a:prstGeom prst="rightBrace">
            <a:avLst/>
          </a:prstGeom>
          <a:ln w="127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66686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7CAB211-9261-4EC8-87AD-3FABF20F9011}"/>
              </a:ext>
            </a:extLst>
          </p:cNvPr>
          <p:cNvSpPr txBox="1"/>
          <p:nvPr/>
        </p:nvSpPr>
        <p:spPr>
          <a:xfrm>
            <a:off x="605201" y="5333798"/>
            <a:ext cx="8156958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182880" tIns="91440" bIns="9144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A8D8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“Mechanistically, rapid unloading of the right ventricle and 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AEA8D8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increased thrombus clearance may prevent maladaptive cardiopulmonary remodeling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EA8D8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.”</a:t>
            </a:r>
            <a:r>
              <a:rPr kumimoji="0" lang="en-US" sz="1800" b="0" i="0" u="none" strike="noStrike" kern="1200" cap="none" spc="0" normalizeH="0" baseline="30000" noProof="0">
                <a:ln>
                  <a:noFill/>
                </a:ln>
                <a:solidFill>
                  <a:srgbClr val="AEA8D8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BEC1CD3-0D6A-43F2-BE6E-445ECA64CE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9693" y="2765556"/>
            <a:ext cx="602292" cy="648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709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2">
            <a:extLst>
              <a:ext uri="{FF2B5EF4-FFF2-40B4-BE49-F238E27FC236}">
                <a16:creationId xmlns:a16="http://schemas.microsoft.com/office/drawing/2014/main" id="{47AB4E35-6DFF-6966-38F5-F40E24BDF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7031"/>
            <a:ext cx="12192000" cy="1020744"/>
          </a:xfrm>
          <a:solidFill>
            <a:srgbClr val="558AA9"/>
          </a:solidFill>
        </p:spPr>
        <p:txBody>
          <a:bodyPr>
            <a:noAutofit/>
          </a:bodyPr>
          <a:lstStyle/>
          <a:p>
            <a:pPr algn="ctr"/>
            <a:r>
              <a:rPr lang="en-US" dirty="0"/>
              <a:t>VTE Long Term</a:t>
            </a:r>
            <a:endParaRPr lang="en-US" dirty="0">
              <a:solidFill>
                <a:srgbClr val="FFC000"/>
              </a:solidFill>
              <a:latin typeface="Lato Black" panose="020F0A02020204030203" pitchFamily="34" charset="0"/>
            </a:endParaRPr>
          </a:p>
        </p:txBody>
      </p:sp>
      <p:pic>
        <p:nvPicPr>
          <p:cNvPr id="5" name="Content Placeholder 4" descr="A black and white image of a human body&#10;&#10;Description automatically generated">
            <a:extLst>
              <a:ext uri="{FF2B5EF4-FFF2-40B4-BE49-F238E27FC236}">
                <a16:creationId xmlns:a16="http://schemas.microsoft.com/office/drawing/2014/main" id="{2937A512-8308-1206-7273-AA46168BF6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911600" y="1455507"/>
            <a:ext cx="4351338" cy="4351338"/>
          </a:xfr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9C63CA8-702A-8F06-C3FB-E743D2117BE6}"/>
              </a:ext>
            </a:extLst>
          </p:cNvPr>
          <p:cNvSpPr/>
          <p:nvPr/>
        </p:nvSpPr>
        <p:spPr>
          <a:xfrm>
            <a:off x="300047" y="2574618"/>
            <a:ext cx="4341983" cy="3678009"/>
          </a:xfrm>
          <a:prstGeom prst="roundRect">
            <a:avLst>
              <a:gd name="adj" fmla="val 4573"/>
            </a:avLst>
          </a:prstGeom>
          <a:gradFill flip="none" rotWithShape="1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alpha val="40000"/>
                </a:schemeClr>
              </a:gs>
            </a:gsLst>
            <a:lin ang="27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98CE799-91E3-6962-2EBC-7793D32F12A6}"/>
              </a:ext>
            </a:extLst>
          </p:cNvPr>
          <p:cNvSpPr/>
          <p:nvPr/>
        </p:nvSpPr>
        <p:spPr>
          <a:xfrm>
            <a:off x="300047" y="2265141"/>
            <a:ext cx="1392846" cy="539923"/>
          </a:xfrm>
          <a:prstGeom prst="roundRect">
            <a:avLst>
              <a:gd name="adj" fmla="val 7444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DVT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91F82C1-E6E6-8EF3-3A20-C5842D2CF7F3}"/>
              </a:ext>
            </a:extLst>
          </p:cNvPr>
          <p:cNvSpPr txBox="1"/>
          <p:nvPr/>
        </p:nvSpPr>
        <p:spPr>
          <a:xfrm>
            <a:off x="206951" y="3064302"/>
            <a:ext cx="139284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5029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 to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029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029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50%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C4E1633-6F2A-7504-D970-91107928E418}"/>
              </a:ext>
            </a:extLst>
          </p:cNvPr>
          <p:cNvSpPr txBox="1"/>
          <p:nvPr/>
        </p:nvSpPr>
        <p:spPr>
          <a:xfrm>
            <a:off x="1258525" y="3186401"/>
            <a:ext cx="33526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018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668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 post-thrombotic syndrome (PTS) within 2 years of </a:t>
            </a:r>
          </a:p>
          <a:p>
            <a:pPr marL="23018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6668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proximal DVT</a:t>
            </a:r>
            <a:r>
              <a:rPr kumimoji="0" lang="en-US" sz="1600" b="1" i="0" u="none" strike="noStrike" kern="1200" cap="none" spc="0" normalizeH="0" baseline="30000" noProof="0" dirty="0">
                <a:ln>
                  <a:noFill/>
                </a:ln>
                <a:solidFill>
                  <a:srgbClr val="6668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  <a:endParaRPr kumimoji="0" lang="en-US" sz="1600" b="0" i="0" u="none" strike="noStrike" kern="1200" cap="none" spc="0" normalizeH="0" baseline="30000" noProof="0" dirty="0">
              <a:ln>
                <a:noFill/>
              </a:ln>
              <a:solidFill>
                <a:srgbClr val="6668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5D741A1-B93B-CA52-5F6E-D8D4CA654627}"/>
              </a:ext>
            </a:extLst>
          </p:cNvPr>
          <p:cNvSpPr txBox="1"/>
          <p:nvPr/>
        </p:nvSpPr>
        <p:spPr>
          <a:xfrm>
            <a:off x="160257" y="4229831"/>
            <a:ext cx="13928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029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~90%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EBD0757-CCEE-CD26-6C50-9C38EFB81329}"/>
              </a:ext>
            </a:extLst>
          </p:cNvPr>
          <p:cNvSpPr txBox="1"/>
          <p:nvPr/>
        </p:nvSpPr>
        <p:spPr>
          <a:xfrm>
            <a:off x="1258526" y="4272097"/>
            <a:ext cx="33526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018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6668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PTS patients are unable to work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668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years after diagnosis</a:t>
            </a:r>
            <a:r>
              <a: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srgbClr val="6668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5679E2C-A027-B639-5EDC-F242E4B1A358}"/>
              </a:ext>
            </a:extLst>
          </p:cNvPr>
          <p:cNvSpPr/>
          <p:nvPr/>
        </p:nvSpPr>
        <p:spPr>
          <a:xfrm>
            <a:off x="7589283" y="1404020"/>
            <a:ext cx="4341983" cy="3619202"/>
          </a:xfrm>
          <a:prstGeom prst="roundRect">
            <a:avLst>
              <a:gd name="adj" fmla="val 4573"/>
            </a:avLst>
          </a:prstGeom>
          <a:gradFill flip="none" rotWithShape="1">
            <a:gsLst>
              <a:gs pos="0">
                <a:schemeClr val="bg1">
                  <a:alpha val="50000"/>
                </a:schemeClr>
              </a:gs>
              <a:gs pos="100000">
                <a:schemeClr val="bg1">
                  <a:alpha val="40000"/>
                </a:schemeClr>
              </a:gs>
            </a:gsLst>
            <a:lin ang="2700000" scaled="1"/>
            <a:tileRect/>
          </a:gradFill>
          <a:ln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D11008D-4E82-ED91-F43B-48BD7792E08A}"/>
              </a:ext>
            </a:extLst>
          </p:cNvPr>
          <p:cNvSpPr/>
          <p:nvPr/>
        </p:nvSpPr>
        <p:spPr>
          <a:xfrm>
            <a:off x="7589283" y="1094542"/>
            <a:ext cx="1392846" cy="539923"/>
          </a:xfrm>
          <a:prstGeom prst="roundRect">
            <a:avLst>
              <a:gd name="adj" fmla="val 7444"/>
            </a:avLst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0949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1898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82848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43797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04746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656960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266453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75947" algn="l" defTabSz="1218987" rtl="0" eaLnBrk="1" latinLnBrk="0" hangingPunct="1"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7E0BAB4-ECA8-18A9-48C7-1B754851E1BB}"/>
              </a:ext>
            </a:extLst>
          </p:cNvPr>
          <p:cNvSpPr txBox="1"/>
          <p:nvPr/>
        </p:nvSpPr>
        <p:spPr>
          <a:xfrm>
            <a:off x="7444224" y="1866133"/>
            <a:ext cx="13928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029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#3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4BCB04C-ECAC-FFD0-A6A4-CAB3470615A4}"/>
              </a:ext>
            </a:extLst>
          </p:cNvPr>
          <p:cNvSpPr txBox="1"/>
          <p:nvPr/>
        </p:nvSpPr>
        <p:spPr>
          <a:xfrm>
            <a:off x="8489598" y="1878510"/>
            <a:ext cx="349244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018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6668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leading cause of cardiovascular death</a:t>
            </a:r>
            <a:r>
              <a:rPr kumimoji="0" lang="en-US" sz="1600" b="1" i="0" u="none" strike="noStrike" kern="1200" cap="none" spc="0" normalizeH="0" baseline="30000" noProof="0">
                <a:ln>
                  <a:noFill/>
                </a:ln>
                <a:solidFill>
                  <a:srgbClr val="6668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6668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668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(and a leading cause of preventable deaths in hospital)</a:t>
            </a:r>
            <a:endParaRPr kumimoji="0" lang="en-US" sz="1600" b="0" i="0" u="none" strike="noStrike" kern="1200" cap="none" spc="0" normalizeH="0" baseline="30000" noProof="0">
              <a:ln>
                <a:noFill/>
              </a:ln>
              <a:solidFill>
                <a:srgbClr val="6668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D089C94-82AA-1B9C-09BD-2DD448D0D2FE}"/>
              </a:ext>
            </a:extLst>
          </p:cNvPr>
          <p:cNvSpPr txBox="1"/>
          <p:nvPr/>
        </p:nvSpPr>
        <p:spPr>
          <a:xfrm>
            <a:off x="8489598" y="3053507"/>
            <a:ext cx="33526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018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6668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30-day all-cause mortality</a:t>
            </a:r>
            <a:r>
              <a:rPr kumimoji="0" lang="en-US" sz="1600" b="1" i="0" u="none" strike="noStrike" kern="1200" cap="none" spc="0" normalizeH="0" baseline="30000" noProof="0">
                <a:ln>
                  <a:noFill/>
                </a:ln>
                <a:solidFill>
                  <a:srgbClr val="6668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6,7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6668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6668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668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6668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28%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668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high-risk PE</a:t>
            </a:r>
            <a:r>
              <a: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srgbClr val="6668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668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1600" b="0" i="0" u="none" strike="noStrike" kern="1200" cap="none" spc="0" normalizeH="0" baseline="30000" noProof="0">
              <a:ln>
                <a:noFill/>
              </a:ln>
              <a:solidFill>
                <a:srgbClr val="6668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CA02AE2-5ECB-D4C6-288A-90601A0AE565}"/>
              </a:ext>
            </a:extLst>
          </p:cNvPr>
          <p:cNvSpPr txBox="1"/>
          <p:nvPr/>
        </p:nvSpPr>
        <p:spPr>
          <a:xfrm>
            <a:off x="7470605" y="2813426"/>
            <a:ext cx="139284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5029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 to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029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029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15%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DC7E47B-AC08-FD49-0957-A5209378FA7D}"/>
              </a:ext>
            </a:extLst>
          </p:cNvPr>
          <p:cNvSpPr txBox="1"/>
          <p:nvPr/>
        </p:nvSpPr>
        <p:spPr>
          <a:xfrm>
            <a:off x="191102" y="5247842"/>
            <a:ext cx="13928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029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&gt;10%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CF5030B-C4F8-FAB0-BFF6-CBEA6DC34226}"/>
              </a:ext>
            </a:extLst>
          </p:cNvPr>
          <p:cNvSpPr txBox="1"/>
          <p:nvPr/>
        </p:nvSpPr>
        <p:spPr>
          <a:xfrm>
            <a:off x="1289371" y="5029388"/>
            <a:ext cx="335265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018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6668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PTS patients develop venous leg ulcers.</a:t>
            </a:r>
            <a:r>
              <a:rPr kumimoji="0" lang="en-US" sz="1600" b="1" i="0" u="none" strike="noStrike" kern="1200" cap="none" spc="0" normalizeH="0" baseline="30000" noProof="0">
                <a:ln>
                  <a:noFill/>
                </a:ln>
                <a:solidFill>
                  <a:srgbClr val="6668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6668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668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Patients w/ severe PTS have QoL comparable to congestive heart failure or cancer</a:t>
            </a:r>
            <a:r>
              <a: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srgbClr val="6668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F9EEC92-2C8F-A588-FC03-7B04E3A8E112}"/>
              </a:ext>
            </a:extLst>
          </p:cNvPr>
          <p:cNvSpPr txBox="1"/>
          <p:nvPr/>
        </p:nvSpPr>
        <p:spPr>
          <a:xfrm>
            <a:off x="8410499" y="4117422"/>
            <a:ext cx="36212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3018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6668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residual vascular obstruction</a:t>
            </a:r>
            <a:r>
              <a:rPr kumimoji="0" lang="en-US" sz="1600" b="1" i="0" u="none" strike="noStrike" kern="1200" cap="none" spc="0" normalizeH="0" baseline="30000" noProof="0">
                <a:ln>
                  <a:noFill/>
                </a:ln>
                <a:solidFill>
                  <a:srgbClr val="6668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8-10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6668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long-term complications are common</a:t>
            </a:r>
            <a:r>
              <a:rPr kumimoji="0" lang="en-US" sz="1600" b="0" i="0" u="none" strike="noStrike" kern="1200" cap="none" spc="0" normalizeH="0" baseline="30000" noProof="0">
                <a:ln>
                  <a:noFill/>
                </a:ln>
                <a:solidFill>
                  <a:srgbClr val="6668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E2B9AAA-711B-5520-481F-2AE2B64A479D}"/>
              </a:ext>
            </a:extLst>
          </p:cNvPr>
          <p:cNvSpPr txBox="1"/>
          <p:nvPr/>
        </p:nvSpPr>
        <p:spPr>
          <a:xfrm>
            <a:off x="7450405" y="3948887"/>
            <a:ext cx="1392846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5029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 to 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029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0296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50%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8D7E5A4-8397-71A4-5469-DD9132A9C538}"/>
              </a:ext>
            </a:extLst>
          </p:cNvPr>
          <p:cNvSpPr txBox="1"/>
          <p:nvPr/>
        </p:nvSpPr>
        <p:spPr>
          <a:xfrm>
            <a:off x="7944831" y="5497712"/>
            <a:ext cx="4341983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Kahn, Susan R. Hematology Am Soc </a:t>
            </a:r>
            <a:r>
              <a:rPr kumimoji="0" lang="en-US" sz="5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Hematol</a:t>
            </a: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Educ Program. 2016 Dec 2; 2016(1): 413–418</a:t>
            </a: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Kahn, et al. Arch Intern Med. 2004;164:17-26</a:t>
            </a: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5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Galanaud</a:t>
            </a: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, et al. </a:t>
            </a:r>
            <a:r>
              <a:rPr kumimoji="0" lang="en-US" sz="5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Thromb</a:t>
            </a: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Haemost</a:t>
            </a: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2018; 118(02): 320-328</a:t>
            </a: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Office of the Surgeon General (US); National Heart, Lung, and Blood Institute (US). Office of the Surgeon General (US); 2008.</a:t>
            </a: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“Pulmonary Embolism in 2017: Increasing Options for Increasing Incidence”, National Center for Biotechnology Information, May 2017.</a:t>
            </a: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PERT Consortium® Registry Data. Interim results on 5,048 Patients presented at PERT Symposium October 2021</a:t>
            </a: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Schultz J, et al. </a:t>
            </a:r>
            <a:r>
              <a:rPr kumimoji="0" lang="en-US" sz="5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Pulm</a:t>
            </a: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Circ. 2019 Jan 11;9(3):2045894018824563;</a:t>
            </a: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5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Chopard</a:t>
            </a: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et al. 2017. Ame J of </a:t>
            </a:r>
            <a:r>
              <a:rPr kumimoji="0" lang="en-US" sz="5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Cardiol</a:t>
            </a: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. Volume 119, Issue 11, 1883–1889 </a:t>
            </a: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5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Miniati</a:t>
            </a: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et al. 2006 Medicine. 85. 253-62. 10.1097/01.md.0000236952.87590.c8</a:t>
            </a: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5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Mrozek</a:t>
            </a: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 et al. Biomed Pap Med Fac Univ </a:t>
            </a:r>
            <a:r>
              <a:rPr kumimoji="0" lang="en-US" sz="5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Palacky</a:t>
            </a: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Olomouc Czech Repub. 2018 162(2):121-126. </a:t>
            </a:r>
            <a:r>
              <a:rPr kumimoji="0" lang="en-US" sz="5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doi</a:t>
            </a: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: 10.5507/bp.2018.001</a:t>
            </a: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Sista AK, et al. </a:t>
            </a:r>
            <a:r>
              <a:rPr kumimoji="0" lang="en-US" sz="500" b="0" i="0" u="none" strike="noStrike" kern="1200" cap="none" spc="0" normalizeH="0" baseline="0" noProof="0" err="1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Vasc</a:t>
            </a:r>
            <a:r>
              <a:rPr kumimoji="0" lang="en-US" sz="500" b="0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Med. 2017 Feb;22(1):37-43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D34C01B1-24BB-16EB-368A-B7AFA3E931A8}"/>
              </a:ext>
            </a:extLst>
          </p:cNvPr>
          <p:cNvSpPr/>
          <p:nvPr/>
        </p:nvSpPr>
        <p:spPr>
          <a:xfrm>
            <a:off x="4853201" y="1028876"/>
            <a:ext cx="2660474" cy="5570846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D80FBD6-BD75-040A-C05D-E991E9AFAD86}"/>
              </a:ext>
            </a:extLst>
          </p:cNvPr>
          <p:cNvCxnSpPr>
            <a:cxnSpLocks/>
          </p:cNvCxnSpPr>
          <p:nvPr/>
        </p:nvCxnSpPr>
        <p:spPr>
          <a:xfrm>
            <a:off x="4678327" y="4141173"/>
            <a:ext cx="1501686" cy="0"/>
          </a:xfrm>
          <a:prstGeom prst="line">
            <a:avLst/>
          </a:prstGeom>
          <a:noFill/>
          <a:ln w="12700" cap="flat" cmpd="sng" algn="ctr">
            <a:solidFill>
              <a:srgbClr val="FFB81C"/>
            </a:solidFill>
            <a:prstDash val="solid"/>
            <a:miter lim="800000"/>
            <a:tailEnd type="oval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20C3EA1-5A0A-744A-ABF0-946C66C7C29D}"/>
              </a:ext>
            </a:extLst>
          </p:cNvPr>
          <p:cNvCxnSpPr>
            <a:cxnSpLocks/>
          </p:cNvCxnSpPr>
          <p:nvPr/>
        </p:nvCxnSpPr>
        <p:spPr>
          <a:xfrm flipH="1">
            <a:off x="6462125" y="2123082"/>
            <a:ext cx="1042345" cy="0"/>
          </a:xfrm>
          <a:prstGeom prst="line">
            <a:avLst/>
          </a:prstGeom>
          <a:noFill/>
          <a:ln w="12700" cap="flat" cmpd="sng" algn="ctr">
            <a:solidFill>
              <a:srgbClr val="FFB81C"/>
            </a:solidFill>
            <a:prstDash val="solid"/>
            <a:miter lim="800000"/>
            <a:tailEnd type="oval"/>
          </a:ln>
          <a:effectLst/>
        </p:spPr>
      </p:cxnSp>
      <p:sp>
        <p:nvSpPr>
          <p:cNvPr id="4" name="Subtitle 4">
            <a:extLst>
              <a:ext uri="{FF2B5EF4-FFF2-40B4-BE49-F238E27FC236}">
                <a16:creationId xmlns:a16="http://schemas.microsoft.com/office/drawing/2014/main" id="{8B98A466-A246-93FC-342A-E7AF48031A28}"/>
              </a:ext>
            </a:extLst>
          </p:cNvPr>
          <p:cNvSpPr txBox="1">
            <a:spLocks/>
          </p:cNvSpPr>
          <p:nvPr/>
        </p:nvSpPr>
        <p:spPr>
          <a:xfrm>
            <a:off x="191102" y="732455"/>
            <a:ext cx="10363830" cy="40570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0AE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8252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B5571-287C-6061-06D7-063654169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WHEN TO THINK DVT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26E36-A98B-4AD5-2B9B-3BB970B73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Acute leg swelling</a:t>
            </a:r>
          </a:p>
          <a:p>
            <a:pPr lvl="1"/>
            <a:r>
              <a:rPr lang="en-US" dirty="0"/>
              <a:t>Chronic swelling PTS?</a:t>
            </a:r>
          </a:p>
          <a:p>
            <a:r>
              <a:rPr lang="en-US" dirty="0"/>
              <a:t>Calf pain with standing or walking</a:t>
            </a:r>
          </a:p>
          <a:p>
            <a:pPr lvl="1"/>
            <a:r>
              <a:rPr lang="en-US" dirty="0"/>
              <a:t>If a more chronic symptom and only with walking consider PAD as well </a:t>
            </a:r>
          </a:p>
          <a:p>
            <a:r>
              <a:rPr lang="en-US" dirty="0"/>
              <a:t>Calf pain with foot dorsiflexion</a:t>
            </a:r>
          </a:p>
          <a:p>
            <a:r>
              <a:rPr lang="en-US" dirty="0"/>
              <a:t>Previous history of VTE</a:t>
            </a:r>
          </a:p>
          <a:p>
            <a:r>
              <a:rPr lang="en-US" dirty="0"/>
              <a:t>Cancer, recent surgery, recent travel, family history </a:t>
            </a:r>
          </a:p>
        </p:txBody>
      </p:sp>
    </p:spTree>
    <p:extLst>
      <p:ext uri="{BB962C8B-B14F-4D97-AF65-F5344CB8AC3E}">
        <p14:creationId xmlns:p14="http://schemas.microsoft.com/office/powerpoint/2010/main" val="4959763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 Widescreen Template" id="{801A062B-43CE-1241-91A0-662FF485C5E5}" vid="{03D86D77-78FA-5844-9618-030EFCDBBB6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Inari">
    <a:dk1>
      <a:srgbClr val="000000"/>
    </a:dk1>
    <a:lt1>
      <a:srgbClr val="FFFFFF"/>
    </a:lt1>
    <a:dk2>
      <a:srgbClr val="000000"/>
    </a:dk2>
    <a:lt2>
      <a:srgbClr val="FFFFFF"/>
    </a:lt2>
    <a:accent1>
      <a:srgbClr val="5D2E86"/>
    </a:accent1>
    <a:accent2>
      <a:srgbClr val="F89C27"/>
    </a:accent2>
    <a:accent3>
      <a:srgbClr val="AF85D5"/>
    </a:accent3>
    <a:accent4>
      <a:srgbClr val="FCD49E"/>
    </a:accent4>
    <a:accent5>
      <a:srgbClr val="002060"/>
    </a:accent5>
    <a:accent6>
      <a:srgbClr val="00843B"/>
    </a:accent6>
    <a:hlink>
      <a:srgbClr val="0042C7"/>
    </a:hlink>
    <a:folHlink>
      <a:srgbClr val="7F7F7F"/>
    </a:folHlink>
  </a:clrScheme>
  <a:fontScheme name="Calibri">
    <a:majorFont>
      <a:latin typeface="Calibri" panose="020F05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メイリオ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inorFont>
  </a:fontScheme>
  <a:fmtScheme name="Office 2007-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</TotalTime>
  <Words>1770</Words>
  <Application>Microsoft Macintosh PowerPoint</Application>
  <PresentationFormat>Widescreen</PresentationFormat>
  <Paragraphs>295</Paragraphs>
  <Slides>25</Slides>
  <Notes>25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Lato Black</vt:lpstr>
      <vt:lpstr>Trebuchet MS</vt:lpstr>
      <vt:lpstr>Office Theme</vt:lpstr>
      <vt:lpstr>Management of Venous Thromboembolism</vt:lpstr>
      <vt:lpstr>OBJECTIVES</vt:lpstr>
      <vt:lpstr>WHY IS VTE IMPORTANT</vt:lpstr>
      <vt:lpstr>POST THROMBOTIC SYNDROME</vt:lpstr>
      <vt:lpstr>POST THROMBOTIC SYNDROME</vt:lpstr>
      <vt:lpstr>POST PULMONARY EMBOLISM SYNDROME</vt:lpstr>
      <vt:lpstr>Long-term Consequences of PE: “Post-PE Syndrome”</vt:lpstr>
      <vt:lpstr>VTE Long Term</vt:lpstr>
      <vt:lpstr>WHEN TO THINK DVT</vt:lpstr>
      <vt:lpstr>WHEN TO THINK PE</vt:lpstr>
      <vt:lpstr>Concomitant DVT in Setting of PE </vt:lpstr>
      <vt:lpstr>MEDICAL MANAGEMENT OF VTE</vt:lpstr>
      <vt:lpstr>PowerPoint Presentation</vt:lpstr>
      <vt:lpstr>PowerPoint Presentation</vt:lpstr>
      <vt:lpstr>INTERVENTIONS FOR DVT</vt:lpstr>
      <vt:lpstr>PowerPoint Presentation</vt:lpstr>
      <vt:lpstr>PowerPoint Presentation</vt:lpstr>
      <vt:lpstr>INTERVENTION FOR PE</vt:lpstr>
      <vt:lpstr>Mortality in PE patients has not improved much over 20 years</vt:lpstr>
      <vt:lpstr>MGH PERT Data: acute submassive mortality happening after discharge</vt:lpstr>
      <vt:lpstr>PowerPoint Presentation</vt:lpstr>
      <vt:lpstr>PowerPoint Presentation</vt:lpstr>
      <vt:lpstr>PowerPoint Presentation</vt:lpstr>
      <vt:lpstr>VTE Program Algorithms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Olivia Burns</cp:lastModifiedBy>
  <cp:revision>6</cp:revision>
  <cp:lastPrinted>2024-11-11T18:14:45Z</cp:lastPrinted>
  <dcterms:created xsi:type="dcterms:W3CDTF">2020-06-17T13:45:51Z</dcterms:created>
  <dcterms:modified xsi:type="dcterms:W3CDTF">2024-11-11T19:26:28Z</dcterms:modified>
</cp:coreProperties>
</file>