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745" r:id="rId5"/>
    <p:sldId id="3434" r:id="rId6"/>
    <p:sldId id="264" r:id="rId7"/>
    <p:sldId id="260" r:id="rId8"/>
    <p:sldId id="263" r:id="rId9"/>
    <p:sldId id="262" r:id="rId10"/>
    <p:sldId id="261" r:id="rId11"/>
    <p:sldId id="265" r:id="rId12"/>
    <p:sldId id="271" r:id="rId13"/>
    <p:sldId id="272" r:id="rId14"/>
    <p:sldId id="266" r:id="rId15"/>
    <p:sldId id="268" r:id="rId16"/>
    <p:sldId id="269" r:id="rId17"/>
    <p:sldId id="4705" r:id="rId18"/>
    <p:sldId id="4706" r:id="rId19"/>
    <p:sldId id="270" r:id="rId20"/>
    <p:sldId id="4701" r:id="rId21"/>
    <p:sldId id="4768" r:id="rId22"/>
    <p:sldId id="4769" r:id="rId23"/>
    <p:sldId id="4770" r:id="rId24"/>
    <p:sldId id="4771" r:id="rId25"/>
    <p:sldId id="4772" r:id="rId26"/>
    <p:sldId id="47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E75CD-4059-4D09-AB55-92F70B73B4BA}" v="15" dt="2024-11-12T21:57:07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66259" autoAdjust="0"/>
  </p:normalViewPr>
  <p:slideViewPr>
    <p:cSldViewPr snapToGrid="0">
      <p:cViewPr varScale="1">
        <p:scale>
          <a:sx n="82" d="100"/>
          <a:sy n="82" d="100"/>
        </p:scale>
        <p:origin x="1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9B7CB-1EE2-4B98-B6CD-40314C364FF4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C4C1B-A852-49AB-B553-55A3A289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 prevent plaque rupture and </a:t>
            </a:r>
            <a:r>
              <a:rPr lang="en-US" dirty="0" err="1"/>
              <a:t>atheroembolization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Low-Na+ and DASH diet</a:t>
            </a:r>
          </a:p>
          <a:p>
            <a:pPr marL="171450" indent="-171450">
              <a:buFontTx/>
              <a:buChar char="-"/>
            </a:pPr>
            <a:r>
              <a:rPr lang="en-US" dirty="0"/>
              <a:t>Weight loss for BMI&gt;30</a:t>
            </a:r>
          </a:p>
          <a:p>
            <a:pPr marL="171450" indent="-171450">
              <a:buFontTx/>
              <a:buChar char="-"/>
            </a:pPr>
            <a:r>
              <a:rPr lang="en-US" dirty="0"/>
              <a:t>Smoking cessation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Reduction/elimination of EtOH in heavy drinkers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bASA</a:t>
            </a:r>
            <a:r>
              <a:rPr lang="en-US" dirty="0"/>
              <a:t> 75-150mg QD vs Plavix 75mg QD</a:t>
            </a:r>
          </a:p>
          <a:p>
            <a:pPr marL="171450" indent="-171450">
              <a:buFontTx/>
              <a:buChar char="-"/>
            </a:pPr>
            <a:r>
              <a:rPr lang="en-US" dirty="0"/>
              <a:t>High-intensity statin (Atorvastatin 40-80mg QD vs Rosuvastatin 20-40mg QD) w/goal LDL&lt;70</a:t>
            </a:r>
          </a:p>
          <a:p>
            <a:pPr marL="171450" indent="-171450">
              <a:buFontTx/>
              <a:buChar char="-"/>
            </a:pPr>
            <a:r>
              <a:rPr lang="en-US" dirty="0"/>
              <a:t>SBP&lt;140/90 or &lt;130/80 if diabetic; </a:t>
            </a:r>
            <a:r>
              <a:rPr lang="en-US" dirty="0" err="1"/>
              <a:t>ACEi</a:t>
            </a:r>
            <a:r>
              <a:rPr lang="en-US" dirty="0"/>
              <a:t> &amp; ARBs have benefit in CVA prevention particularly in patients at high-risk for cardiovascular disease.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Strict glycemic control w/goal A1C&lt;7% &amp; blood Glu&lt;180</a:t>
            </a:r>
          </a:p>
          <a:p>
            <a:pPr marL="171450" indent="-171450">
              <a:buFontTx/>
              <a:buChar char="-"/>
            </a:pPr>
            <a:r>
              <a:rPr lang="en-US" dirty="0"/>
              <a:t>No evidence for DAPT in primary CVA-prevention; however, for minor CVA DAPT can be started early w/in12-24hrs and continued 3wk-3mo followed by SAPT</a:t>
            </a:r>
          </a:p>
          <a:p>
            <a:pPr marL="171450" indent="-171450">
              <a:buFontTx/>
              <a:buChar char="-"/>
            </a:pPr>
            <a:r>
              <a:rPr lang="en-US" dirty="0"/>
              <a:t>AC for non-valvular AF w/CHA2DS2-VASc &gt;=2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scar</a:t>
            </a:r>
          </a:p>
          <a:p>
            <a:r>
              <a:rPr lang="en-US" dirty="0"/>
              <a:t>Shorter procedure</a:t>
            </a:r>
          </a:p>
          <a:p>
            <a:endParaRPr lang="en-US" dirty="0"/>
          </a:p>
          <a:p>
            <a:r>
              <a:rPr lang="en-US" dirty="0"/>
              <a:t>Liang P. et al did a retrospective analysis using VQI-TCAR Surveillance Project data from 09/2016-10/2020 comparing outcomes after TCAR vs CEA in SSR patients.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TCAR and CEA have equivalent risk of </a:t>
            </a:r>
            <a:r>
              <a:rPr lang="en-US" dirty="0" err="1"/>
              <a:t>periop</a:t>
            </a:r>
            <a:r>
              <a:rPr lang="en-US" dirty="0"/>
              <a:t> stroke, death, or MI and ipsilateral stroke through 1yr</a:t>
            </a:r>
          </a:p>
          <a:p>
            <a:pPr marL="171450" indent="-171450">
              <a:buFontTx/>
              <a:buChar char="-"/>
            </a:pPr>
            <a:r>
              <a:rPr lang="en-US" dirty="0"/>
              <a:t>Less incidence of CNI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1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D80A1-F027-43BC-869D-2968B106DE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0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D80A1-F027-43BC-869D-2968B106DE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42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D80A1-F027-43BC-869D-2968B106DE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7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D80A1-F027-43BC-869D-2968B106DE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2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D80A1-F027-43BC-869D-2968B106DE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D855-B957-7448-87ED-ED2C6A4E6D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1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LSR – Low Surgical Risk</a:t>
            </a:r>
          </a:p>
          <a:p>
            <a:r>
              <a:rPr lang="en-US" dirty="0"/>
              <a:t>SSR – Standard Surgical Risk</a:t>
            </a:r>
          </a:p>
          <a:p>
            <a:r>
              <a:rPr lang="en-US" dirty="0"/>
              <a:t>CAS –Carotid Artery Stenosis</a:t>
            </a:r>
          </a:p>
          <a:p>
            <a:r>
              <a:rPr lang="en-US" dirty="0"/>
              <a:t>CEA – Carotid Endarterectomy</a:t>
            </a:r>
          </a:p>
          <a:p>
            <a:r>
              <a:rPr lang="en-US" dirty="0"/>
              <a:t>BMT – Best Medical Therapy</a:t>
            </a:r>
          </a:p>
          <a:p>
            <a:r>
              <a:rPr lang="en-US" dirty="0"/>
              <a:t>TF-CAS – Transfemoral Carotid Artery Stenting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0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Conrad et al. JVS 2013 </a:t>
            </a:r>
          </a:p>
          <a:p>
            <a:pPr marL="171450" indent="-171450">
              <a:buFontTx/>
              <a:buChar char="-"/>
            </a:pPr>
            <a:r>
              <a:rPr lang="en-US" dirty="0"/>
              <a:t>Single-center retrospective study of patients w/moderate ACAS by CDUS identified between 01/2005-12/2006 w/at least 5yr f/u &amp; f/u CDUS. Looked to determine natural </a:t>
            </a:r>
            <a:r>
              <a:rPr lang="en-US" dirty="0" err="1"/>
              <a:t>Hx</a:t>
            </a:r>
            <a:r>
              <a:rPr lang="en-US" dirty="0"/>
              <a:t> of ACAS as function of medical Tx.</a:t>
            </a:r>
          </a:p>
          <a:p>
            <a:pPr marL="171450" indent="-171450">
              <a:buFontTx/>
              <a:buChar char="-"/>
            </a:pPr>
            <a:r>
              <a:rPr lang="en-US" dirty="0"/>
              <a:t>Endpoints included progression to 70-100% stenosis, ipsilateral CVA/TIA, and death.</a:t>
            </a:r>
          </a:p>
          <a:p>
            <a:pPr marL="171450" indent="-171450">
              <a:buFontTx/>
              <a:buChar char="-"/>
            </a:pPr>
            <a:r>
              <a:rPr lang="en-US" dirty="0"/>
              <a:t>900 carotids in 794 patients, 241 on OMT, rest considered control.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5yr freedom from plaque progression was 61.2% w/no advantage w/OMT.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5yr survival was 81.9% w/no advantage w/OMT.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5yr freedom from INS was 88.4%; Diabetes and Warfarin were predictive; statins were protective.</a:t>
            </a:r>
          </a:p>
          <a:p>
            <a:pPr marL="0" indent="0">
              <a:buFontTx/>
              <a:buNone/>
            </a:pPr>
            <a:r>
              <a:rPr lang="en-US" dirty="0"/>
              <a:t>- Concluded that OMT failed to prevent carotid disease progression in 45% of patients w/mod ACAS.</a:t>
            </a:r>
          </a:p>
          <a:p>
            <a:endParaRPr lang="en-US" dirty="0"/>
          </a:p>
          <a:p>
            <a:r>
              <a:rPr lang="en-US" dirty="0"/>
              <a:t>Hicks et al. AVS 2015 </a:t>
            </a:r>
          </a:p>
          <a:p>
            <a:pPr marL="171450" indent="-171450">
              <a:buFontTx/>
              <a:buChar char="-"/>
            </a:pPr>
            <a:r>
              <a:rPr lang="en-US" dirty="0"/>
              <a:t>Single-center retrospective study from 01/2005-05/2012 looked at patients w/mod ACAS identified on CDUS to evaluate incidence of and risk factor for disease progression.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Endpoints were disease progression to severe stenosis, incidence of </a:t>
            </a:r>
            <a:r>
              <a:rPr lang="en-US" dirty="0" err="1"/>
              <a:t>Sx</a:t>
            </a:r>
            <a:r>
              <a:rPr lang="en-US" dirty="0"/>
              <a:t>, need for operative intervention, all-cause mortality.</a:t>
            </a:r>
          </a:p>
          <a:p>
            <a:pPr marL="171450" indent="-171450">
              <a:buFontTx/>
              <a:buChar char="-"/>
            </a:pPr>
            <a:r>
              <a:rPr lang="en-US" dirty="0"/>
              <a:t>282 carotids in 258 patients w/mean f/u 2.6yrs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showed progression of 36% @4yrs.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Risk of progression was higher in patients receiving DAPT (HR 1.85, P 0.02) and smokers (HR 1.85, P 0.05)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Non-significant trend toward increased mortality in patients that progressed (P 0.07)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33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- 1951 Dr. Raul </a:t>
            </a:r>
            <a:r>
              <a:rPr lang="en-US" dirty="0" err="1"/>
              <a:t>Carrea</a:t>
            </a:r>
            <a:r>
              <a:rPr lang="en-US" dirty="0"/>
              <a:t> did 1</a:t>
            </a:r>
            <a:r>
              <a:rPr lang="en-US" baseline="30000" dirty="0"/>
              <a:t>st</a:t>
            </a:r>
            <a:r>
              <a:rPr lang="en-US" dirty="0"/>
              <a:t> successful carotid artery reconstruction for occlusive disease; a partial ICA resection with transposition to ECA.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41M w/aphasia &amp; R hemiparesis admitted to the Institute of Experimental Medicine in Buenos Aires by Neurosurgeon </a:t>
            </a:r>
            <a:r>
              <a:rPr lang="en-US" dirty="0" err="1"/>
              <a:t>Carrea</a:t>
            </a:r>
            <a:r>
              <a:rPr lang="en-US" dirty="0"/>
              <a:t>. Patient did well post-op and had normal neurologic findings 39mo later.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- 1954 Dr. Felix Eastcott modified </a:t>
            </a:r>
            <a:r>
              <a:rPr lang="en-US" dirty="0" err="1"/>
              <a:t>Carrea’s</a:t>
            </a:r>
            <a:r>
              <a:rPr lang="en-US" dirty="0"/>
              <a:t> procedure by resecting diseased portion and sewing end to end.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case to be reported in medical literature in ‘The Lancet’ by Dr. Eastcott a consultant surgeon and deputy director of the surgical unit at St. Mary’s Hospital in London, UK.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- 1956 Dr. Denton Cooley claimed to do 1</a:t>
            </a:r>
            <a:r>
              <a:rPr lang="en-US" baseline="30000" dirty="0"/>
              <a:t>st</a:t>
            </a:r>
            <a:r>
              <a:rPr lang="en-US" dirty="0"/>
              <a:t> successful CEA; patient’s head was immersed in crushed ice, was shunted with a polyvinyl shunt with needles at both ends, and endarterectomy was done through a transverse incision at the bifurcation which was then repaired primarily.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71M w/swishing noise in his L ear for 4mo, found to have carotid bifurcation stenosis on angiogram. Noises resolved but was aphasic and had R hemiparesis post-op resolved by 6mo f/u. Cooley later confessed misgivings about doing surgery in a patient w/o neuro symptoms and using external brain cooling.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- 1975 Dr. Michael </a:t>
            </a:r>
            <a:r>
              <a:rPr lang="en-US" dirty="0" err="1"/>
              <a:t>DeBakey</a:t>
            </a:r>
            <a:r>
              <a:rPr lang="en-US" dirty="0"/>
              <a:t> published a 19yr f/u report in JAMA of the actual 1</a:t>
            </a:r>
            <a:r>
              <a:rPr lang="en-US" baseline="30000" dirty="0"/>
              <a:t>st</a:t>
            </a:r>
            <a:r>
              <a:rPr lang="en-US" dirty="0"/>
              <a:t> successful CEA in 1953 based on </a:t>
            </a:r>
            <a:r>
              <a:rPr lang="en-US" dirty="0" err="1"/>
              <a:t>endartectomy</a:t>
            </a:r>
            <a:r>
              <a:rPr lang="en-US" dirty="0"/>
              <a:t> techniques in other vessels and closed primarily.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53M bus driver w/2yr h/o TIAs. Patient survived 19yrs w/o another neuro event. </a:t>
            </a:r>
            <a:r>
              <a:rPr lang="en-US" dirty="0" err="1"/>
              <a:t>DeBakey</a:t>
            </a:r>
            <a:r>
              <a:rPr lang="en-US" dirty="0"/>
              <a:t> provided a copy of the original op note and a paper of a lecture on the operation w/Cooley as a coauthor establishing him as the true 1</a:t>
            </a:r>
            <a:r>
              <a:rPr lang="en-US" baseline="30000" dirty="0"/>
              <a:t>st</a:t>
            </a:r>
            <a:r>
              <a:rPr lang="en-US" dirty="0"/>
              <a:t> successful CEA as we understand it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9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experience was w/balloon-expandable Palmaz-Schatz stents.</a:t>
            </a:r>
          </a:p>
          <a:p>
            <a:r>
              <a:rPr lang="en-US" dirty="0"/>
              <a:t>Later replaced by self-expanding rolling membrane </a:t>
            </a:r>
            <a:r>
              <a:rPr lang="en-US" dirty="0" err="1"/>
              <a:t>Wallstent</a:t>
            </a:r>
            <a:r>
              <a:rPr lang="en-US" dirty="0"/>
              <a:t>.</a:t>
            </a:r>
          </a:p>
          <a:p>
            <a:r>
              <a:rPr lang="en-US" dirty="0"/>
              <a:t>Newer stents are made of Nitinol and have various design characteristics.</a:t>
            </a:r>
          </a:p>
          <a:p>
            <a:r>
              <a:rPr lang="en-US" dirty="0"/>
              <a:t>DAPT was adopted.</a:t>
            </a:r>
          </a:p>
          <a:p>
            <a:r>
              <a:rPr lang="en-US" dirty="0"/>
              <a:t>1990 1</a:t>
            </a:r>
            <a:r>
              <a:rPr lang="en-US" baseline="30000" dirty="0"/>
              <a:t>st</a:t>
            </a:r>
            <a:r>
              <a:rPr lang="en-US" dirty="0"/>
              <a:t> EPD used during CAS.</a:t>
            </a:r>
          </a:p>
          <a:p>
            <a:endParaRPr lang="en-US" dirty="0"/>
          </a:p>
          <a:p>
            <a:r>
              <a:rPr lang="en-US" dirty="0"/>
              <a:t>- Ballon-expandable stents are susceptible to external compression, have unsuitable lengths, low </a:t>
            </a:r>
            <a:r>
              <a:rPr lang="en-US" dirty="0" err="1"/>
              <a:t>comformability</a:t>
            </a:r>
            <a:r>
              <a:rPr lang="en-US" dirty="0"/>
              <a:t> to deal with carotid bifurcation anatomy, and risk dissection.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Self-expanding stents return to original shape even if suffering external pressures and able to cover long lesions w/a single stent.</a:t>
            </a:r>
          </a:p>
          <a:p>
            <a:pPr marL="171450" indent="-171450">
              <a:buFontTx/>
              <a:buChar char="-"/>
            </a:pPr>
            <a:r>
              <a:rPr lang="en-US" dirty="0"/>
              <a:t>Nitinol transition temperature is body temperature so when exposed to the body the stent expands to nominal dimensions and shape.</a:t>
            </a:r>
          </a:p>
          <a:p>
            <a:pPr marL="171450" indent="-171450">
              <a:buFontTx/>
              <a:buChar char="-"/>
            </a:pPr>
            <a:r>
              <a:rPr lang="en-US" dirty="0"/>
              <a:t>Tapered stents allow for consideration of the diameter difference between ICA and CCA, applying a homogeneous radial force.</a:t>
            </a:r>
          </a:p>
          <a:p>
            <a:pPr marL="171450" indent="-171450">
              <a:buFontTx/>
              <a:buChar char="-"/>
            </a:pPr>
            <a:r>
              <a:rPr lang="en-US" dirty="0"/>
              <a:t>Initial EPD was a balloon occlusion w/aspiration of trapped debris; reduced stroke rate by &gt;50%.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7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~70-85% of patients are anatomically optimal for TCAR</a:t>
            </a:r>
          </a:p>
          <a:p>
            <a:pPr marL="171450" indent="-171450">
              <a:buFontTx/>
              <a:buChar char="-"/>
            </a:pPr>
            <a:r>
              <a:rPr lang="en-US" dirty="0"/>
              <a:t>DAPT &gt;=3d prior to procedure optimal (ASA 75-325 QD vs P2Y12-I; Plavix 75 </a:t>
            </a:r>
            <a:r>
              <a:rPr lang="en-US" dirty="0" err="1"/>
              <a:t>QDor</a:t>
            </a:r>
            <a:r>
              <a:rPr lang="en-US" dirty="0"/>
              <a:t> </a:t>
            </a:r>
            <a:r>
              <a:rPr lang="en-US" dirty="0" err="1"/>
              <a:t>Brillinta</a:t>
            </a:r>
            <a:r>
              <a:rPr lang="en-US" dirty="0"/>
              <a:t> 90 BID)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If &lt;3d prior, load (ASA 650, Plavix 300-600, or </a:t>
            </a:r>
            <a:r>
              <a:rPr lang="en-US" dirty="0" err="1"/>
              <a:t>Brillinta</a:t>
            </a:r>
            <a:r>
              <a:rPr lang="en-US" dirty="0"/>
              <a:t> 180); min 4hrs prior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*** DAPT mismanagement was #1 cause of stroke in TCAR 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Statin &gt;5d prior to procedure optimal (atorvastatin or rosuvastatin)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If &lt;5d prior, load (Atorvastatin 80, Rosuvastatin 40); min 12hrs prior</a:t>
            </a:r>
          </a:p>
          <a:p>
            <a:endParaRPr lang="en-US" dirty="0"/>
          </a:p>
          <a:p>
            <a:r>
              <a:rPr lang="en-US" dirty="0"/>
              <a:t>Direct carotid access bypassing arch</a:t>
            </a:r>
          </a:p>
          <a:p>
            <a:r>
              <a:rPr lang="en-US" dirty="0"/>
              <a:t>Flow reversal establishes neuroprotection prior to crossing lesion</a:t>
            </a:r>
          </a:p>
          <a:p>
            <a:r>
              <a:rPr lang="en-US" dirty="0"/>
              <a:t>Less radiation and contrast</a:t>
            </a:r>
          </a:p>
          <a:p>
            <a:r>
              <a:rPr lang="en-US" dirty="0"/>
              <a:t>Short learning curve</a:t>
            </a:r>
          </a:p>
          <a:p>
            <a:r>
              <a:rPr lang="en-US" dirty="0"/>
              <a:t>No increase stroke rate in females and elderly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0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PROOF</a:t>
            </a:r>
          </a:p>
          <a:p>
            <a:r>
              <a:rPr lang="en-US" dirty="0"/>
              <a:t>ROADSTER</a:t>
            </a:r>
          </a:p>
          <a:p>
            <a:r>
              <a:rPr lang="en-US" dirty="0"/>
              <a:t>ROADSTER 2</a:t>
            </a:r>
          </a:p>
          <a:p>
            <a:r>
              <a:rPr lang="en-US" dirty="0"/>
              <a:t>VQI-TSP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4C1B-A852-49AB-B553-55A3A2892F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36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Besides the minimal scar, TCAR has additional benefits that patients experience with CEA such as numbness, tugging, and inability to shave. </a:t>
            </a:r>
          </a:p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D80A1-F027-43BC-869D-2968B106DE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5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56BD-91C2-A6B5-9400-8935BDD54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3606A-3BAA-9F1F-76EF-435B28265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B8F5A-9B9A-2167-A52A-EFA867E0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44468-1DEB-A83D-E75C-E8D9E8B2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7000-66C2-853C-1E3C-0D31E2F3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CC486-1A57-5274-2B30-93E01A5B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B8F63-DA16-E161-0E9B-156A2F2BE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A3229-8CA3-55B7-78E7-250FA9C7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4A27-7019-1B61-3688-4F2DFC1A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F5754-BFFA-D86C-06D2-CDC5EC1C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3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549501-6C27-C37F-01BD-8FB0912B2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6A758-49DB-DDD8-37FB-049C2DB67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55D96-19E4-D0D7-B78C-8493335F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873BF-DA24-4479-1119-167268A2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8D01B-1176-FDF1-180B-C7B9330F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77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01" y="-28946"/>
            <a:ext cx="10727499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872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D227-B54E-DC21-6A6A-F03B1BC4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4F2E4-12B7-C0AE-4BAB-D80796206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9D1F-B9DB-0992-FE1F-5B20E717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3A61-4212-E201-6063-93789FBF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5004B-2EB6-2F02-42FA-499E6784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86F5-0F17-DA50-A6EC-2933D9AD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9EC08-7CFB-E6C2-52E6-40FDB0F14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1EC87-8640-755E-B1A7-9260CD40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06779-DE87-F244-2DCA-1F45A450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D922-0F46-B805-637D-F5444C51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7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A2FA-1509-84B6-BFFC-19065CED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85EB4-5940-4FC9-E167-45D647884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F3F09-BA03-7ADE-9531-452166B7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666A-89C5-8FEB-F52B-38C11281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469E9-125F-1270-E2FE-06680D85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EA248-DA89-F91B-8A26-A7DB4190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91C33-ACFA-F993-3811-56ADF41B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A3C30-EEFE-A979-60F8-80777BDC0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17E64-C8DF-08AB-B938-F3DCE435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723DB-3DD7-F2DD-104F-5D459606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5D443-26AA-980E-1E40-98617CD84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8CA81-75AE-ADB8-DB32-EB76ED74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755B3D-A48D-D8AD-BE4B-EF1EDF23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568F13-FDAA-B052-AA73-689927AB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9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52CF-3232-1590-D9AD-D3020F19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95945-A6E2-D0A0-8073-A429E09D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D3768-2082-192F-EFEB-BB22CBCA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265EE-DAD3-609E-CC1F-C7731CAB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0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02737-D452-DD58-0C56-5165C08B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81F455-C7C6-7E4A-6A3E-456A4145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A6C78-1334-B39F-10EB-B4D35439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5440-BE57-080F-6DF5-DD6829A5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60D71-6C57-B32D-D8FA-9E96D9A2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F3F63-B118-F425-9D8F-C0A07AB61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09E8A-DC33-1B42-2BEA-C237DBC4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FCA4C-0919-7CA2-1F0D-2D2E2F3E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D0EBD-8892-6662-2CE1-85DD8212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4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8A7A-8045-5AAE-16DB-769C343A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AFB2B4-B814-5FAD-0F1C-630DBC144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88596-5C71-97BF-2F6A-20AEA788F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345F4-94B5-508E-11E2-9A54DD4F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B5A2B-C60A-8520-A8E1-72E8421B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26B11-6D78-E8A9-F502-73BFABE0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12F74E-4C0A-E77A-DAAA-0E065F5C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F62BD-6430-7630-03A5-BB2210574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BEE7-37CF-F6A2-7AD3-667DF601E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A8C3EC-BAD8-42AD-9516-9D4887096D5A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4A8B-12CF-16C5-1210-EBCB98DF6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2497E-7257-367C-6751-8ED3B9C79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B31393-CAFC-4BE3-8E1A-B8373FC4D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4EBB-462F-AE67-1CE8-9EAD82C0B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Innovation in Carotid Revascularization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BC527-AB13-2580-1859-FCB5100F4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400" dirty="0"/>
              <a:t>By Joshua N. Hernandez, MD</a:t>
            </a:r>
          </a:p>
          <a:p>
            <a:r>
              <a:rPr lang="en-US" dirty="0"/>
              <a:t>Department of Vascular Surgery</a:t>
            </a:r>
          </a:p>
          <a:p>
            <a:r>
              <a:rPr lang="en-US" dirty="0"/>
              <a:t>Fairfield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207710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8A259-9076-7B0D-20FF-898B5AC5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anchor="b">
            <a:normAutofit/>
          </a:bodyPr>
          <a:lstStyle/>
          <a:p>
            <a:r>
              <a:rPr lang="en-US" sz="5000"/>
              <a:t>Carotid Artery Stenting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D3CA3-1892-78B5-3E9A-BD37C9A6D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TF-CAS</a:t>
            </a:r>
          </a:p>
          <a:p>
            <a:r>
              <a:rPr lang="en-US" sz="2800" dirty="0"/>
              <a:t>TR/</a:t>
            </a:r>
            <a:r>
              <a:rPr lang="en-US" dirty="0"/>
              <a:t>T</a:t>
            </a:r>
            <a:r>
              <a:rPr lang="en-US" sz="2800" dirty="0"/>
              <a:t>B-CAS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lesions (@ or above C2)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Hx</a:t>
            </a:r>
            <a:r>
              <a:rPr lang="en-US" dirty="0"/>
              <a:t> of neck radiation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Tracheostomy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Hx</a:t>
            </a:r>
            <a:r>
              <a:rPr lang="en-US" dirty="0"/>
              <a:t> of prior CEA (higher risk of CNI not CVA)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6E6B3-6DC4-1D6A-8AA9-3583B824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378" y="2133600"/>
            <a:ext cx="2357267" cy="43451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3765C2-EF34-84F7-81DF-153ED6C2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037" y="3387743"/>
            <a:ext cx="6184360" cy="2906648"/>
          </a:xfrm>
          <a:prstGeom prst="rect">
            <a:avLst/>
          </a:prstGeom>
        </p:spPr>
      </p:pic>
      <p:pic>
        <p:nvPicPr>
          <p:cNvPr id="8" name="Picture 7" descr="Video : Tailored protection device for selected patients during CAS: The  role of proximal protection systems">
            <a:extLst>
              <a:ext uri="{FF2B5EF4-FFF2-40B4-BE49-F238E27FC236}">
                <a16:creationId xmlns:a16="http://schemas.microsoft.com/office/drawing/2014/main" id="{96AF6BBD-317F-46FF-2838-9C26026A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5104" y="150815"/>
            <a:ext cx="2740621" cy="23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istal Filter Embolic Protection Decreases No-reflow Phenomenon in ACS  Patients With Attenuated Plaque | DAIC">
            <a:extLst>
              <a:ext uri="{FF2B5EF4-FFF2-40B4-BE49-F238E27FC236}">
                <a16:creationId xmlns:a16="http://schemas.microsoft.com/office/drawing/2014/main" id="{49303383-C982-94EA-67D2-AD97D91CE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9705" b="26755"/>
          <a:stretch/>
        </p:blipFill>
        <p:spPr bwMode="auto">
          <a:xfrm>
            <a:off x="8384589" y="150815"/>
            <a:ext cx="3785616" cy="212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4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7CBC1-0BDA-A008-1172-16F267C6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400"/>
              <a:t>Transcarotid Arterial Revascularization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4526EE-9CE2-39BF-31B3-6C479D930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800" dirty="0"/>
              <a:t>&gt;5cm working distance</a:t>
            </a:r>
          </a:p>
          <a:p>
            <a:r>
              <a:rPr lang="en-US" sz="2800" dirty="0"/>
              <a:t>&gt;6mm CCA diameter</a:t>
            </a:r>
          </a:p>
          <a:p>
            <a:r>
              <a:rPr lang="en-US" sz="2800" dirty="0"/>
              <a:t>CCA free of significant disease</a:t>
            </a:r>
          </a:p>
          <a:p>
            <a:r>
              <a:rPr lang="en-US" sz="2800" dirty="0"/>
              <a:t>DAPT</a:t>
            </a:r>
          </a:p>
          <a:p>
            <a:r>
              <a:rPr lang="en-US" sz="2800" dirty="0"/>
              <a:t>Statin</a:t>
            </a:r>
          </a:p>
          <a:p>
            <a:endParaRPr lang="en-US" sz="2200" dirty="0"/>
          </a:p>
        </p:txBody>
      </p:sp>
      <p:pic>
        <p:nvPicPr>
          <p:cNvPr id="4" name="Content Placeholder 3" descr="A diagram of a person's body&#10;&#10;Description automatically generated">
            <a:extLst>
              <a:ext uri="{FF2B5EF4-FFF2-40B4-BE49-F238E27FC236}">
                <a16:creationId xmlns:a16="http://schemas.microsoft.com/office/drawing/2014/main" id="{7D5F652B-DD63-3858-2A79-1A7938417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150773"/>
            <a:ext cx="6903720" cy="45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C3A734-2D65-5CFA-F722-5A01613A1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7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CAR_90sec_Animation_AP134-D">
            <a:hlinkClick r:id="" action="ppaction://media"/>
            <a:extLst>
              <a:ext uri="{FF2B5EF4-FFF2-40B4-BE49-F238E27FC236}">
                <a16:creationId xmlns:a16="http://schemas.microsoft.com/office/drawing/2014/main" id="{E6B60CCC-2117-0F89-B449-5FE3DDC266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57" end="102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gray">
          <a:xfrm>
            <a:off x="-529" y="0"/>
            <a:ext cx="121930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82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2FFAC-C60E-3606-A4D5-FFF5613BB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TCAR Periprocedural Stroke Rates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378CBA62-84AC-1A71-D584-C6A8544F4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1467338"/>
            <a:ext cx="7214616" cy="38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787C2-84BD-3295-125F-1AB26FBE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Periprocedural Stroke Rates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331C0A-D8AD-31ED-BC03-ED7DEE310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1866" y="640080"/>
            <a:ext cx="475947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2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D3A00-2ECF-F4C6-702B-DD41121C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Stroke rates across CAS studies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051975-90DA-A47C-9B4C-9562D60C2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909233"/>
            <a:ext cx="7214616" cy="30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301" y="-28946"/>
            <a:ext cx="10727499" cy="1325563"/>
          </a:xfrm>
        </p:spPr>
        <p:txBody>
          <a:bodyPr/>
          <a:lstStyle/>
          <a:p>
            <a:r>
              <a:rPr lang="en-US"/>
              <a:t>TCAR vs. TFCAS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A2279-1991-3BD1-5A5F-DB941F6A695D}"/>
              </a:ext>
            </a:extLst>
          </p:cNvPr>
          <p:cNvSpPr txBox="1"/>
          <p:nvPr/>
        </p:nvSpPr>
        <p:spPr>
          <a:xfrm>
            <a:off x="562801" y="1296617"/>
            <a:ext cx="7904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Benefits of Direct Access </a:t>
            </a: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18554FC6-E4D5-858E-17F5-75CDCFF33B69}"/>
              </a:ext>
            </a:extLst>
          </p:cNvPr>
          <p:cNvPicPr/>
          <p:nvPr/>
        </p:nvPicPr>
        <p:blipFill rotWithShape="1">
          <a:blip r:embed="rId3" cstate="print"/>
          <a:srcRect t="10549"/>
          <a:stretch/>
        </p:blipFill>
        <p:spPr>
          <a:xfrm>
            <a:off x="1090242" y="2252710"/>
            <a:ext cx="4873574" cy="3431664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7BD9190D-7412-00B5-309B-255BF41DECC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9279" y="3575900"/>
            <a:ext cx="780651" cy="781317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16264D12-5B2B-5F1F-16A0-A7F20F10AC53}"/>
              </a:ext>
            </a:extLst>
          </p:cNvPr>
          <p:cNvSpPr/>
          <p:nvPr/>
        </p:nvSpPr>
        <p:spPr>
          <a:xfrm>
            <a:off x="4962046" y="3997721"/>
            <a:ext cx="394168" cy="62855"/>
          </a:xfrm>
          <a:custGeom>
            <a:avLst/>
            <a:gdLst/>
            <a:ahLst/>
            <a:cxnLst/>
            <a:rect l="l" t="t" r="r" b="b"/>
            <a:pathLst>
              <a:path w="302895" h="48260">
                <a:moveTo>
                  <a:pt x="0" y="48209"/>
                </a:moveTo>
                <a:lnTo>
                  <a:pt x="302628" y="0"/>
                </a:lnTo>
              </a:path>
            </a:pathLst>
          </a:custGeom>
          <a:ln w="608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E6E3F594-BBB6-E558-E109-EB71501F28D7}"/>
              </a:ext>
            </a:extLst>
          </p:cNvPr>
          <p:cNvPicPr/>
          <p:nvPr/>
        </p:nvPicPr>
        <p:blipFill rotWithShape="1">
          <a:blip r:embed="rId3" cstate="print"/>
          <a:srcRect l="1409" t="15423" r="35313" b="4192"/>
          <a:stretch/>
        </p:blipFill>
        <p:spPr>
          <a:xfrm>
            <a:off x="1090242" y="2431766"/>
            <a:ext cx="3189658" cy="3189658"/>
          </a:xfrm>
          <a:prstGeom prst="ellipse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3C9E04-20F2-D420-E5D8-E2F2167BEB3A}"/>
              </a:ext>
            </a:extLst>
          </p:cNvPr>
          <p:cNvSpPr txBox="1"/>
          <p:nvPr/>
        </p:nvSpPr>
        <p:spPr>
          <a:xfrm>
            <a:off x="1867142" y="1852600"/>
            <a:ext cx="7904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Brain is protected with flow reversal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3B69D-F301-140F-7E51-6EAB4E91446F}"/>
              </a:ext>
            </a:extLst>
          </p:cNvPr>
          <p:cNvSpPr txBox="1"/>
          <p:nvPr/>
        </p:nvSpPr>
        <p:spPr>
          <a:xfrm>
            <a:off x="2016980" y="5711443"/>
            <a:ext cx="3412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TCAR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BB84CE-FFBA-8143-CB60-3FD93CA7C271}"/>
              </a:ext>
            </a:extLst>
          </p:cNvPr>
          <p:cNvSpPr txBox="1"/>
          <p:nvPr/>
        </p:nvSpPr>
        <p:spPr>
          <a:xfrm>
            <a:off x="7921784" y="5711443"/>
            <a:ext cx="3412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095D4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TF-CAS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FBD997-44D8-9B3C-A74A-048A061A2858}"/>
              </a:ext>
            </a:extLst>
          </p:cNvPr>
          <p:cNvSpPr/>
          <p:nvPr/>
        </p:nvSpPr>
        <p:spPr>
          <a:xfrm>
            <a:off x="6798853" y="4065552"/>
            <a:ext cx="2162175" cy="975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3095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Distal embolic device is deployed which can sometimes create more problems.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C9D52-2FD6-651D-AEE9-FD52CCB8BC8F}"/>
              </a:ext>
            </a:extLst>
          </p:cNvPr>
          <p:cNvSpPr/>
          <p:nvPr/>
        </p:nvSpPr>
        <p:spPr>
          <a:xfrm>
            <a:off x="9658339" y="1930195"/>
            <a:ext cx="2162175" cy="975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3095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Wire/sheath moves up femoral artery and across aortic arch to common carotid artery (CCA)</a:t>
            </a:r>
          </a:p>
        </p:txBody>
      </p:sp>
      <p:pic>
        <p:nvPicPr>
          <p:cNvPr id="17" name="object 3">
            <a:extLst>
              <a:ext uri="{FF2B5EF4-FFF2-40B4-BE49-F238E27FC236}">
                <a16:creationId xmlns:a16="http://schemas.microsoft.com/office/drawing/2014/main" id="{4A00AD82-42F1-404C-D518-22CADF57FD48}"/>
              </a:ext>
            </a:extLst>
          </p:cNvPr>
          <p:cNvPicPr/>
          <p:nvPr/>
        </p:nvPicPr>
        <p:blipFill rotWithShape="1">
          <a:blip r:embed="rId5" cstate="print"/>
          <a:srcRect l="2031" t="2486" r="52402" b="33314"/>
          <a:stretch/>
        </p:blipFill>
        <p:spPr>
          <a:xfrm>
            <a:off x="7085828" y="1489005"/>
            <a:ext cx="2344263" cy="2344263"/>
          </a:xfrm>
          <a:prstGeom prst="ellips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18" name="object 3">
            <a:extLst>
              <a:ext uri="{FF2B5EF4-FFF2-40B4-BE49-F238E27FC236}">
                <a16:creationId xmlns:a16="http://schemas.microsoft.com/office/drawing/2014/main" id="{EF245696-1A61-F923-F2E8-230369443544}"/>
              </a:ext>
            </a:extLst>
          </p:cNvPr>
          <p:cNvPicPr/>
          <p:nvPr/>
        </p:nvPicPr>
        <p:blipFill rotWithShape="1">
          <a:blip r:embed="rId5" cstate="print"/>
          <a:srcRect l="51979" t="31492" r="1080" b="2369"/>
          <a:stretch/>
        </p:blipFill>
        <p:spPr>
          <a:xfrm>
            <a:off x="9188966" y="3217120"/>
            <a:ext cx="2344263" cy="2344263"/>
          </a:xfrm>
          <a:prstGeom prst="ellips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41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301" y="-28946"/>
            <a:ext cx="10727499" cy="1325563"/>
          </a:xfrm>
        </p:spPr>
        <p:txBody>
          <a:bodyPr/>
          <a:lstStyle/>
          <a:p>
            <a:r>
              <a:rPr lang="en-US"/>
              <a:t>Challenge: “Delivery”, Not “Performance Durability”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31016-7CC2-EE5C-6720-50E98DA0B138}"/>
              </a:ext>
            </a:extLst>
          </p:cNvPr>
          <p:cNvSpPr txBox="1"/>
          <p:nvPr/>
        </p:nvSpPr>
        <p:spPr>
          <a:xfrm>
            <a:off x="406066" y="5473645"/>
            <a:ext cx="11329735" cy="4139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defRPr sz="17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CREST (10 years data):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NO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difference in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postprocedural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ipsilateral stroke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or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Avenir" charset="0"/>
                <a:cs typeface="Arial" panose="020B0604020202020204" pitchFamily="34" charset="0"/>
              </a:rPr>
              <a:t>restenosis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/>
              <a:ea typeface="Avenir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08FD6B-75D0-591A-283E-ED3831A3D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54" y="2686034"/>
            <a:ext cx="3377289" cy="245487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F528BF-9147-EEC6-771A-EFE36BD7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86034"/>
            <a:ext cx="3270637" cy="2454872"/>
          </a:xfrm>
          <a:prstGeom prst="rect">
            <a:avLst/>
          </a:prstGeom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2739BF7-A5F8-35D5-9594-729C7386C735}"/>
              </a:ext>
            </a:extLst>
          </p:cNvPr>
          <p:cNvSpPr/>
          <p:nvPr/>
        </p:nvSpPr>
        <p:spPr>
          <a:xfrm rot="21116363">
            <a:off x="1866072" y="3670903"/>
            <a:ext cx="8072183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Carotid stents are effective long-term!!!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4D4B35-D275-749F-BDF8-B2BA68E20907}"/>
              </a:ext>
            </a:extLst>
          </p:cNvPr>
          <p:cNvSpPr txBox="1"/>
          <p:nvPr/>
        </p:nvSpPr>
        <p:spPr>
          <a:xfrm>
            <a:off x="901873" y="6343403"/>
            <a:ext cx="11105399" cy="21544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chemeClr val="accent5"/>
                </a:solidFill>
              </a:rPr>
              <a:t>CREST Trial: N Engl J Med 2016;374:1021-31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9629A4-1ED8-106C-0446-FCE4AA849280}"/>
              </a:ext>
            </a:extLst>
          </p:cNvPr>
          <p:cNvSpPr txBox="1"/>
          <p:nvPr/>
        </p:nvSpPr>
        <p:spPr>
          <a:xfrm>
            <a:off x="2867851" y="1669598"/>
            <a:ext cx="6723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Long-Term Results of Stenting versus Endarterectomy for Carotid-Artery Stenosis</a:t>
            </a:r>
          </a:p>
        </p:txBody>
      </p:sp>
    </p:spTree>
    <p:extLst>
      <p:ext uri="{BB962C8B-B14F-4D97-AF65-F5344CB8AC3E}">
        <p14:creationId xmlns:p14="http://schemas.microsoft.com/office/powerpoint/2010/main" val="7252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BA1BB-C687-3D88-48AA-EB92CB37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TCAR vs CEA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05738-CD3A-52EC-1355-44AE6122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49" y="2642616"/>
            <a:ext cx="4622798" cy="3605784"/>
          </a:xfrm>
          <a:prstGeom prst="rect">
            <a:avLst/>
          </a:prstGeom>
        </p:spPr>
      </p:pic>
      <p:pic>
        <p:nvPicPr>
          <p:cNvPr id="4" name="Content Placeholder 3" descr="A screenshot of a graph&#10;&#10;Description automatically generated">
            <a:extLst>
              <a:ext uri="{FF2B5EF4-FFF2-40B4-BE49-F238E27FC236}">
                <a16:creationId xmlns:a16="http://schemas.microsoft.com/office/drawing/2014/main" id="{44397239-4683-C446-22E2-34C3FAF67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4496" y="3336661"/>
            <a:ext cx="5614416" cy="22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3CBB8-009D-47C0-9AA5-7BADD031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Carotid Artery Stenosis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11CAD-F4FF-CD47-2A1B-B0C7EF47E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Nearly 800,000 people in the US have a CVA every year; 3 of 4 are 1</a:t>
            </a:r>
            <a:r>
              <a:rPr lang="en-US" baseline="30000" dirty="0"/>
              <a:t>st</a:t>
            </a:r>
            <a:r>
              <a:rPr lang="en-US" dirty="0"/>
              <a:t> time CVA.</a:t>
            </a:r>
          </a:p>
          <a:p>
            <a:r>
              <a:rPr lang="en-US" dirty="0"/>
              <a:t>85% ischemic</a:t>
            </a:r>
          </a:p>
          <a:p>
            <a:pPr lvl="1"/>
            <a:r>
              <a:rPr lang="en-US" dirty="0"/>
              <a:t>Up to 52% from carotid</a:t>
            </a:r>
          </a:p>
          <a:p>
            <a:r>
              <a:rPr lang="en-US" dirty="0"/>
              <a:t>50% preceded by TIA</a:t>
            </a:r>
          </a:p>
          <a:p>
            <a:r>
              <a:rPr lang="en-US" dirty="0"/>
              <a:t>15-33% are fatal</a:t>
            </a:r>
          </a:p>
          <a:p>
            <a:endParaRPr lang="en-US" sz="2200" dirty="0"/>
          </a:p>
        </p:txBody>
      </p:sp>
      <p:pic>
        <p:nvPicPr>
          <p:cNvPr id="4" name="Content Placeholder 3" descr="A diagram of a heart&#10;&#10;Description automatically generated">
            <a:extLst>
              <a:ext uri="{FF2B5EF4-FFF2-40B4-BE49-F238E27FC236}">
                <a16:creationId xmlns:a16="http://schemas.microsoft.com/office/drawing/2014/main" id="{566DF285-A114-F53E-B2F7-E9D2DD74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" b="368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83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C53D91E2-BAEC-BC3D-ED45-9FFADD4A3FA3}"/>
              </a:ext>
            </a:extLst>
          </p:cNvPr>
          <p:cNvSpPr>
            <a:spLocks/>
          </p:cNvSpPr>
          <p:nvPr/>
        </p:nvSpPr>
        <p:spPr>
          <a:xfrm>
            <a:off x="-1" y="2129897"/>
            <a:ext cx="4980599" cy="2762249"/>
          </a:xfrm>
          <a:prstGeom prst="homePlate">
            <a:avLst>
              <a:gd name="adj" fmla="val 33908"/>
            </a:avLst>
          </a:pr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301" y="2977869"/>
            <a:ext cx="3793299" cy="1325563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Match the Patient with the Procedure 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443CA11F-1954-88B5-3540-73F28B9CE21E}"/>
              </a:ext>
            </a:extLst>
          </p:cNvPr>
          <p:cNvSpPr/>
          <p:nvPr/>
        </p:nvSpPr>
        <p:spPr>
          <a:xfrm>
            <a:off x="6260706" y="803414"/>
            <a:ext cx="5334460" cy="5208647"/>
          </a:xfrm>
          <a:prstGeom prst="flowChartConnector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D86B4-890A-619F-BB22-9F25A1E1A89E}"/>
              </a:ext>
            </a:extLst>
          </p:cNvPr>
          <p:cNvSpPr txBox="1"/>
          <p:nvPr/>
        </p:nvSpPr>
        <p:spPr>
          <a:xfrm>
            <a:off x="5730464" y="1646230"/>
            <a:ext cx="179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FBD17-3AF3-5E12-ABC9-63689BBB63EC}"/>
              </a:ext>
            </a:extLst>
          </p:cNvPr>
          <p:cNvSpPr txBox="1"/>
          <p:nvPr/>
        </p:nvSpPr>
        <p:spPr>
          <a:xfrm>
            <a:off x="10009999" y="1651544"/>
            <a:ext cx="150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TCAR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6AFA5D0D-8DCA-0B19-3086-EA65ACF0B62D}"/>
              </a:ext>
            </a:extLst>
          </p:cNvPr>
          <p:cNvSpPr/>
          <p:nvPr/>
        </p:nvSpPr>
        <p:spPr>
          <a:xfrm>
            <a:off x="5144989" y="803414"/>
            <a:ext cx="5334460" cy="5208647"/>
          </a:xfrm>
          <a:prstGeom prst="flowChartConnector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DBDD1-FD7C-5654-FF86-33A9947C7875}"/>
              </a:ext>
            </a:extLst>
          </p:cNvPr>
          <p:cNvSpPr txBox="1"/>
          <p:nvPr/>
        </p:nvSpPr>
        <p:spPr>
          <a:xfrm>
            <a:off x="10100907" y="2583172"/>
            <a:ext cx="15404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Lesions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51309-0A3C-9F7B-5194-8E798812C802}"/>
              </a:ext>
            </a:extLst>
          </p:cNvPr>
          <p:cNvSpPr txBox="1"/>
          <p:nvPr/>
        </p:nvSpPr>
        <p:spPr>
          <a:xfrm>
            <a:off x="10105589" y="3114606"/>
            <a:ext cx="180820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Hostile Neck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2D1495-4585-8E45-BFEF-C55BACCC7917}"/>
              </a:ext>
            </a:extLst>
          </p:cNvPr>
          <p:cNvSpPr txBox="1"/>
          <p:nvPr/>
        </p:nvSpPr>
        <p:spPr>
          <a:xfrm>
            <a:off x="9946803" y="3597238"/>
            <a:ext cx="210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Reoperative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7FE436-0827-1CF9-2064-5C3CC6C0E98F}"/>
              </a:ext>
            </a:extLst>
          </p:cNvPr>
          <p:cNvSpPr txBox="1"/>
          <p:nvPr/>
        </p:nvSpPr>
        <p:spPr>
          <a:xfrm>
            <a:off x="5309380" y="4047527"/>
            <a:ext cx="1062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Liquid Thrombus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3AC78-96E7-9C7C-A5E6-C29B6C6FDC0A}"/>
              </a:ext>
            </a:extLst>
          </p:cNvPr>
          <p:cNvSpPr txBox="1"/>
          <p:nvPr/>
        </p:nvSpPr>
        <p:spPr>
          <a:xfrm>
            <a:off x="5162164" y="3081962"/>
            <a:ext cx="1131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Lesions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Prohibitive Calcium</a:t>
            </a: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C2DDB773-D99E-E46B-EC04-9D531FA768B5}"/>
              </a:ext>
            </a:extLst>
          </p:cNvPr>
          <p:cNvSpPr/>
          <p:nvPr/>
        </p:nvSpPr>
        <p:spPr>
          <a:xfrm>
            <a:off x="6642134" y="3216050"/>
            <a:ext cx="3491430" cy="461665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BAD815-F201-12E9-77F7-BFA776E8152F}"/>
              </a:ext>
            </a:extLst>
          </p:cNvPr>
          <p:cNvSpPr txBox="1"/>
          <p:nvPr/>
        </p:nvSpPr>
        <p:spPr>
          <a:xfrm>
            <a:off x="6751775" y="2694607"/>
            <a:ext cx="331309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EXPANSION OF THE LABEL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0FFDA-E654-C444-0441-FD9F2D9CEEA2}"/>
              </a:ext>
            </a:extLst>
          </p:cNvPr>
          <p:cNvSpPr txBox="1"/>
          <p:nvPr/>
        </p:nvSpPr>
        <p:spPr>
          <a:xfrm>
            <a:off x="6942909" y="3841767"/>
            <a:ext cx="304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Expands patient options and fits the procedure to the patient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84311C-F6E9-ECE5-18A5-AAE76C17A600}"/>
              </a:ext>
            </a:extLst>
          </p:cNvPr>
          <p:cNvSpPr txBox="1"/>
          <p:nvPr/>
        </p:nvSpPr>
        <p:spPr>
          <a:xfrm>
            <a:off x="7379727" y="1963471"/>
            <a:ext cx="2016244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CEA &amp; TCAR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D77249-103C-38C5-5980-423F4B09E9BA}"/>
              </a:ext>
            </a:extLst>
          </p:cNvPr>
          <p:cNvSpPr txBox="1"/>
          <p:nvPr/>
        </p:nvSpPr>
        <p:spPr>
          <a:xfrm>
            <a:off x="10247169" y="4173230"/>
            <a:ext cx="1183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Frail Patients/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Risk for GA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E68ABA-23A1-FC0E-F504-05B8E4E22DBB}"/>
              </a:ext>
            </a:extLst>
          </p:cNvPr>
          <p:cNvGrpSpPr/>
          <p:nvPr/>
        </p:nvGrpSpPr>
        <p:grpSpPr>
          <a:xfrm>
            <a:off x="-1" y="2027486"/>
            <a:ext cx="4034156" cy="3194512"/>
            <a:chOff x="-3247179" y="2027486"/>
            <a:chExt cx="7281334" cy="319451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AB9FCD-27E0-2645-AECD-6D4B81917E27}"/>
                </a:ext>
              </a:extLst>
            </p:cNvPr>
            <p:cNvSpPr/>
            <p:nvPr/>
          </p:nvSpPr>
          <p:spPr>
            <a:xfrm>
              <a:off x="-3247179" y="2027486"/>
              <a:ext cx="7281334" cy="216233"/>
            </a:xfrm>
            <a:custGeom>
              <a:avLst/>
              <a:gdLst>
                <a:gd name="connsiteX0" fmla="*/ 0 w 6934200"/>
                <a:gd name="connsiteY0" fmla="*/ 0 h 0"/>
                <a:gd name="connsiteX1" fmla="*/ 6934200 w 6934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34200">
                  <a:moveTo>
                    <a:pt x="0" y="0"/>
                  </a:moveTo>
                  <a:lnTo>
                    <a:pt x="6934200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ADF639-D5B8-8AA5-5D15-B0A88A9DA822}"/>
                </a:ext>
              </a:extLst>
            </p:cNvPr>
            <p:cNvSpPr/>
            <p:nvPr/>
          </p:nvSpPr>
          <p:spPr>
            <a:xfrm>
              <a:off x="-3247179" y="5005765"/>
              <a:ext cx="7281334" cy="216233"/>
            </a:xfrm>
            <a:custGeom>
              <a:avLst/>
              <a:gdLst>
                <a:gd name="connsiteX0" fmla="*/ 0 w 6934200"/>
                <a:gd name="connsiteY0" fmla="*/ 0 h 0"/>
                <a:gd name="connsiteX1" fmla="*/ 6934200 w 6934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34200">
                  <a:moveTo>
                    <a:pt x="0" y="0"/>
                  </a:moveTo>
                  <a:lnTo>
                    <a:pt x="6934200" y="0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8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301" y="-28946"/>
            <a:ext cx="10727499" cy="1325563"/>
          </a:xfrm>
        </p:spPr>
        <p:txBody>
          <a:bodyPr>
            <a:normAutofit/>
          </a:bodyPr>
          <a:lstStyle/>
          <a:p>
            <a:r>
              <a:rPr lang="en-US"/>
              <a:t>Patient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B1A72-6CE4-78CD-2700-966B1AD63B2C}"/>
              </a:ext>
            </a:extLst>
          </p:cNvPr>
          <p:cNvSpPr txBox="1">
            <a:spLocks/>
          </p:cNvSpPr>
          <p:nvPr/>
        </p:nvSpPr>
        <p:spPr>
          <a:xfrm>
            <a:off x="626301" y="1950362"/>
            <a:ext cx="6460299" cy="1029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65M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PMH: HTN, HLD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Tonsillectomy and neck XRT for CA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Right hand dominant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Asymptomatic severe bilateral CAS diagnosed on screening US performed by PCP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>
                <a:solidFill>
                  <a:schemeClr val="accent2"/>
                </a:solidFill>
              </a:rPr>
              <a:t>→ staged TCAR with 6-week interval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chemeClr val="accent2"/>
              </a:solidFill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BB44748-6112-95A1-CE0B-FAFF47B01082}"/>
              </a:ext>
            </a:extLst>
          </p:cNvPr>
          <p:cNvGraphicFramePr>
            <a:graphicFrameLocks noGrp="1"/>
          </p:cNvGraphicFramePr>
          <p:nvPr/>
        </p:nvGraphicFramePr>
        <p:xfrm>
          <a:off x="4835951" y="945701"/>
          <a:ext cx="6895099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13539">
                  <a:extLst>
                    <a:ext uri="{9D8B030D-6E8A-4147-A177-3AD203B41FA5}">
                      <a16:colId xmlns:a16="http://schemas.microsoft.com/office/drawing/2014/main" val="3618581855"/>
                    </a:ext>
                  </a:extLst>
                </a:gridCol>
                <a:gridCol w="1943901">
                  <a:extLst>
                    <a:ext uri="{9D8B030D-6E8A-4147-A177-3AD203B41FA5}">
                      <a16:colId xmlns:a16="http://schemas.microsoft.com/office/drawing/2014/main" val="506284645"/>
                    </a:ext>
                  </a:extLst>
                </a:gridCol>
                <a:gridCol w="2137659">
                  <a:extLst>
                    <a:ext uri="{9D8B030D-6E8A-4147-A177-3AD203B41FA5}">
                      <a16:colId xmlns:a16="http://schemas.microsoft.com/office/drawing/2014/main" val="1028129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Laterality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Right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Left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07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PSV (cm/s)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753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457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515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EDV (cm/s)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292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8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ICA/CCA ratio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10.90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4.81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66346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CD082AE-0A32-E7D5-8D44-763AACE5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168" y="3235140"/>
            <a:ext cx="19050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D0DA10-384A-3D1D-3F16-11858D822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6" r="4653"/>
          <a:stretch/>
        </p:blipFill>
        <p:spPr>
          <a:xfrm>
            <a:off x="7722088" y="3235140"/>
            <a:ext cx="1905000" cy="259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DE587-AB61-9A48-14E8-F24A5B4C9B8C}"/>
              </a:ext>
            </a:extLst>
          </p:cNvPr>
          <p:cNvSpPr txBox="1"/>
          <p:nvPr/>
        </p:nvSpPr>
        <p:spPr bwMode="auto">
          <a:xfrm>
            <a:off x="7722088" y="2901018"/>
            <a:ext cx="3146695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>
                <a:solidFill>
                  <a:schemeClr val="accent3"/>
                </a:solidFill>
              </a:rPr>
              <a:t>Right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8F910-137A-538F-EA1C-8C5EB8135350}"/>
              </a:ext>
            </a:extLst>
          </p:cNvPr>
          <p:cNvSpPr txBox="1"/>
          <p:nvPr/>
        </p:nvSpPr>
        <p:spPr bwMode="auto">
          <a:xfrm>
            <a:off x="9726255" y="2901018"/>
            <a:ext cx="3146695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>
                <a:solidFill>
                  <a:schemeClr val="accent3"/>
                </a:solidFill>
              </a:rPr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129025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25DC08-D3BA-0381-35F7-4DE4669EF9C0}"/>
              </a:ext>
            </a:extLst>
          </p:cNvPr>
          <p:cNvGraphicFramePr>
            <a:graphicFrameLocks noGrp="1"/>
          </p:cNvGraphicFramePr>
          <p:nvPr/>
        </p:nvGraphicFramePr>
        <p:xfrm>
          <a:off x="138132" y="87268"/>
          <a:ext cx="11915736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71912">
                  <a:extLst>
                    <a:ext uri="{9D8B030D-6E8A-4147-A177-3AD203B41FA5}">
                      <a16:colId xmlns:a16="http://schemas.microsoft.com/office/drawing/2014/main" val="255249376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62853450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92609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Pre-procedural CTA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Carotid angiogram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Completion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44145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C57C994-BE6A-08BB-C299-D369FB0135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95" r="4737"/>
          <a:stretch/>
        </p:blipFill>
        <p:spPr>
          <a:xfrm>
            <a:off x="138131" y="739255"/>
            <a:ext cx="3655392" cy="4889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23C4F-B124-D91D-CFBF-C68DF0B3F848}"/>
              </a:ext>
            </a:extLst>
          </p:cNvPr>
          <p:cNvSpPr/>
          <p:nvPr/>
        </p:nvSpPr>
        <p:spPr bwMode="auto">
          <a:xfrm rot="914026">
            <a:off x="1999277" y="2485412"/>
            <a:ext cx="561385" cy="877329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F009E2B">
            <a:hlinkClick r:id="" action="ppaction://media"/>
            <a:extLst>
              <a:ext uri="{FF2B5EF4-FFF2-40B4-BE49-F238E27FC236}">
                <a16:creationId xmlns:a16="http://schemas.microsoft.com/office/drawing/2014/main" id="{A22D4AD4-497B-36C8-5E36-49697EAB7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3621" r="15317"/>
          <a:stretch/>
        </p:blipFill>
        <p:spPr>
          <a:xfrm>
            <a:off x="4106562" y="666492"/>
            <a:ext cx="3008697" cy="5009035"/>
          </a:xfrm>
          <a:prstGeom prst="rect">
            <a:avLst/>
          </a:prstGeom>
        </p:spPr>
      </p:pic>
      <p:pic>
        <p:nvPicPr>
          <p:cNvPr id="7" name="65CD812">
            <a:hlinkClick r:id="" action="ppaction://media"/>
            <a:extLst>
              <a:ext uri="{FF2B5EF4-FFF2-40B4-BE49-F238E27FC236}">
                <a16:creationId xmlns:a16="http://schemas.microsoft.com/office/drawing/2014/main" id="{2B7D9DE5-DB66-2235-8E1C-D81DACB1C2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4442" r="9986"/>
          <a:stretch/>
        </p:blipFill>
        <p:spPr>
          <a:xfrm>
            <a:off x="8993512" y="708709"/>
            <a:ext cx="3060356" cy="49830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7EF7E-C501-B9DB-35C4-C3F693EB90F3}"/>
              </a:ext>
            </a:extLst>
          </p:cNvPr>
          <p:cNvSpPr txBox="1"/>
          <p:nvPr/>
        </p:nvSpPr>
        <p:spPr bwMode="auto">
          <a:xfrm>
            <a:off x="7329707" y="2079603"/>
            <a:ext cx="1424778" cy="123110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STOP short</a:t>
            </a:r>
          </a:p>
          <a:p>
            <a:r>
              <a:rPr lang="en-US" sz="1600" b="1">
                <a:solidFill>
                  <a:schemeClr val="accent1"/>
                </a:solidFill>
              </a:rPr>
              <a:t>6mm pre-dilation</a:t>
            </a:r>
          </a:p>
          <a:p>
            <a:r>
              <a:rPr lang="en-US" sz="1600" b="1">
                <a:solidFill>
                  <a:schemeClr val="accent1"/>
                </a:solidFill>
              </a:rPr>
              <a:t>10x40mm stent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63408-4B26-4BCD-AEFB-5239AEBCA2AB}"/>
              </a:ext>
            </a:extLst>
          </p:cNvPr>
          <p:cNvCxnSpPr>
            <a:cxnSpLocks/>
          </p:cNvCxnSpPr>
          <p:nvPr/>
        </p:nvCxnSpPr>
        <p:spPr>
          <a:xfrm>
            <a:off x="7290486" y="3462795"/>
            <a:ext cx="1503221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41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25DC08-D3BA-0381-35F7-4DE4669EF9C0}"/>
              </a:ext>
            </a:extLst>
          </p:cNvPr>
          <p:cNvGraphicFramePr>
            <a:graphicFrameLocks noGrp="1"/>
          </p:cNvGraphicFramePr>
          <p:nvPr/>
        </p:nvGraphicFramePr>
        <p:xfrm>
          <a:off x="138132" y="87268"/>
          <a:ext cx="11915736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71912">
                  <a:extLst>
                    <a:ext uri="{9D8B030D-6E8A-4147-A177-3AD203B41FA5}">
                      <a16:colId xmlns:a16="http://schemas.microsoft.com/office/drawing/2014/main" val="255249376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62853450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92609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Pre-procedural CTA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Carotid angiogram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Completion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44145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BF8467B-8C92-0EFE-3B9F-72A14E1A9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79" y="1542234"/>
            <a:ext cx="6538441" cy="4878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9CC13-368D-0E98-C843-5EBE1A65C7AD}"/>
              </a:ext>
            </a:extLst>
          </p:cNvPr>
          <p:cNvSpPr txBox="1"/>
          <p:nvPr/>
        </p:nvSpPr>
        <p:spPr bwMode="auto">
          <a:xfrm>
            <a:off x="5045872" y="1135832"/>
            <a:ext cx="1859483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4-week follow-up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1597AC3-EE5A-B89E-3A94-EA923B0A25DC}"/>
              </a:ext>
            </a:extLst>
          </p:cNvPr>
          <p:cNvSpPr txBox="1">
            <a:spLocks/>
          </p:cNvSpPr>
          <p:nvPr/>
        </p:nvSpPr>
        <p:spPr>
          <a:xfrm>
            <a:off x="626301" y="-28946"/>
            <a:ext cx="10727499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Patient </a:t>
            </a:r>
          </a:p>
        </p:txBody>
      </p:sp>
    </p:spTree>
    <p:extLst>
      <p:ext uri="{BB962C8B-B14F-4D97-AF65-F5344CB8AC3E}">
        <p14:creationId xmlns:p14="http://schemas.microsoft.com/office/powerpoint/2010/main" val="6761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25DC08-D3BA-0381-35F7-4DE4669EF9C0}"/>
              </a:ext>
            </a:extLst>
          </p:cNvPr>
          <p:cNvGraphicFramePr>
            <a:graphicFrameLocks noGrp="1"/>
          </p:cNvGraphicFramePr>
          <p:nvPr/>
        </p:nvGraphicFramePr>
        <p:xfrm>
          <a:off x="138132" y="87268"/>
          <a:ext cx="11915736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71912">
                  <a:extLst>
                    <a:ext uri="{9D8B030D-6E8A-4147-A177-3AD203B41FA5}">
                      <a16:colId xmlns:a16="http://schemas.microsoft.com/office/drawing/2014/main" val="255249376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62853450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92609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Pre-procedural CTA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Carotid angiogram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Completion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441452"/>
                  </a:ext>
                </a:extLst>
              </a:tr>
            </a:tbl>
          </a:graphicData>
        </a:graphic>
      </p:graphicFrame>
      <p:pic>
        <p:nvPicPr>
          <p:cNvPr id="9" name="AD8E40F">
            <a:hlinkClick r:id="" action="ppaction://media"/>
            <a:extLst>
              <a:ext uri="{FF2B5EF4-FFF2-40B4-BE49-F238E27FC236}">
                <a16:creationId xmlns:a16="http://schemas.microsoft.com/office/drawing/2014/main" id="{9FD9038A-38BA-304E-147D-5B4F8D5455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270" r="10747" b="8936"/>
          <a:stretch/>
        </p:blipFill>
        <p:spPr>
          <a:xfrm>
            <a:off x="4106562" y="688239"/>
            <a:ext cx="3060357" cy="4982160"/>
          </a:xfrm>
          <a:prstGeom prst="rect">
            <a:avLst/>
          </a:prstGeom>
        </p:spPr>
      </p:pic>
      <p:pic>
        <p:nvPicPr>
          <p:cNvPr id="10" name="B589876">
            <a:hlinkClick r:id="" action="ppaction://media"/>
            <a:extLst>
              <a:ext uri="{FF2B5EF4-FFF2-40B4-BE49-F238E27FC236}">
                <a16:creationId xmlns:a16="http://schemas.microsoft.com/office/drawing/2014/main" id="{A78A52AD-CBBB-12C0-8060-162BB52866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8625" r="2381"/>
          <a:stretch/>
        </p:blipFill>
        <p:spPr>
          <a:xfrm>
            <a:off x="8995718" y="688239"/>
            <a:ext cx="3060355" cy="5009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D133F-5FE4-9CE3-F2B6-C4AF67979C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91" r="10515"/>
          <a:stretch/>
        </p:blipFill>
        <p:spPr>
          <a:xfrm>
            <a:off x="135927" y="688239"/>
            <a:ext cx="3657597" cy="50096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D0B8064-C84D-20B8-188D-3A69B0874920}"/>
              </a:ext>
            </a:extLst>
          </p:cNvPr>
          <p:cNvSpPr/>
          <p:nvPr/>
        </p:nvSpPr>
        <p:spPr bwMode="auto">
          <a:xfrm rot="20756913">
            <a:off x="2185129" y="2260971"/>
            <a:ext cx="661258" cy="1267263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1C2AE-9805-391D-79AD-4EA84D16D190}"/>
              </a:ext>
            </a:extLst>
          </p:cNvPr>
          <p:cNvSpPr txBox="1"/>
          <p:nvPr/>
        </p:nvSpPr>
        <p:spPr bwMode="auto">
          <a:xfrm>
            <a:off x="7329706" y="2079603"/>
            <a:ext cx="1464001" cy="147732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600" b="1">
                <a:solidFill>
                  <a:schemeClr val="accent1"/>
                </a:solidFill>
              </a:rPr>
              <a:t>5mm </a:t>
            </a:r>
            <a:r>
              <a:rPr lang="fr-FR" sz="1600" b="1" err="1">
                <a:solidFill>
                  <a:schemeClr val="accent1"/>
                </a:solidFill>
              </a:rPr>
              <a:t>pre</a:t>
            </a:r>
            <a:r>
              <a:rPr lang="fr-FR" sz="1600" b="1">
                <a:solidFill>
                  <a:schemeClr val="accent1"/>
                </a:solidFill>
              </a:rPr>
              <a:t>-dilation</a:t>
            </a:r>
          </a:p>
          <a:p>
            <a:r>
              <a:rPr lang="fr-FR" sz="1600" b="1">
                <a:solidFill>
                  <a:schemeClr val="accent1"/>
                </a:solidFill>
              </a:rPr>
              <a:t>10x40mm stent</a:t>
            </a:r>
          </a:p>
          <a:p>
            <a:r>
              <a:rPr lang="fr-FR" sz="1600" b="1">
                <a:solidFill>
                  <a:schemeClr val="accent1"/>
                </a:solidFill>
              </a:rPr>
              <a:t>5.5mm post-dilation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E4C1C8-9E42-59CE-CCB0-97C7712624E1}"/>
              </a:ext>
            </a:extLst>
          </p:cNvPr>
          <p:cNvCxnSpPr>
            <a:cxnSpLocks/>
          </p:cNvCxnSpPr>
          <p:nvPr/>
        </p:nvCxnSpPr>
        <p:spPr>
          <a:xfrm>
            <a:off x="7290486" y="3767595"/>
            <a:ext cx="1503221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7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25DC08-D3BA-0381-35F7-4DE4669EF9C0}"/>
              </a:ext>
            </a:extLst>
          </p:cNvPr>
          <p:cNvGraphicFramePr>
            <a:graphicFrameLocks noGrp="1"/>
          </p:cNvGraphicFramePr>
          <p:nvPr/>
        </p:nvGraphicFramePr>
        <p:xfrm>
          <a:off x="138132" y="87268"/>
          <a:ext cx="11915736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71912">
                  <a:extLst>
                    <a:ext uri="{9D8B030D-6E8A-4147-A177-3AD203B41FA5}">
                      <a16:colId xmlns:a16="http://schemas.microsoft.com/office/drawing/2014/main" val="255249376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62853450"/>
                    </a:ext>
                  </a:extLst>
                </a:gridCol>
                <a:gridCol w="3971912">
                  <a:extLst>
                    <a:ext uri="{9D8B030D-6E8A-4147-A177-3AD203B41FA5}">
                      <a16:colId xmlns:a16="http://schemas.microsoft.com/office/drawing/2014/main" val="192609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Pre-procedural CTA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Carotid angiogram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j-lt"/>
                        </a:rPr>
                        <a:t>Completion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441452"/>
                  </a:ext>
                </a:extLst>
              </a:tr>
            </a:tbl>
          </a:graphicData>
        </a:graphic>
      </p:graphicFrame>
      <p:sp>
        <p:nvSpPr>
          <p:cNvPr id="10" name="Title 3">
            <a:extLst>
              <a:ext uri="{FF2B5EF4-FFF2-40B4-BE49-F238E27FC236}">
                <a16:creationId xmlns:a16="http://schemas.microsoft.com/office/drawing/2014/main" id="{81597AC3-EE5A-B89E-3A94-EA923B0A25DC}"/>
              </a:ext>
            </a:extLst>
          </p:cNvPr>
          <p:cNvSpPr txBox="1">
            <a:spLocks/>
          </p:cNvSpPr>
          <p:nvPr/>
        </p:nvSpPr>
        <p:spPr>
          <a:xfrm>
            <a:off x="626301" y="-28946"/>
            <a:ext cx="10727499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Patient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9FA50-EA08-1DEE-72C6-29042A1BC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950" y="742822"/>
            <a:ext cx="4986099" cy="544245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3F29CD2-B014-B196-E573-21AD7194C6FD}"/>
              </a:ext>
            </a:extLst>
          </p:cNvPr>
          <p:cNvCxnSpPr>
            <a:cxnSpLocks/>
          </p:cNvCxnSpPr>
          <p:nvPr/>
        </p:nvCxnSpPr>
        <p:spPr>
          <a:xfrm>
            <a:off x="3039762" y="4086047"/>
            <a:ext cx="1977081" cy="18939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73A2A9-E03B-F46B-6225-BCBFA05F4994}"/>
              </a:ext>
            </a:extLst>
          </p:cNvPr>
          <p:cNvCxnSpPr>
            <a:cxnSpLocks/>
          </p:cNvCxnSpPr>
          <p:nvPr/>
        </p:nvCxnSpPr>
        <p:spPr>
          <a:xfrm flipH="1">
            <a:off x="7311081" y="2637311"/>
            <a:ext cx="1540476" cy="67138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BA1D5-1EEB-6EC2-71D3-D704B2C0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A8554C-10B9-8530-03B9-ED1A74476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22" r="-1" b="20990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638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6C5C-8CC9-6F61-2B6B-F66212E4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/>
              <a:t>Optimal Medical Therapy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647BB7-D8AA-0226-8AC0-B1E4AE2F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800" dirty="0"/>
              <a:t>Goal is to prevent CVA &amp; stabilize plaque.</a:t>
            </a:r>
          </a:p>
          <a:p>
            <a:r>
              <a:rPr lang="en-US" sz="2800" dirty="0"/>
              <a:t>Addressing modifiable risk factors.</a:t>
            </a:r>
          </a:p>
          <a:p>
            <a:r>
              <a:rPr lang="en-US" sz="2800" dirty="0"/>
              <a:t>Antiplatelet, statin, antihypertensives, glycemic control.</a:t>
            </a:r>
          </a:p>
          <a:p>
            <a:r>
              <a:rPr lang="en-US" sz="2800" dirty="0"/>
              <a:t>DAPT/AC?</a:t>
            </a:r>
          </a:p>
          <a:p>
            <a:endParaRPr lang="en-US" sz="2200" dirty="0"/>
          </a:p>
        </p:txBody>
      </p:sp>
      <p:pic>
        <p:nvPicPr>
          <p:cNvPr id="4" name="Content Placeholder 3" descr="A few icons of different types of health&#10;&#10;Description automatically generated with medium confidence">
            <a:extLst>
              <a:ext uri="{FF2B5EF4-FFF2-40B4-BE49-F238E27FC236}">
                <a16:creationId xmlns:a16="http://schemas.microsoft.com/office/drawing/2014/main" id="{8E836A43-64B6-A114-9E6B-A2297AD1E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699653"/>
            <a:ext cx="6903720" cy="3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32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6301" y="-28946"/>
            <a:ext cx="10727499" cy="1325563"/>
          </a:xfrm>
        </p:spPr>
        <p:txBody>
          <a:bodyPr/>
          <a:lstStyle/>
          <a:p>
            <a:r>
              <a:rPr lang="en-US"/>
              <a:t>Diagnosis: Clinical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27138" y="1438275"/>
            <a:ext cx="10726737" cy="5136278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2"/>
                </a:solidFill>
              </a:rPr>
              <a:t>Bruit</a:t>
            </a:r>
          </a:p>
          <a:p>
            <a:pPr lvl="1"/>
            <a:r>
              <a:rPr lang="en-US" sz="2000"/>
              <a:t>Less than 1/3 hemodynamically significant</a:t>
            </a:r>
          </a:p>
          <a:p>
            <a:pPr lvl="1"/>
            <a:r>
              <a:rPr lang="en-US" sz="2000"/>
              <a:t>Good predictors of overall atherosclerotic risk</a:t>
            </a:r>
            <a:br>
              <a:rPr lang="en-US" sz="2000"/>
            </a:br>
            <a:endParaRPr lang="en-US" sz="2000"/>
          </a:p>
          <a:p>
            <a:pPr marL="0" indent="0">
              <a:buNone/>
            </a:pPr>
            <a:r>
              <a:rPr lang="en-US" b="1">
                <a:solidFill>
                  <a:schemeClr val="accent3"/>
                </a:solidFill>
              </a:rPr>
              <a:t>Symptoms</a:t>
            </a:r>
          </a:p>
          <a:p>
            <a:pPr lvl="1"/>
            <a:r>
              <a:rPr lang="en-US" sz="2000"/>
              <a:t>Unilateral Weakness (crossed)</a:t>
            </a:r>
          </a:p>
          <a:p>
            <a:pPr lvl="1"/>
            <a:r>
              <a:rPr lang="en-US" sz="2000"/>
              <a:t>Unilateral Numbness (crossed)</a:t>
            </a:r>
          </a:p>
          <a:p>
            <a:pPr lvl="1"/>
            <a:r>
              <a:rPr lang="en-US" sz="2000"/>
              <a:t>Amaurosis Fugax (transient monocular blindness) (ipsilateral)</a:t>
            </a:r>
          </a:p>
          <a:p>
            <a:pPr lvl="1"/>
            <a:r>
              <a:rPr lang="en-US" sz="2000"/>
              <a:t>Expressive aphasia (left hemispheric)</a:t>
            </a:r>
          </a:p>
          <a:p>
            <a:pPr lvl="1"/>
            <a:r>
              <a:rPr lang="en-US" sz="2000"/>
              <a:t>Receptive aphasia (left hemispheric)</a:t>
            </a:r>
            <a:br>
              <a:rPr lang="en-US" sz="2000"/>
            </a:br>
            <a:endParaRPr lang="en-US" sz="2000"/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USUALLY NOT</a:t>
            </a:r>
          </a:p>
          <a:p>
            <a:pPr lvl="1"/>
            <a:r>
              <a:rPr lang="en-US" sz="2000"/>
              <a:t>Dizziness, Loss of consciousness, Seizures, Bilateral weakness</a:t>
            </a:r>
          </a:p>
          <a:p>
            <a:pPr lvl="1"/>
            <a:r>
              <a:rPr lang="en-US" sz="2000"/>
              <a:t>Drop attacks, Syncope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3EFB99-3A39-1EB8-A1D8-7D9B6AB2F6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420C26-EBBD-4010-95E0-D27831AD39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DE145D-8CA5-2E21-C788-7AF6A2565574}"/>
              </a:ext>
            </a:extLst>
          </p:cNvPr>
          <p:cNvSpPr/>
          <p:nvPr/>
        </p:nvSpPr>
        <p:spPr>
          <a:xfrm>
            <a:off x="583272" y="1438275"/>
            <a:ext cx="362806" cy="3628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63C55B5-9C9F-4FE6-1858-551DDB095BEB}"/>
              </a:ext>
            </a:extLst>
          </p:cNvPr>
          <p:cNvSpPr/>
          <p:nvPr/>
        </p:nvSpPr>
        <p:spPr>
          <a:xfrm>
            <a:off x="579293" y="2740057"/>
            <a:ext cx="9797143" cy="0"/>
          </a:xfrm>
          <a:custGeom>
            <a:avLst/>
            <a:gdLst>
              <a:gd name="connsiteX0" fmla="*/ 0 w 9797143"/>
              <a:gd name="connsiteY0" fmla="*/ 0 h 0"/>
              <a:gd name="connsiteX1" fmla="*/ 9797143 w 97971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7143">
                <a:moveTo>
                  <a:pt x="0" y="0"/>
                </a:moveTo>
                <a:lnTo>
                  <a:pt x="9797143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9E2CA-C07E-5307-82F6-7D5B36D2195F}"/>
              </a:ext>
            </a:extLst>
          </p:cNvPr>
          <p:cNvSpPr/>
          <p:nvPr/>
        </p:nvSpPr>
        <p:spPr>
          <a:xfrm>
            <a:off x="583272" y="2977739"/>
            <a:ext cx="362806" cy="3628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0450CF-8121-7921-4574-ADE8AD8F191C}"/>
              </a:ext>
            </a:extLst>
          </p:cNvPr>
          <p:cNvSpPr/>
          <p:nvPr/>
        </p:nvSpPr>
        <p:spPr>
          <a:xfrm>
            <a:off x="583272" y="5419725"/>
            <a:ext cx="362806" cy="362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4CDD8C-9DF0-2A05-9AFC-F5D7FF6ED77C}"/>
              </a:ext>
            </a:extLst>
          </p:cNvPr>
          <p:cNvSpPr/>
          <p:nvPr/>
        </p:nvSpPr>
        <p:spPr>
          <a:xfrm>
            <a:off x="689582" y="5038256"/>
            <a:ext cx="9797143" cy="0"/>
          </a:xfrm>
          <a:custGeom>
            <a:avLst/>
            <a:gdLst>
              <a:gd name="connsiteX0" fmla="*/ 0 w 9797143"/>
              <a:gd name="connsiteY0" fmla="*/ 0 h 0"/>
              <a:gd name="connsiteX1" fmla="*/ 9797143 w 97971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7143">
                <a:moveTo>
                  <a:pt x="0" y="0"/>
                </a:moveTo>
                <a:lnTo>
                  <a:pt x="9797143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9AB58-A6D7-473F-9675-F5BDB5E2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1" y="-28946"/>
            <a:ext cx="10727499" cy="1325563"/>
          </a:xfrm>
        </p:spPr>
        <p:txBody>
          <a:bodyPr/>
          <a:lstStyle/>
          <a:p>
            <a:r>
              <a:rPr lang="en-US"/>
              <a:t>Carotid Screening Options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F45D33-7FE0-94D0-8E67-43BC80A7A606}"/>
              </a:ext>
            </a:extLst>
          </p:cNvPr>
          <p:cNvGrpSpPr/>
          <p:nvPr/>
        </p:nvGrpSpPr>
        <p:grpSpPr>
          <a:xfrm>
            <a:off x="8393716" y="1571062"/>
            <a:ext cx="3447288" cy="4299738"/>
            <a:chOff x="8393716" y="1571062"/>
            <a:chExt cx="3447288" cy="42997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5F1913-37C3-43CE-B0C1-F243410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3287" t="14896" r="2663" b="13944"/>
            <a:stretch/>
          </p:blipFill>
          <p:spPr>
            <a:xfrm>
              <a:off x="8393716" y="1571062"/>
              <a:ext cx="3447288" cy="3447288"/>
            </a:xfrm>
            <a:prstGeom prst="ellipse">
              <a:avLst/>
            </a:prstGeom>
            <a:ln w="57150">
              <a:solidFill>
                <a:schemeClr val="accent2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AF25F2-34B7-490C-9B09-A051C864F9A9}"/>
                </a:ext>
              </a:extLst>
            </p:cNvPr>
            <p:cNvSpPr txBox="1"/>
            <p:nvPr/>
          </p:nvSpPr>
          <p:spPr>
            <a:xfrm>
              <a:off x="8693954" y="5162914"/>
              <a:ext cx="28468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2"/>
                  </a:solidFill>
                  <a:latin typeface="+mj-lt"/>
                </a:rPr>
                <a:t>CAROTID</a:t>
              </a:r>
            </a:p>
            <a:p>
              <a:pPr algn="ctr"/>
              <a:r>
                <a:rPr lang="en-US" sz="2000" b="1">
                  <a:solidFill>
                    <a:schemeClr val="accent2"/>
                  </a:solidFill>
                  <a:latin typeface="+mj-lt"/>
                </a:rPr>
                <a:t> BRUIT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A4A124-01A1-A2C9-7E73-BDDA8DF2D2C4}"/>
              </a:ext>
            </a:extLst>
          </p:cNvPr>
          <p:cNvGrpSpPr/>
          <p:nvPr/>
        </p:nvGrpSpPr>
        <p:grpSpPr>
          <a:xfrm>
            <a:off x="572749" y="1569768"/>
            <a:ext cx="3449876" cy="4301032"/>
            <a:chOff x="572749" y="1569768"/>
            <a:chExt cx="3449876" cy="43010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0FE01A-7F96-41F5-B4EB-9211555095E3}"/>
                </a:ext>
              </a:extLst>
            </p:cNvPr>
            <p:cNvSpPr txBox="1"/>
            <p:nvPr/>
          </p:nvSpPr>
          <p:spPr>
            <a:xfrm>
              <a:off x="1033024" y="5162914"/>
              <a:ext cx="25293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2"/>
                  </a:solidFill>
                  <a:latin typeface="+mj-lt"/>
                </a:rPr>
                <a:t>DUPLEX</a:t>
              </a:r>
              <a:br>
                <a:rPr lang="en-US" sz="2000" b="1">
                  <a:solidFill>
                    <a:schemeClr val="accent2"/>
                  </a:solidFill>
                  <a:latin typeface="+mj-lt"/>
                </a:rPr>
              </a:br>
              <a:r>
                <a:rPr lang="en-US" sz="2000" b="1">
                  <a:solidFill>
                    <a:schemeClr val="accent2"/>
                  </a:solidFill>
                  <a:latin typeface="+mj-lt"/>
                </a:rPr>
                <a:t>ULTRASOUND </a:t>
              </a:r>
            </a:p>
          </p:txBody>
        </p:sp>
        <p:pic>
          <p:nvPicPr>
            <p:cNvPr id="9" name="Picture 8" descr="A picture containing person, accessory&#10;&#10;Description automatically generated">
              <a:extLst>
                <a:ext uri="{FF2B5EF4-FFF2-40B4-BE49-F238E27FC236}">
                  <a16:creationId xmlns:a16="http://schemas.microsoft.com/office/drawing/2014/main" id="{0B3938A9-0AB6-4AD5-8F4B-292CC0755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2" r="28951"/>
            <a:stretch/>
          </p:blipFill>
          <p:spPr>
            <a:xfrm>
              <a:off x="572749" y="1569768"/>
              <a:ext cx="3449876" cy="3449876"/>
            </a:xfrm>
            <a:prstGeom prst="ellipse">
              <a:avLst/>
            </a:prstGeom>
            <a:ln w="57150">
              <a:solidFill>
                <a:schemeClr val="accent2"/>
              </a:solidFill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551021-6FCD-4F23-B929-88CDE78A7DEF}"/>
              </a:ext>
            </a:extLst>
          </p:cNvPr>
          <p:cNvSpPr/>
          <p:nvPr/>
        </p:nvSpPr>
        <p:spPr>
          <a:xfrm>
            <a:off x="4638677" y="5192783"/>
            <a:ext cx="3498046" cy="1188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B0DDAE-109B-0606-B6FA-C47016D50897}"/>
              </a:ext>
            </a:extLst>
          </p:cNvPr>
          <p:cNvGrpSpPr/>
          <p:nvPr/>
        </p:nvGrpSpPr>
        <p:grpSpPr>
          <a:xfrm>
            <a:off x="4483232" y="1569768"/>
            <a:ext cx="3449876" cy="4301032"/>
            <a:chOff x="4483232" y="1569768"/>
            <a:chExt cx="3449876" cy="43010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00EAAB-8AF1-4537-ACFA-2E77EC3BB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22" r="2422"/>
            <a:stretch/>
          </p:blipFill>
          <p:spPr>
            <a:xfrm>
              <a:off x="4483232" y="1569768"/>
              <a:ext cx="3449876" cy="3449876"/>
            </a:xfrm>
            <a:prstGeom prst="ellipse">
              <a:avLst/>
            </a:prstGeom>
            <a:ln w="57150" cap="rnd">
              <a:solidFill>
                <a:schemeClr val="accent2"/>
              </a:solidFill>
            </a:ln>
            <a:effectLst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0B07B5-2F1E-464A-B1C0-B6DF98C521C6}"/>
                </a:ext>
              </a:extLst>
            </p:cNvPr>
            <p:cNvSpPr txBox="1"/>
            <p:nvPr/>
          </p:nvSpPr>
          <p:spPr>
            <a:xfrm>
              <a:off x="4729194" y="5162914"/>
              <a:ext cx="29579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2"/>
                  </a:solidFill>
                  <a:latin typeface="+mj-lt"/>
                </a:rPr>
                <a:t>CT</a:t>
              </a:r>
            </a:p>
            <a:p>
              <a:pPr algn="ctr"/>
              <a:r>
                <a:rPr lang="en-US" sz="2000" b="1">
                  <a:solidFill>
                    <a:schemeClr val="accent2"/>
                  </a:solidFill>
                  <a:latin typeface="+mj-lt"/>
                </a:rPr>
                <a:t>ANGIOGRAM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41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8B1C-E5DE-F3CB-3E0B-0247A249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SVS 2021 Screening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7D73F-D29E-C14C-3E67-0F1C71A5C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 against routine screening for clinically asymptomatic CAS.</a:t>
            </a:r>
          </a:p>
          <a:p>
            <a:r>
              <a:rPr lang="en-US" dirty="0"/>
              <a:t>Patients who are at increased risk of CAS, especially if they are willing to consider carotid intervention, include patient with:</a:t>
            </a:r>
          </a:p>
          <a:p>
            <a:pPr lvl="1"/>
            <a:r>
              <a:rPr lang="en-US" dirty="0"/>
              <a:t>PAD, DM, HTN, CAD</a:t>
            </a:r>
          </a:p>
          <a:p>
            <a:pPr lvl="1"/>
            <a:r>
              <a:rPr lang="en-US" dirty="0"/>
              <a:t>Undergoing CABG</a:t>
            </a:r>
          </a:p>
          <a:p>
            <a:pPr lvl="1"/>
            <a:r>
              <a:rPr lang="en-US" dirty="0"/>
              <a:t>&gt;55yo w/2+ traditional atherosclerotic risk factors</a:t>
            </a:r>
          </a:p>
          <a:p>
            <a:pPr lvl="1"/>
            <a:r>
              <a:rPr lang="en-US" dirty="0"/>
              <a:t>&gt;55yo active cigarette smokers</a:t>
            </a:r>
          </a:p>
          <a:p>
            <a:pPr lvl="1"/>
            <a:r>
              <a:rPr lang="en-US" dirty="0"/>
              <a:t>Clinically occult CVA on imaging</a:t>
            </a:r>
          </a:p>
          <a:p>
            <a:r>
              <a:rPr lang="en-US" dirty="0"/>
              <a:t>Recommend CDU over CTA, MRA, or other imaging modality.</a:t>
            </a:r>
          </a:p>
        </p:txBody>
      </p:sp>
    </p:spTree>
    <p:extLst>
      <p:ext uri="{BB962C8B-B14F-4D97-AF65-F5344CB8AC3E}">
        <p14:creationId xmlns:p14="http://schemas.microsoft.com/office/powerpoint/2010/main" val="290162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CBCF-DA3A-A96C-669C-B9C3DBFA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SVS 2021 Treatment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BF3C1-08BC-2192-8E65-61560FF85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LSR patients w/asymptomatic stenosis &gt;70%, rec CEA + BMT; 1B</a:t>
            </a:r>
          </a:p>
          <a:p>
            <a:r>
              <a:rPr lang="en-US" sz="2800" dirty="0"/>
              <a:t>LSR-SSR patients w/symptomatic stenosis &gt;50%, rec CEA over TF-CAS; 1A</a:t>
            </a:r>
          </a:p>
          <a:p>
            <a:r>
              <a:rPr lang="en-US" sz="2800" dirty="0"/>
              <a:t>Patients w/symptomatic stenosis &gt;50% &amp; Rankin 0-2, rec revascularization 48hrs-14days after onset of Symptoms; 1B</a:t>
            </a:r>
          </a:p>
          <a:p>
            <a:r>
              <a:rPr lang="en-US" sz="2800" dirty="0"/>
              <a:t>Patients undergoing </a:t>
            </a:r>
            <a:r>
              <a:rPr lang="en-US" sz="2800" dirty="0" err="1"/>
              <a:t>revasc</a:t>
            </a:r>
            <a:r>
              <a:rPr lang="en-US" sz="2800" dirty="0"/>
              <a:t> w/in 14days after onset of Symptoms, rec CEA over TF-CAS; 1B</a:t>
            </a:r>
          </a:p>
          <a:p>
            <a:r>
              <a:rPr lang="en-US" sz="2800" dirty="0"/>
              <a:t>Rec against </a:t>
            </a:r>
            <a:r>
              <a:rPr lang="en-US" sz="2800" dirty="0" err="1"/>
              <a:t>revasc</a:t>
            </a:r>
            <a:r>
              <a:rPr lang="en-US" sz="2800" dirty="0"/>
              <a:t> in patients w/disabling stroke, Rankin &gt;=3, area of infarct &gt;30% of </a:t>
            </a:r>
            <a:r>
              <a:rPr lang="en-US" sz="2800" dirty="0" err="1"/>
              <a:t>ipsi</a:t>
            </a:r>
            <a:r>
              <a:rPr lang="en-US" sz="2800" dirty="0"/>
              <a:t> MCA territory, or who are altered to minimize risk of post-op hemorrhage. Re-eval later; 1C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3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19C88-61E3-E0A9-228D-0686AEEF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sz="4100"/>
              <a:t>Asymptomatic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0332DF-C3B7-5FFC-57C8-76F5C3092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A9CE93-3CEE-9783-AF2A-0BB508C64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238" y="1759671"/>
            <a:ext cx="9623298" cy="4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3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A8C7B-D279-5038-F902-B56EB7C5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Carotid Endarterectomy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44E6F5-3C75-29E5-4CFC-5AA00BC6E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752" y="2852765"/>
            <a:ext cx="2654811" cy="3600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83F5C-928A-28BB-A89C-0B4FA9A18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13" b="53245"/>
          <a:stretch/>
        </p:blipFill>
        <p:spPr>
          <a:xfrm>
            <a:off x="4654314" y="2917739"/>
            <a:ext cx="2878773" cy="3600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E830F-D132-003C-68DF-4D73B7ED1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13" t="50000"/>
          <a:stretch/>
        </p:blipFill>
        <p:spPr>
          <a:xfrm>
            <a:off x="8532838" y="2291633"/>
            <a:ext cx="3098570" cy="40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98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9925</TotalTime>
  <Words>1755</Words>
  <Application>Microsoft Macintosh PowerPoint</Application>
  <PresentationFormat>Widescreen</PresentationFormat>
  <Paragraphs>239</Paragraphs>
  <Slides>26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Innovation in Carotid Revascularization</vt:lpstr>
      <vt:lpstr>Carotid Artery Stenosis</vt:lpstr>
      <vt:lpstr>Optimal Medical Therapy</vt:lpstr>
      <vt:lpstr>Diagnosis: Clinical</vt:lpstr>
      <vt:lpstr>Carotid Screening Options </vt:lpstr>
      <vt:lpstr>SVS 2021 Screening Guidelines</vt:lpstr>
      <vt:lpstr>SVS 2021 Treatment Guidelines</vt:lpstr>
      <vt:lpstr>Asymptomatic</vt:lpstr>
      <vt:lpstr>Carotid Endarterectomy</vt:lpstr>
      <vt:lpstr>Carotid Artery Stenting</vt:lpstr>
      <vt:lpstr>Transcarotid Arterial Revascularization</vt:lpstr>
      <vt:lpstr>PowerPoint Presentation</vt:lpstr>
      <vt:lpstr>PowerPoint Presentation</vt:lpstr>
      <vt:lpstr>TCAR Periprocedural Stroke Rates</vt:lpstr>
      <vt:lpstr>Periprocedural Stroke Rates</vt:lpstr>
      <vt:lpstr>Stroke rates across CAS studies</vt:lpstr>
      <vt:lpstr>TCAR vs. TFCAS</vt:lpstr>
      <vt:lpstr>Challenge: “Delivery”, Not “Performance Durability”</vt:lpstr>
      <vt:lpstr>TCAR vs CEA</vt:lpstr>
      <vt:lpstr>Match the Patient with the Procedure </vt:lpstr>
      <vt:lpstr>Patient 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in Carotid Revascularization</dc:title>
  <dc:creator>Josh Hernandez</dc:creator>
  <cp:lastModifiedBy>Olivia Burns</cp:lastModifiedBy>
  <cp:revision>2</cp:revision>
  <dcterms:created xsi:type="dcterms:W3CDTF">2024-10-30T00:01:43Z</dcterms:created>
  <dcterms:modified xsi:type="dcterms:W3CDTF">2024-11-13T15:14:34Z</dcterms:modified>
</cp:coreProperties>
</file>