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767" r:id="rId2"/>
    <p:sldId id="261" r:id="rId3"/>
    <p:sldId id="259" r:id="rId4"/>
    <p:sldId id="262" r:id="rId5"/>
    <p:sldId id="818" r:id="rId6"/>
    <p:sldId id="760" r:id="rId7"/>
    <p:sldId id="814" r:id="rId8"/>
    <p:sldId id="752" r:id="rId9"/>
    <p:sldId id="365" r:id="rId10"/>
    <p:sldId id="819" r:id="rId11"/>
    <p:sldId id="769" r:id="rId12"/>
    <p:sldId id="820" r:id="rId13"/>
    <p:sldId id="810" r:id="rId14"/>
    <p:sldId id="772" r:id="rId15"/>
    <p:sldId id="757" r:id="rId16"/>
    <p:sldId id="816" r:id="rId17"/>
    <p:sldId id="811" r:id="rId18"/>
    <p:sldId id="756" r:id="rId19"/>
    <p:sldId id="758" r:id="rId20"/>
    <p:sldId id="812" r:id="rId21"/>
    <p:sldId id="753" r:id="rId22"/>
    <p:sldId id="770" r:id="rId23"/>
    <p:sldId id="821" r:id="rId24"/>
    <p:sldId id="771" r:id="rId25"/>
    <p:sldId id="815" r:id="rId26"/>
    <p:sldId id="762" r:id="rId27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00"/>
    <a:srgbClr val="FFFF99"/>
    <a:srgbClr val="CC33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395" autoAdjust="0"/>
    <p:restoredTop sz="94343" autoAdjust="0"/>
  </p:normalViewPr>
  <p:slideViewPr>
    <p:cSldViewPr snapToGrid="0">
      <p:cViewPr varScale="1">
        <p:scale>
          <a:sx n="80" d="100"/>
          <a:sy n="80" d="100"/>
        </p:scale>
        <p:origin x="1400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19224256"/>
        <c:axId val="319225568"/>
      </c:barChart>
      <c:catAx>
        <c:axId val="319224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9225568"/>
        <c:crosses val="autoZero"/>
        <c:auto val="1"/>
        <c:lblAlgn val="ctr"/>
        <c:lblOffset val="100"/>
        <c:noMultiLvlLbl val="0"/>
      </c:catAx>
      <c:valAx>
        <c:axId val="3192255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922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19224256"/>
        <c:axId val="319225568"/>
      </c:barChart>
      <c:catAx>
        <c:axId val="319224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9225568"/>
        <c:crosses val="autoZero"/>
        <c:auto val="1"/>
        <c:lblAlgn val="ctr"/>
        <c:lblOffset val="100"/>
        <c:noMultiLvlLbl val="0"/>
      </c:catAx>
      <c:valAx>
        <c:axId val="3192255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922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050BD6-EDFF-426F-B23F-FA9D81C0552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EDC2EC5-1D86-4A16-9C5B-08CDB56DA866}">
      <dgm:prSet custT="1"/>
      <dgm:spPr/>
      <dgm:t>
        <a:bodyPr/>
        <a:lstStyle/>
        <a:p>
          <a:r>
            <a:rPr lang="en-US" sz="2800" b="1" dirty="0"/>
            <a:t>Incidence of  356,461-405,000 cardiac arrests in the United States </a:t>
          </a:r>
        </a:p>
      </dgm:t>
    </dgm:pt>
    <dgm:pt modelId="{C1EEF4CB-5AF6-41C6-8CEC-1F69C4B2559B}" type="parTrans" cxnId="{3761B4BD-0E3D-44F9-A649-B64EB866B209}">
      <dgm:prSet/>
      <dgm:spPr/>
      <dgm:t>
        <a:bodyPr/>
        <a:lstStyle/>
        <a:p>
          <a:endParaRPr lang="en-US" sz="1400"/>
        </a:p>
      </dgm:t>
    </dgm:pt>
    <dgm:pt modelId="{ADE069CE-FADE-4518-96E0-1BEF72A55067}" type="sibTrans" cxnId="{3761B4BD-0E3D-44F9-A649-B64EB866B209}">
      <dgm:prSet/>
      <dgm:spPr/>
      <dgm:t>
        <a:bodyPr/>
        <a:lstStyle/>
        <a:p>
          <a:endParaRPr lang="en-US" sz="1400"/>
        </a:p>
      </dgm:t>
    </dgm:pt>
    <dgm:pt modelId="{01DC9258-776D-4B3F-81C5-74EC2B56670D}">
      <dgm:prSet custT="1"/>
      <dgm:spPr/>
      <dgm:t>
        <a:bodyPr/>
        <a:lstStyle/>
        <a:p>
          <a:r>
            <a:rPr lang="en-US" sz="2400" dirty="0"/>
            <a:t>Only 1/2 of these are treated with ACLS</a:t>
          </a:r>
        </a:p>
      </dgm:t>
    </dgm:pt>
    <dgm:pt modelId="{C1A42032-DAB4-4148-A736-391A02AAC669}" type="parTrans" cxnId="{39A122A5-5973-4143-A308-7AD77086DD3E}">
      <dgm:prSet/>
      <dgm:spPr/>
      <dgm:t>
        <a:bodyPr/>
        <a:lstStyle/>
        <a:p>
          <a:endParaRPr lang="en-US" sz="1400"/>
        </a:p>
      </dgm:t>
    </dgm:pt>
    <dgm:pt modelId="{7A775B65-14D4-40D9-B22A-CC579FD0B1AC}" type="sibTrans" cxnId="{39A122A5-5973-4143-A308-7AD77086DD3E}">
      <dgm:prSet/>
      <dgm:spPr/>
      <dgm:t>
        <a:bodyPr/>
        <a:lstStyle/>
        <a:p>
          <a:endParaRPr lang="en-US" sz="1400"/>
        </a:p>
      </dgm:t>
    </dgm:pt>
    <dgm:pt modelId="{A3FBDEB1-5141-4B43-A61E-B0452960B8E7}">
      <dgm:prSet custT="1"/>
      <dgm:spPr/>
      <dgm:t>
        <a:bodyPr/>
        <a:lstStyle/>
        <a:p>
          <a:r>
            <a:rPr lang="en-US" sz="2400" dirty="0"/>
            <a:t>29.5% of patients were examined in the ED within 90 days prior to cardiac arrest</a:t>
          </a:r>
        </a:p>
      </dgm:t>
    </dgm:pt>
    <dgm:pt modelId="{6D6B08E5-FA9A-4E47-BDC7-108C9A90C9C8}" type="parTrans" cxnId="{38234A87-C704-8941-BDEF-72D29EB4A95E}">
      <dgm:prSet/>
      <dgm:spPr/>
      <dgm:t>
        <a:bodyPr/>
        <a:lstStyle/>
        <a:p>
          <a:endParaRPr lang="en-US" sz="1400"/>
        </a:p>
      </dgm:t>
    </dgm:pt>
    <dgm:pt modelId="{988466C1-F3AD-E742-8CCF-6F5C88FCC838}" type="sibTrans" cxnId="{38234A87-C704-8941-BDEF-72D29EB4A95E}">
      <dgm:prSet/>
      <dgm:spPr/>
      <dgm:t>
        <a:bodyPr/>
        <a:lstStyle/>
        <a:p>
          <a:endParaRPr lang="en-US" sz="1400"/>
        </a:p>
      </dgm:t>
    </dgm:pt>
    <dgm:pt modelId="{BDB78B76-271C-7549-8B94-AB8AA6751987}">
      <dgm:prSet custT="1"/>
      <dgm:spPr/>
      <dgm:t>
        <a:bodyPr/>
        <a:lstStyle/>
        <a:p>
          <a:endParaRPr lang="en-US" sz="2400" dirty="0"/>
        </a:p>
      </dgm:t>
    </dgm:pt>
    <dgm:pt modelId="{B6099A40-1F71-FE4E-86C2-91784B5936AD}" type="parTrans" cxnId="{C5DAC9C8-61BC-8E46-B041-0C3CDE554057}">
      <dgm:prSet/>
      <dgm:spPr/>
      <dgm:t>
        <a:bodyPr/>
        <a:lstStyle/>
        <a:p>
          <a:endParaRPr lang="en-US"/>
        </a:p>
      </dgm:t>
    </dgm:pt>
    <dgm:pt modelId="{74B30DE7-55EC-ED49-BE10-1903560AA421}" type="sibTrans" cxnId="{C5DAC9C8-61BC-8E46-B041-0C3CDE554057}">
      <dgm:prSet/>
      <dgm:spPr/>
      <dgm:t>
        <a:bodyPr/>
        <a:lstStyle/>
        <a:p>
          <a:endParaRPr lang="en-US"/>
        </a:p>
      </dgm:t>
    </dgm:pt>
    <dgm:pt modelId="{2CA4AAAC-972D-EA44-AEAE-72E96F79BF6E}" type="pres">
      <dgm:prSet presAssocID="{AE050BD6-EDFF-426F-B23F-FA9D81C0552C}" presName="linear" presStyleCnt="0">
        <dgm:presLayoutVars>
          <dgm:animLvl val="lvl"/>
          <dgm:resizeHandles val="exact"/>
        </dgm:presLayoutVars>
      </dgm:prSet>
      <dgm:spPr/>
    </dgm:pt>
    <dgm:pt modelId="{751E9123-DC5D-FE43-A5C8-03D413C658A5}" type="pres">
      <dgm:prSet presAssocID="{6EDC2EC5-1D86-4A16-9C5B-08CDB56DA86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52B19E4-AF36-8A4A-B176-FEF2E388122F}" type="pres">
      <dgm:prSet presAssocID="{6EDC2EC5-1D86-4A16-9C5B-08CDB56DA86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8234A87-C704-8941-BDEF-72D29EB4A95E}" srcId="{6EDC2EC5-1D86-4A16-9C5B-08CDB56DA866}" destId="{A3FBDEB1-5141-4B43-A61E-B0452960B8E7}" srcOrd="2" destOrd="0" parTransId="{6D6B08E5-FA9A-4E47-BDC7-108C9A90C9C8}" sibTransId="{988466C1-F3AD-E742-8CCF-6F5C88FCC838}"/>
    <dgm:cxn modelId="{ECCBE98E-34FE-E24E-9D6C-394AF21AB168}" type="presOf" srcId="{A3FBDEB1-5141-4B43-A61E-B0452960B8E7}" destId="{B52B19E4-AF36-8A4A-B176-FEF2E388122F}" srcOrd="0" destOrd="2" presId="urn:microsoft.com/office/officeart/2005/8/layout/vList2"/>
    <dgm:cxn modelId="{9C19028F-6217-3A4C-916F-C8E0ABEB1C2A}" type="presOf" srcId="{AE050BD6-EDFF-426F-B23F-FA9D81C0552C}" destId="{2CA4AAAC-972D-EA44-AEAE-72E96F79BF6E}" srcOrd="0" destOrd="0" presId="urn:microsoft.com/office/officeart/2005/8/layout/vList2"/>
    <dgm:cxn modelId="{F19DA992-3B03-7A46-A66F-1502680BCB63}" type="presOf" srcId="{6EDC2EC5-1D86-4A16-9C5B-08CDB56DA866}" destId="{751E9123-DC5D-FE43-A5C8-03D413C658A5}" srcOrd="0" destOrd="0" presId="urn:microsoft.com/office/officeart/2005/8/layout/vList2"/>
    <dgm:cxn modelId="{39A122A5-5973-4143-A308-7AD77086DD3E}" srcId="{6EDC2EC5-1D86-4A16-9C5B-08CDB56DA866}" destId="{01DC9258-776D-4B3F-81C5-74EC2B56670D}" srcOrd="1" destOrd="0" parTransId="{C1A42032-DAB4-4148-A736-391A02AAC669}" sibTransId="{7A775B65-14D4-40D9-B22A-CC579FD0B1AC}"/>
    <dgm:cxn modelId="{3761B4BD-0E3D-44F9-A649-B64EB866B209}" srcId="{AE050BD6-EDFF-426F-B23F-FA9D81C0552C}" destId="{6EDC2EC5-1D86-4A16-9C5B-08CDB56DA866}" srcOrd="0" destOrd="0" parTransId="{C1EEF4CB-5AF6-41C6-8CEC-1F69C4B2559B}" sibTransId="{ADE069CE-FADE-4518-96E0-1BEF72A55067}"/>
    <dgm:cxn modelId="{C5DAC9C8-61BC-8E46-B041-0C3CDE554057}" srcId="{6EDC2EC5-1D86-4A16-9C5B-08CDB56DA866}" destId="{BDB78B76-271C-7549-8B94-AB8AA6751987}" srcOrd="0" destOrd="0" parTransId="{B6099A40-1F71-FE4E-86C2-91784B5936AD}" sibTransId="{74B30DE7-55EC-ED49-BE10-1903560AA421}"/>
    <dgm:cxn modelId="{944E20E7-3D72-6C47-A295-4613F3213F46}" type="presOf" srcId="{01DC9258-776D-4B3F-81C5-74EC2B56670D}" destId="{B52B19E4-AF36-8A4A-B176-FEF2E388122F}" srcOrd="0" destOrd="1" presId="urn:microsoft.com/office/officeart/2005/8/layout/vList2"/>
    <dgm:cxn modelId="{2C2976EF-99D6-9A4E-8408-8B7F417E86B9}" type="presOf" srcId="{BDB78B76-271C-7549-8B94-AB8AA6751987}" destId="{B52B19E4-AF36-8A4A-B176-FEF2E388122F}" srcOrd="0" destOrd="0" presId="urn:microsoft.com/office/officeart/2005/8/layout/vList2"/>
    <dgm:cxn modelId="{D5B8C3F6-B4B1-1947-B1EC-4E3A687EB07D}" type="presParOf" srcId="{2CA4AAAC-972D-EA44-AEAE-72E96F79BF6E}" destId="{751E9123-DC5D-FE43-A5C8-03D413C658A5}" srcOrd="0" destOrd="0" presId="urn:microsoft.com/office/officeart/2005/8/layout/vList2"/>
    <dgm:cxn modelId="{C41058D5-BFFC-D94B-8E1D-A2C5D7B2831F}" type="presParOf" srcId="{2CA4AAAC-972D-EA44-AEAE-72E96F79BF6E}" destId="{B52B19E4-AF36-8A4A-B176-FEF2E388122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CBDC06-4DD1-4A0A-AE71-76C91895CC2A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8090890-87AA-44DA-8AC3-B9660CC8EED0}">
      <dgm:prSet custT="1"/>
      <dgm:spPr>
        <a:solidFill>
          <a:schemeClr val="accent2"/>
        </a:solidFill>
      </dgm:spPr>
      <dgm:t>
        <a:bodyPr/>
        <a:lstStyle/>
        <a:p>
          <a:r>
            <a:rPr lang="en-US" sz="2800" b="1">
              <a:solidFill>
                <a:schemeClr val="bg1"/>
              </a:solidFill>
            </a:rPr>
            <a:t>Location of Cardiac arrest </a:t>
          </a:r>
        </a:p>
      </dgm:t>
    </dgm:pt>
    <dgm:pt modelId="{A829D48A-06C2-4642-B66C-75208185A9CB}" type="parTrans" cxnId="{7D06A125-F489-4543-A525-B308F1878434}">
      <dgm:prSet/>
      <dgm:spPr/>
      <dgm:t>
        <a:bodyPr/>
        <a:lstStyle/>
        <a:p>
          <a:endParaRPr lang="en-US" sz="1600"/>
        </a:p>
      </dgm:t>
    </dgm:pt>
    <dgm:pt modelId="{24ED3589-26C1-4BE6-9F6F-D19705181377}" type="sibTrans" cxnId="{7D06A125-F489-4543-A525-B308F1878434}">
      <dgm:prSet/>
      <dgm:spPr/>
      <dgm:t>
        <a:bodyPr/>
        <a:lstStyle/>
        <a:p>
          <a:endParaRPr lang="en-US" sz="1600"/>
        </a:p>
      </dgm:t>
    </dgm:pt>
    <dgm:pt modelId="{17EB6964-2C41-4369-A554-3FA87A7F351B}">
      <dgm:prSet custT="1"/>
      <dgm:spPr/>
      <dgm:t>
        <a:bodyPr/>
        <a:lstStyle/>
        <a:p>
          <a:r>
            <a:rPr lang="en-US" sz="2400" dirty="0"/>
            <a:t>Residence (69.5%), </a:t>
          </a:r>
        </a:p>
      </dgm:t>
    </dgm:pt>
    <dgm:pt modelId="{B872A6C2-4ACD-47F5-843B-A5DE3A4162F0}" type="parTrans" cxnId="{314061BE-B884-4892-83BB-F56E2D881836}">
      <dgm:prSet/>
      <dgm:spPr/>
      <dgm:t>
        <a:bodyPr/>
        <a:lstStyle/>
        <a:p>
          <a:endParaRPr lang="en-US" sz="1600"/>
        </a:p>
      </dgm:t>
    </dgm:pt>
    <dgm:pt modelId="{6EF3635D-267B-433F-B6A9-83FB9A8CD06D}" type="sibTrans" cxnId="{314061BE-B884-4892-83BB-F56E2D881836}">
      <dgm:prSet/>
      <dgm:spPr/>
      <dgm:t>
        <a:bodyPr/>
        <a:lstStyle/>
        <a:p>
          <a:endParaRPr lang="en-US" sz="1600"/>
        </a:p>
      </dgm:t>
    </dgm:pt>
    <dgm:pt modelId="{061A1121-AE8F-4499-A1F1-1F93F92A90ED}">
      <dgm:prSet custT="1"/>
      <dgm:spPr/>
      <dgm:t>
        <a:bodyPr/>
        <a:lstStyle/>
        <a:p>
          <a:r>
            <a:rPr lang="en-US" sz="2400" dirty="0"/>
            <a:t>Public settings (18.8%)</a:t>
          </a:r>
        </a:p>
      </dgm:t>
    </dgm:pt>
    <dgm:pt modelId="{9F348BFD-5196-47DF-91A7-5A82D9D97787}" type="parTrans" cxnId="{73B4611E-B4E3-4821-9645-8EA017B8F39A}">
      <dgm:prSet/>
      <dgm:spPr/>
      <dgm:t>
        <a:bodyPr/>
        <a:lstStyle/>
        <a:p>
          <a:endParaRPr lang="en-US" sz="1600"/>
        </a:p>
      </dgm:t>
    </dgm:pt>
    <dgm:pt modelId="{49B1651F-E45D-4A83-903F-977F2DE8D898}" type="sibTrans" cxnId="{73B4611E-B4E3-4821-9645-8EA017B8F39A}">
      <dgm:prSet/>
      <dgm:spPr/>
      <dgm:t>
        <a:bodyPr/>
        <a:lstStyle/>
        <a:p>
          <a:endParaRPr lang="en-US" sz="1600"/>
        </a:p>
      </dgm:t>
    </dgm:pt>
    <dgm:pt modelId="{7DA479E9-D2C5-4E0C-98FD-F9873EE44AF9}">
      <dgm:prSet custT="1"/>
      <dgm:spPr/>
      <dgm:t>
        <a:bodyPr/>
        <a:lstStyle/>
        <a:p>
          <a:r>
            <a:rPr lang="en-US" sz="2400" dirty="0"/>
            <a:t>Nursing homes (11.7%)</a:t>
          </a:r>
        </a:p>
      </dgm:t>
    </dgm:pt>
    <dgm:pt modelId="{096D9444-1E1E-44C2-A2C8-D70023CF65E9}" type="parTrans" cxnId="{F639862E-89D4-4CE6-93C0-EE54AF1DA786}">
      <dgm:prSet/>
      <dgm:spPr/>
      <dgm:t>
        <a:bodyPr/>
        <a:lstStyle/>
        <a:p>
          <a:endParaRPr lang="en-US" sz="1600"/>
        </a:p>
      </dgm:t>
    </dgm:pt>
    <dgm:pt modelId="{184B6DFD-EEB6-4976-B2A4-791DCE9CB020}" type="sibTrans" cxnId="{F639862E-89D4-4CE6-93C0-EE54AF1DA786}">
      <dgm:prSet/>
      <dgm:spPr/>
      <dgm:t>
        <a:bodyPr/>
        <a:lstStyle/>
        <a:p>
          <a:endParaRPr lang="en-US" sz="1600"/>
        </a:p>
      </dgm:t>
    </dgm:pt>
    <dgm:pt modelId="{7DF916FD-59D1-43C5-8487-C934EFF689FB}">
      <dgm:prSet custT="1"/>
      <dgm:spPr>
        <a:solidFill>
          <a:schemeClr val="accent2"/>
        </a:solidFill>
      </dgm:spPr>
      <dgm:t>
        <a:bodyPr/>
        <a:lstStyle/>
        <a:p>
          <a:r>
            <a:rPr lang="en-US" sz="2400" b="1" dirty="0"/>
            <a:t>Sports-related cardiac arrest accounts for 39% of sudden cardiac death &lt;18 years</a:t>
          </a:r>
        </a:p>
      </dgm:t>
    </dgm:pt>
    <dgm:pt modelId="{4475F183-ABE5-4891-86FC-A34E262926D4}" type="parTrans" cxnId="{A4A3F33C-C1C1-48AE-80B8-BCA07075F47B}">
      <dgm:prSet/>
      <dgm:spPr/>
      <dgm:t>
        <a:bodyPr/>
        <a:lstStyle/>
        <a:p>
          <a:endParaRPr lang="en-US" sz="1600"/>
        </a:p>
      </dgm:t>
    </dgm:pt>
    <dgm:pt modelId="{77AA8319-AEE8-43ED-9CC5-A11145FF01AE}" type="sibTrans" cxnId="{A4A3F33C-C1C1-48AE-80B8-BCA07075F47B}">
      <dgm:prSet/>
      <dgm:spPr/>
      <dgm:t>
        <a:bodyPr/>
        <a:lstStyle/>
        <a:p>
          <a:endParaRPr lang="en-US" sz="1600"/>
        </a:p>
      </dgm:t>
    </dgm:pt>
    <dgm:pt modelId="{BB84E519-50D3-470F-AB45-6B41F60FE562}">
      <dgm:prSet custT="1"/>
      <dgm:spPr/>
      <dgm:t>
        <a:bodyPr/>
        <a:lstStyle/>
        <a:p>
          <a:r>
            <a:rPr lang="en-US" sz="2400"/>
            <a:t>Common causes include HCM, coronary artery anomalies, WPW, Long QT syndrome</a:t>
          </a:r>
        </a:p>
      </dgm:t>
    </dgm:pt>
    <dgm:pt modelId="{0565802D-C668-415C-9051-428A3A62CDED}" type="parTrans" cxnId="{50803342-802A-42A5-AD78-C6208FA91A4C}">
      <dgm:prSet/>
      <dgm:spPr/>
      <dgm:t>
        <a:bodyPr/>
        <a:lstStyle/>
        <a:p>
          <a:endParaRPr lang="en-US" sz="1600"/>
        </a:p>
      </dgm:t>
    </dgm:pt>
    <dgm:pt modelId="{BAED6A56-4BDC-4AAA-A7D1-D9DF1EB9859E}" type="sibTrans" cxnId="{50803342-802A-42A5-AD78-C6208FA91A4C}">
      <dgm:prSet/>
      <dgm:spPr/>
      <dgm:t>
        <a:bodyPr/>
        <a:lstStyle/>
        <a:p>
          <a:endParaRPr lang="en-US" sz="1600"/>
        </a:p>
      </dgm:t>
    </dgm:pt>
    <dgm:pt modelId="{F63716D8-3EF4-174E-8A7E-F03D40B6EDE1}" type="pres">
      <dgm:prSet presAssocID="{AFCBDC06-4DD1-4A0A-AE71-76C91895CC2A}" presName="linear" presStyleCnt="0">
        <dgm:presLayoutVars>
          <dgm:animLvl val="lvl"/>
          <dgm:resizeHandles val="exact"/>
        </dgm:presLayoutVars>
      </dgm:prSet>
      <dgm:spPr/>
    </dgm:pt>
    <dgm:pt modelId="{0FBB09CE-543E-C040-8A7C-FF499F55EFEE}" type="pres">
      <dgm:prSet presAssocID="{58090890-87AA-44DA-8AC3-B9660CC8EED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371E400-D8FD-C642-A8A9-C7361AC9D64E}" type="pres">
      <dgm:prSet presAssocID="{58090890-87AA-44DA-8AC3-B9660CC8EED0}" presName="childText" presStyleLbl="revTx" presStyleIdx="0" presStyleCnt="2">
        <dgm:presLayoutVars>
          <dgm:bulletEnabled val="1"/>
        </dgm:presLayoutVars>
      </dgm:prSet>
      <dgm:spPr/>
    </dgm:pt>
    <dgm:pt modelId="{7B333852-190B-5345-B26E-91E03B399500}" type="pres">
      <dgm:prSet presAssocID="{7DF916FD-59D1-43C5-8487-C934EFF689F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111F62F-B88F-0746-BA18-F9683F900288}" type="pres">
      <dgm:prSet presAssocID="{7DF916FD-59D1-43C5-8487-C934EFF689F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086C400-0FD7-3C4D-947F-BA7E63978CA9}" type="presOf" srcId="{17EB6964-2C41-4369-A554-3FA87A7F351B}" destId="{D371E400-D8FD-C642-A8A9-C7361AC9D64E}" srcOrd="0" destOrd="0" presId="urn:microsoft.com/office/officeart/2005/8/layout/vList2"/>
    <dgm:cxn modelId="{73B4611E-B4E3-4821-9645-8EA017B8F39A}" srcId="{58090890-87AA-44DA-8AC3-B9660CC8EED0}" destId="{061A1121-AE8F-4499-A1F1-1F93F92A90ED}" srcOrd="1" destOrd="0" parTransId="{9F348BFD-5196-47DF-91A7-5A82D9D97787}" sibTransId="{49B1651F-E45D-4A83-903F-977F2DE8D898}"/>
    <dgm:cxn modelId="{7D06A125-F489-4543-A525-B308F1878434}" srcId="{AFCBDC06-4DD1-4A0A-AE71-76C91895CC2A}" destId="{58090890-87AA-44DA-8AC3-B9660CC8EED0}" srcOrd="0" destOrd="0" parTransId="{A829D48A-06C2-4642-B66C-75208185A9CB}" sibTransId="{24ED3589-26C1-4BE6-9F6F-D19705181377}"/>
    <dgm:cxn modelId="{F639862E-89D4-4CE6-93C0-EE54AF1DA786}" srcId="{58090890-87AA-44DA-8AC3-B9660CC8EED0}" destId="{7DA479E9-D2C5-4E0C-98FD-F9873EE44AF9}" srcOrd="2" destOrd="0" parTransId="{096D9444-1E1E-44C2-A2C8-D70023CF65E9}" sibTransId="{184B6DFD-EEB6-4976-B2A4-791DCE9CB020}"/>
    <dgm:cxn modelId="{A4A3F33C-C1C1-48AE-80B8-BCA07075F47B}" srcId="{AFCBDC06-4DD1-4A0A-AE71-76C91895CC2A}" destId="{7DF916FD-59D1-43C5-8487-C934EFF689FB}" srcOrd="1" destOrd="0" parTransId="{4475F183-ABE5-4891-86FC-A34E262926D4}" sibTransId="{77AA8319-AEE8-43ED-9CC5-A11145FF01AE}"/>
    <dgm:cxn modelId="{70A31C41-6DDF-AB41-8393-6D695ECA1E1E}" type="presOf" srcId="{7DF916FD-59D1-43C5-8487-C934EFF689FB}" destId="{7B333852-190B-5345-B26E-91E03B399500}" srcOrd="0" destOrd="0" presId="urn:microsoft.com/office/officeart/2005/8/layout/vList2"/>
    <dgm:cxn modelId="{50803342-802A-42A5-AD78-C6208FA91A4C}" srcId="{7DF916FD-59D1-43C5-8487-C934EFF689FB}" destId="{BB84E519-50D3-470F-AB45-6B41F60FE562}" srcOrd="0" destOrd="0" parTransId="{0565802D-C668-415C-9051-428A3A62CDED}" sibTransId="{BAED6A56-4BDC-4AAA-A7D1-D9DF1EB9859E}"/>
    <dgm:cxn modelId="{09A3864F-6F5F-AE41-A2B8-B21321EAF838}" type="presOf" srcId="{AFCBDC06-4DD1-4A0A-AE71-76C91895CC2A}" destId="{F63716D8-3EF4-174E-8A7E-F03D40B6EDE1}" srcOrd="0" destOrd="0" presId="urn:microsoft.com/office/officeart/2005/8/layout/vList2"/>
    <dgm:cxn modelId="{43823659-8207-3647-85B8-85B76532EF98}" type="presOf" srcId="{BB84E519-50D3-470F-AB45-6B41F60FE562}" destId="{2111F62F-B88F-0746-BA18-F9683F900288}" srcOrd="0" destOrd="0" presId="urn:microsoft.com/office/officeart/2005/8/layout/vList2"/>
    <dgm:cxn modelId="{14C63391-08F3-9B44-ACC1-4E9D028AF41D}" type="presOf" srcId="{58090890-87AA-44DA-8AC3-B9660CC8EED0}" destId="{0FBB09CE-543E-C040-8A7C-FF499F55EFEE}" srcOrd="0" destOrd="0" presId="urn:microsoft.com/office/officeart/2005/8/layout/vList2"/>
    <dgm:cxn modelId="{314061BE-B884-4892-83BB-F56E2D881836}" srcId="{58090890-87AA-44DA-8AC3-B9660CC8EED0}" destId="{17EB6964-2C41-4369-A554-3FA87A7F351B}" srcOrd="0" destOrd="0" parTransId="{B872A6C2-4ACD-47F5-843B-A5DE3A4162F0}" sibTransId="{6EF3635D-267B-433F-B6A9-83FB9A8CD06D}"/>
    <dgm:cxn modelId="{38DD77C8-04FF-AE42-BCE2-DCB50F359CEF}" type="presOf" srcId="{7DA479E9-D2C5-4E0C-98FD-F9873EE44AF9}" destId="{D371E400-D8FD-C642-A8A9-C7361AC9D64E}" srcOrd="0" destOrd="2" presId="urn:microsoft.com/office/officeart/2005/8/layout/vList2"/>
    <dgm:cxn modelId="{AC97B0CC-D563-BC45-AF88-0E8647809839}" type="presOf" srcId="{061A1121-AE8F-4499-A1F1-1F93F92A90ED}" destId="{D371E400-D8FD-C642-A8A9-C7361AC9D64E}" srcOrd="0" destOrd="1" presId="urn:microsoft.com/office/officeart/2005/8/layout/vList2"/>
    <dgm:cxn modelId="{C2ED6099-0A86-2641-9BC6-39D6526F2957}" type="presParOf" srcId="{F63716D8-3EF4-174E-8A7E-F03D40B6EDE1}" destId="{0FBB09CE-543E-C040-8A7C-FF499F55EFEE}" srcOrd="0" destOrd="0" presId="urn:microsoft.com/office/officeart/2005/8/layout/vList2"/>
    <dgm:cxn modelId="{C301D787-0D44-2742-B0AC-4B0F0D64B90F}" type="presParOf" srcId="{F63716D8-3EF4-174E-8A7E-F03D40B6EDE1}" destId="{D371E400-D8FD-C642-A8A9-C7361AC9D64E}" srcOrd="1" destOrd="0" presId="urn:microsoft.com/office/officeart/2005/8/layout/vList2"/>
    <dgm:cxn modelId="{72D479B3-9ADB-7A43-99BB-F6767557F658}" type="presParOf" srcId="{F63716D8-3EF4-174E-8A7E-F03D40B6EDE1}" destId="{7B333852-190B-5345-B26E-91E03B399500}" srcOrd="2" destOrd="0" presId="urn:microsoft.com/office/officeart/2005/8/layout/vList2"/>
    <dgm:cxn modelId="{A14D5D2B-6BC1-1549-8C4E-5C27E3DC4BCE}" type="presParOf" srcId="{F63716D8-3EF4-174E-8A7E-F03D40B6EDE1}" destId="{2111F62F-B88F-0746-BA18-F9683F90028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E73285-8768-4E30-A304-083EBA2A697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00B7782-A57F-4C5A-B072-0A7F9AF36C63}">
      <dgm:prSet custT="1"/>
      <dgm:spPr/>
      <dgm:t>
        <a:bodyPr/>
        <a:lstStyle/>
        <a:p>
          <a:r>
            <a:rPr lang="en-US" sz="2400" b="1" dirty="0"/>
            <a:t>Survival to Hospital Discharge 10.4%</a:t>
          </a:r>
        </a:p>
      </dgm:t>
    </dgm:pt>
    <dgm:pt modelId="{FA9A016D-E9C6-49E7-94B9-E6E7BA964588}" type="parTrans" cxnId="{B373A527-91AE-48FE-A058-C37BD89A3421}">
      <dgm:prSet/>
      <dgm:spPr/>
      <dgm:t>
        <a:bodyPr/>
        <a:lstStyle/>
        <a:p>
          <a:endParaRPr lang="en-US" sz="1600" b="1"/>
        </a:p>
      </dgm:t>
    </dgm:pt>
    <dgm:pt modelId="{D5C944B8-B149-43C7-9115-B025DEFBF5E3}" type="sibTrans" cxnId="{B373A527-91AE-48FE-A058-C37BD89A3421}">
      <dgm:prSet/>
      <dgm:spPr/>
      <dgm:t>
        <a:bodyPr/>
        <a:lstStyle/>
        <a:p>
          <a:endParaRPr lang="en-US" sz="1600" b="1"/>
        </a:p>
      </dgm:t>
    </dgm:pt>
    <dgm:pt modelId="{A5F2B648-084D-44E1-BA28-7D962469ABB7}">
      <dgm:prSet custT="1"/>
      <dgm:spPr/>
      <dgm:t>
        <a:bodyPr/>
        <a:lstStyle/>
        <a:p>
          <a:r>
            <a:rPr lang="en-US" sz="2400" b="1" dirty="0"/>
            <a:t>Survival with good neurologic function was 8.4%</a:t>
          </a:r>
        </a:p>
      </dgm:t>
    </dgm:pt>
    <dgm:pt modelId="{1C5606B9-8CD5-467F-8F8A-9E15A7FB1AAB}" type="parTrans" cxnId="{FD4E23F1-F2AD-4415-BEDD-8B9C5A61D8C1}">
      <dgm:prSet/>
      <dgm:spPr/>
      <dgm:t>
        <a:bodyPr/>
        <a:lstStyle/>
        <a:p>
          <a:endParaRPr lang="en-US" sz="1600" b="1"/>
        </a:p>
      </dgm:t>
    </dgm:pt>
    <dgm:pt modelId="{843BC5CF-4602-41D2-BB51-92B57B269CB4}" type="sibTrans" cxnId="{FD4E23F1-F2AD-4415-BEDD-8B9C5A61D8C1}">
      <dgm:prSet/>
      <dgm:spPr/>
      <dgm:t>
        <a:bodyPr/>
        <a:lstStyle/>
        <a:p>
          <a:endParaRPr lang="en-US" sz="1600" b="1"/>
        </a:p>
      </dgm:t>
    </dgm:pt>
    <dgm:pt modelId="{D966239E-AE3F-41AB-9994-4CA91C7EECC3}">
      <dgm:prSet custT="1"/>
      <dgm:spPr/>
      <dgm:t>
        <a:bodyPr/>
        <a:lstStyle/>
        <a:p>
          <a:r>
            <a:rPr lang="en-US" sz="2400" b="1" dirty="0"/>
            <a:t>Age-adjusted survival</a:t>
          </a:r>
        </a:p>
      </dgm:t>
    </dgm:pt>
    <dgm:pt modelId="{B5E7B1D7-7792-446C-85E9-933CF0A9209C}" type="parTrans" cxnId="{36A7B41E-ECC4-45C2-92DA-12D2E6496D2E}">
      <dgm:prSet/>
      <dgm:spPr/>
      <dgm:t>
        <a:bodyPr/>
        <a:lstStyle/>
        <a:p>
          <a:endParaRPr lang="en-US" sz="1600" b="1"/>
        </a:p>
      </dgm:t>
    </dgm:pt>
    <dgm:pt modelId="{35BBC620-E0F8-407E-83B1-82FD987F6286}" type="sibTrans" cxnId="{36A7B41E-ECC4-45C2-92DA-12D2E6496D2E}">
      <dgm:prSet/>
      <dgm:spPr/>
      <dgm:t>
        <a:bodyPr/>
        <a:lstStyle/>
        <a:p>
          <a:endParaRPr lang="en-US" sz="1600" b="1"/>
        </a:p>
      </dgm:t>
    </dgm:pt>
    <dgm:pt modelId="{C16E1D06-3F3C-47A7-B6A7-0CA14DB05A65}">
      <dgm:prSet custT="1"/>
      <dgm:spPr/>
      <dgm:t>
        <a:bodyPr/>
        <a:lstStyle/>
        <a:p>
          <a:r>
            <a:rPr lang="en-US" sz="1800" b="1" dirty="0"/>
            <a:t>African Americans (6.0%)</a:t>
          </a:r>
        </a:p>
      </dgm:t>
    </dgm:pt>
    <dgm:pt modelId="{9D11528A-B301-481F-B95C-713C6AB77423}" type="parTrans" cxnId="{686F23F3-ECA8-4F8B-A4E7-FB105BC6DF78}">
      <dgm:prSet/>
      <dgm:spPr/>
      <dgm:t>
        <a:bodyPr/>
        <a:lstStyle/>
        <a:p>
          <a:endParaRPr lang="en-US" sz="1600" b="1"/>
        </a:p>
      </dgm:t>
    </dgm:pt>
    <dgm:pt modelId="{8ED28063-9BFA-4630-A36F-5A1EC9AEB7DB}" type="sibTrans" cxnId="{686F23F3-ECA8-4F8B-A4E7-FB105BC6DF78}">
      <dgm:prSet/>
      <dgm:spPr/>
      <dgm:t>
        <a:bodyPr/>
        <a:lstStyle/>
        <a:p>
          <a:endParaRPr lang="en-US" sz="1600" b="1"/>
        </a:p>
      </dgm:t>
    </dgm:pt>
    <dgm:pt modelId="{6B46E851-A857-4055-8A5F-89175F0F79E1}">
      <dgm:prSet custT="1"/>
      <dgm:spPr/>
      <dgm:t>
        <a:bodyPr/>
        <a:lstStyle/>
        <a:p>
          <a:r>
            <a:rPr lang="en-US" sz="1800" b="1"/>
            <a:t>Hispanics (8.6%)</a:t>
          </a:r>
        </a:p>
      </dgm:t>
    </dgm:pt>
    <dgm:pt modelId="{BDC9AF59-6C67-40F9-8292-63F195321748}" type="parTrans" cxnId="{410C1930-0F3C-43DA-A00C-8C36DC7F4387}">
      <dgm:prSet/>
      <dgm:spPr/>
      <dgm:t>
        <a:bodyPr/>
        <a:lstStyle/>
        <a:p>
          <a:endParaRPr lang="en-US" sz="1600" b="1"/>
        </a:p>
      </dgm:t>
    </dgm:pt>
    <dgm:pt modelId="{E927F982-315D-4373-B2A3-162AFB183664}" type="sibTrans" cxnId="{410C1930-0F3C-43DA-A00C-8C36DC7F4387}">
      <dgm:prSet/>
      <dgm:spPr/>
      <dgm:t>
        <a:bodyPr/>
        <a:lstStyle/>
        <a:p>
          <a:endParaRPr lang="en-US" sz="1600" b="1"/>
        </a:p>
      </dgm:t>
    </dgm:pt>
    <dgm:pt modelId="{C14C5EF7-DC7F-415B-85CB-D933D37BC9DA}">
      <dgm:prSet custT="1"/>
      <dgm:spPr/>
      <dgm:t>
        <a:bodyPr/>
        <a:lstStyle/>
        <a:p>
          <a:r>
            <a:rPr lang="en-US" sz="1800" b="1"/>
            <a:t>Caucasian (11.3%)</a:t>
          </a:r>
        </a:p>
      </dgm:t>
    </dgm:pt>
    <dgm:pt modelId="{2F3DE8B5-9E88-4D27-A7FE-6C1F9F43E492}" type="parTrans" cxnId="{DA190E90-8F0E-43F0-B371-509C390254C3}">
      <dgm:prSet/>
      <dgm:spPr/>
      <dgm:t>
        <a:bodyPr/>
        <a:lstStyle/>
        <a:p>
          <a:endParaRPr lang="en-US" sz="1600" b="1"/>
        </a:p>
      </dgm:t>
    </dgm:pt>
    <dgm:pt modelId="{23B59E70-4597-4D70-855C-09C39882A3BD}" type="sibTrans" cxnId="{DA190E90-8F0E-43F0-B371-509C390254C3}">
      <dgm:prSet/>
      <dgm:spPr/>
      <dgm:t>
        <a:bodyPr/>
        <a:lstStyle/>
        <a:p>
          <a:endParaRPr lang="en-US" sz="1600" b="1"/>
        </a:p>
      </dgm:t>
    </dgm:pt>
    <dgm:pt modelId="{25E2E1A5-0F65-C74C-A781-7E20DB079D07}" type="pres">
      <dgm:prSet presAssocID="{9FE73285-8768-4E30-A304-083EBA2A6975}" presName="linear" presStyleCnt="0">
        <dgm:presLayoutVars>
          <dgm:animLvl val="lvl"/>
          <dgm:resizeHandles val="exact"/>
        </dgm:presLayoutVars>
      </dgm:prSet>
      <dgm:spPr/>
    </dgm:pt>
    <dgm:pt modelId="{E0C7D439-331D-CD4B-A58F-E66329A029ED}" type="pres">
      <dgm:prSet presAssocID="{400B7782-A57F-4C5A-B072-0A7F9AF36C6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75A2AC9-6CAD-F049-A7E9-7531474818C8}" type="pres">
      <dgm:prSet presAssocID="{D5C944B8-B149-43C7-9115-B025DEFBF5E3}" presName="spacer" presStyleCnt="0"/>
      <dgm:spPr/>
    </dgm:pt>
    <dgm:pt modelId="{1FFE21B3-1359-B244-BA4A-A22ED3E78DCD}" type="pres">
      <dgm:prSet presAssocID="{A5F2B648-084D-44E1-BA28-7D962469ABB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69260CB-A20B-C54A-B692-E9F037BFD2DB}" type="pres">
      <dgm:prSet presAssocID="{843BC5CF-4602-41D2-BB51-92B57B269CB4}" presName="spacer" presStyleCnt="0"/>
      <dgm:spPr/>
    </dgm:pt>
    <dgm:pt modelId="{623E09B2-F84A-F44A-8CCF-3460EEF543B3}" type="pres">
      <dgm:prSet presAssocID="{D966239E-AE3F-41AB-9994-4CA91C7EECC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6282FF4-1DBA-D446-A950-D747A9F75F4A}" type="pres">
      <dgm:prSet presAssocID="{D966239E-AE3F-41AB-9994-4CA91C7EECC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31C6718-81DA-F840-BC55-654CFB1A75F5}" type="presOf" srcId="{C16E1D06-3F3C-47A7-B6A7-0CA14DB05A65}" destId="{66282FF4-1DBA-D446-A950-D747A9F75F4A}" srcOrd="0" destOrd="0" presId="urn:microsoft.com/office/officeart/2005/8/layout/vList2"/>
    <dgm:cxn modelId="{36A7B41E-ECC4-45C2-92DA-12D2E6496D2E}" srcId="{9FE73285-8768-4E30-A304-083EBA2A6975}" destId="{D966239E-AE3F-41AB-9994-4CA91C7EECC3}" srcOrd="2" destOrd="0" parTransId="{B5E7B1D7-7792-446C-85E9-933CF0A9209C}" sibTransId="{35BBC620-E0F8-407E-83B1-82FD987F6286}"/>
    <dgm:cxn modelId="{D828A220-19FF-2D44-9529-EF10B6830D46}" type="presOf" srcId="{D966239E-AE3F-41AB-9994-4CA91C7EECC3}" destId="{623E09B2-F84A-F44A-8CCF-3460EEF543B3}" srcOrd="0" destOrd="0" presId="urn:microsoft.com/office/officeart/2005/8/layout/vList2"/>
    <dgm:cxn modelId="{3BBD5923-FCB2-A046-9B45-58AE33F51912}" type="presOf" srcId="{400B7782-A57F-4C5A-B072-0A7F9AF36C63}" destId="{E0C7D439-331D-CD4B-A58F-E66329A029ED}" srcOrd="0" destOrd="0" presId="urn:microsoft.com/office/officeart/2005/8/layout/vList2"/>
    <dgm:cxn modelId="{B373A527-91AE-48FE-A058-C37BD89A3421}" srcId="{9FE73285-8768-4E30-A304-083EBA2A6975}" destId="{400B7782-A57F-4C5A-B072-0A7F9AF36C63}" srcOrd="0" destOrd="0" parTransId="{FA9A016D-E9C6-49E7-94B9-E6E7BA964588}" sibTransId="{D5C944B8-B149-43C7-9115-B025DEFBF5E3}"/>
    <dgm:cxn modelId="{410C1930-0F3C-43DA-A00C-8C36DC7F4387}" srcId="{D966239E-AE3F-41AB-9994-4CA91C7EECC3}" destId="{6B46E851-A857-4055-8A5F-89175F0F79E1}" srcOrd="1" destOrd="0" parTransId="{BDC9AF59-6C67-40F9-8292-63F195321748}" sibTransId="{E927F982-315D-4373-B2A3-162AFB183664}"/>
    <dgm:cxn modelId="{1D40537E-FA00-5D4E-82E6-BB9197DAF60B}" type="presOf" srcId="{A5F2B648-084D-44E1-BA28-7D962469ABB7}" destId="{1FFE21B3-1359-B244-BA4A-A22ED3E78DCD}" srcOrd="0" destOrd="0" presId="urn:microsoft.com/office/officeart/2005/8/layout/vList2"/>
    <dgm:cxn modelId="{DA190E90-8F0E-43F0-B371-509C390254C3}" srcId="{D966239E-AE3F-41AB-9994-4CA91C7EECC3}" destId="{C14C5EF7-DC7F-415B-85CB-D933D37BC9DA}" srcOrd="2" destOrd="0" parTransId="{2F3DE8B5-9E88-4D27-A7FE-6C1F9F43E492}" sibTransId="{23B59E70-4597-4D70-855C-09C39882A3BD}"/>
    <dgm:cxn modelId="{3EC9D5CF-CBE4-6D43-9DD4-517623464324}" type="presOf" srcId="{C14C5EF7-DC7F-415B-85CB-D933D37BC9DA}" destId="{66282FF4-1DBA-D446-A950-D747A9F75F4A}" srcOrd="0" destOrd="2" presId="urn:microsoft.com/office/officeart/2005/8/layout/vList2"/>
    <dgm:cxn modelId="{1F99D0D3-8548-3544-B26C-1C1832058270}" type="presOf" srcId="{6B46E851-A857-4055-8A5F-89175F0F79E1}" destId="{66282FF4-1DBA-D446-A950-D747A9F75F4A}" srcOrd="0" destOrd="1" presId="urn:microsoft.com/office/officeart/2005/8/layout/vList2"/>
    <dgm:cxn modelId="{FD4E23F1-F2AD-4415-BEDD-8B9C5A61D8C1}" srcId="{9FE73285-8768-4E30-A304-083EBA2A6975}" destId="{A5F2B648-084D-44E1-BA28-7D962469ABB7}" srcOrd="1" destOrd="0" parTransId="{1C5606B9-8CD5-467F-8F8A-9E15A7FB1AAB}" sibTransId="{843BC5CF-4602-41D2-BB51-92B57B269CB4}"/>
    <dgm:cxn modelId="{686F23F3-ECA8-4F8B-A4E7-FB105BC6DF78}" srcId="{D966239E-AE3F-41AB-9994-4CA91C7EECC3}" destId="{C16E1D06-3F3C-47A7-B6A7-0CA14DB05A65}" srcOrd="0" destOrd="0" parTransId="{9D11528A-B301-481F-B95C-713C6AB77423}" sibTransId="{8ED28063-9BFA-4630-A36F-5A1EC9AEB7DB}"/>
    <dgm:cxn modelId="{A069C8FB-ED94-2646-858C-85A4F534E474}" type="presOf" srcId="{9FE73285-8768-4E30-A304-083EBA2A6975}" destId="{25E2E1A5-0F65-C74C-A781-7E20DB079D07}" srcOrd="0" destOrd="0" presId="urn:microsoft.com/office/officeart/2005/8/layout/vList2"/>
    <dgm:cxn modelId="{0A36A52A-889F-D347-927E-05684CE2C71A}" type="presParOf" srcId="{25E2E1A5-0F65-C74C-A781-7E20DB079D07}" destId="{E0C7D439-331D-CD4B-A58F-E66329A029ED}" srcOrd="0" destOrd="0" presId="urn:microsoft.com/office/officeart/2005/8/layout/vList2"/>
    <dgm:cxn modelId="{525D558F-7952-9C49-B0AF-85A35874FB48}" type="presParOf" srcId="{25E2E1A5-0F65-C74C-A781-7E20DB079D07}" destId="{D75A2AC9-6CAD-F049-A7E9-7531474818C8}" srcOrd="1" destOrd="0" presId="urn:microsoft.com/office/officeart/2005/8/layout/vList2"/>
    <dgm:cxn modelId="{E9F201E2-5823-7745-814E-8D854CC42EE5}" type="presParOf" srcId="{25E2E1A5-0F65-C74C-A781-7E20DB079D07}" destId="{1FFE21B3-1359-B244-BA4A-A22ED3E78DCD}" srcOrd="2" destOrd="0" presId="urn:microsoft.com/office/officeart/2005/8/layout/vList2"/>
    <dgm:cxn modelId="{2A93B850-6BE3-E945-9AFE-40D907531493}" type="presParOf" srcId="{25E2E1A5-0F65-C74C-A781-7E20DB079D07}" destId="{269260CB-A20B-C54A-B692-E9F037BFD2DB}" srcOrd="3" destOrd="0" presId="urn:microsoft.com/office/officeart/2005/8/layout/vList2"/>
    <dgm:cxn modelId="{0DCAD00B-F549-4A42-8853-ECF8A6ECDDB6}" type="presParOf" srcId="{25E2E1A5-0F65-C74C-A781-7E20DB079D07}" destId="{623E09B2-F84A-F44A-8CCF-3460EEF543B3}" srcOrd="4" destOrd="0" presId="urn:microsoft.com/office/officeart/2005/8/layout/vList2"/>
    <dgm:cxn modelId="{E1560B07-63CF-5049-AD85-605F626F1002}" type="presParOf" srcId="{25E2E1A5-0F65-C74C-A781-7E20DB079D07}" destId="{66282FF4-1DBA-D446-A950-D747A9F75F4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E9123-DC5D-FE43-A5C8-03D413C658A5}">
      <dsp:nvSpPr>
        <dsp:cNvPr id="0" name=""/>
        <dsp:cNvSpPr/>
      </dsp:nvSpPr>
      <dsp:spPr>
        <a:xfrm>
          <a:off x="0" y="862793"/>
          <a:ext cx="5151972" cy="15590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Incidence of  356,461-405,000 cardiac arrests in the United States </a:t>
          </a:r>
        </a:p>
      </dsp:txBody>
      <dsp:txXfrm>
        <a:off x="76105" y="938898"/>
        <a:ext cx="4999762" cy="1406815"/>
      </dsp:txXfrm>
    </dsp:sp>
    <dsp:sp modelId="{B52B19E4-AF36-8A4A-B176-FEF2E388122F}">
      <dsp:nvSpPr>
        <dsp:cNvPr id="0" name=""/>
        <dsp:cNvSpPr/>
      </dsp:nvSpPr>
      <dsp:spPr>
        <a:xfrm>
          <a:off x="0" y="2421818"/>
          <a:ext cx="5151972" cy="2220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5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Only 1/2 of these are treated with ACLS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29.5% of patients were examined in the ED within 90 days prior to cardiac arrest</a:t>
          </a:r>
        </a:p>
      </dsp:txBody>
      <dsp:txXfrm>
        <a:off x="0" y="2421818"/>
        <a:ext cx="5151972" cy="22200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B09CE-543E-C040-8A7C-FF499F55EFEE}">
      <dsp:nvSpPr>
        <dsp:cNvPr id="0" name=""/>
        <dsp:cNvSpPr/>
      </dsp:nvSpPr>
      <dsp:spPr>
        <a:xfrm>
          <a:off x="0" y="260975"/>
          <a:ext cx="4697730" cy="133087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chemeClr val="bg1"/>
              </a:solidFill>
            </a:rPr>
            <a:t>Location of Cardiac arrest </a:t>
          </a:r>
        </a:p>
      </dsp:txBody>
      <dsp:txXfrm>
        <a:off x="64968" y="325943"/>
        <a:ext cx="4567794" cy="1200939"/>
      </dsp:txXfrm>
    </dsp:sp>
    <dsp:sp modelId="{D371E400-D8FD-C642-A8A9-C7361AC9D64E}">
      <dsp:nvSpPr>
        <dsp:cNvPr id="0" name=""/>
        <dsp:cNvSpPr/>
      </dsp:nvSpPr>
      <dsp:spPr>
        <a:xfrm>
          <a:off x="0" y="1591850"/>
          <a:ext cx="4697730" cy="124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53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Residence (69.5%),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Public settings (18.8%)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Nursing homes (11.7%)</a:t>
          </a:r>
        </a:p>
      </dsp:txBody>
      <dsp:txXfrm>
        <a:off x="0" y="1591850"/>
        <a:ext cx="4697730" cy="1244587"/>
      </dsp:txXfrm>
    </dsp:sp>
    <dsp:sp modelId="{7B333852-190B-5345-B26E-91E03B399500}">
      <dsp:nvSpPr>
        <dsp:cNvPr id="0" name=""/>
        <dsp:cNvSpPr/>
      </dsp:nvSpPr>
      <dsp:spPr>
        <a:xfrm>
          <a:off x="0" y="2836437"/>
          <a:ext cx="4697730" cy="133087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Sports-related cardiac arrest accounts for 39% of sudden cardiac death &lt;18 years</a:t>
          </a:r>
        </a:p>
      </dsp:txBody>
      <dsp:txXfrm>
        <a:off x="64968" y="2901405"/>
        <a:ext cx="4567794" cy="1200939"/>
      </dsp:txXfrm>
    </dsp:sp>
    <dsp:sp modelId="{2111F62F-B88F-0746-BA18-F9683F900288}">
      <dsp:nvSpPr>
        <dsp:cNvPr id="0" name=""/>
        <dsp:cNvSpPr/>
      </dsp:nvSpPr>
      <dsp:spPr>
        <a:xfrm>
          <a:off x="0" y="4167312"/>
          <a:ext cx="469773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53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Common causes include HCM, coronary artery anomalies, WPW, Long QT syndrome</a:t>
          </a:r>
        </a:p>
      </dsp:txBody>
      <dsp:txXfrm>
        <a:off x="0" y="4167312"/>
        <a:ext cx="4697730" cy="1076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7D439-331D-CD4B-A58F-E66329A029ED}">
      <dsp:nvSpPr>
        <dsp:cNvPr id="0" name=""/>
        <dsp:cNvSpPr/>
      </dsp:nvSpPr>
      <dsp:spPr>
        <a:xfrm>
          <a:off x="0" y="9594"/>
          <a:ext cx="4885203" cy="1048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Survival to Hospital Discharge 10.4%</a:t>
          </a:r>
        </a:p>
      </dsp:txBody>
      <dsp:txXfrm>
        <a:off x="51175" y="60769"/>
        <a:ext cx="4782853" cy="945970"/>
      </dsp:txXfrm>
    </dsp:sp>
    <dsp:sp modelId="{1FFE21B3-1359-B244-BA4A-A22ED3E78DCD}">
      <dsp:nvSpPr>
        <dsp:cNvPr id="0" name=""/>
        <dsp:cNvSpPr/>
      </dsp:nvSpPr>
      <dsp:spPr>
        <a:xfrm>
          <a:off x="0" y="1219195"/>
          <a:ext cx="4885203" cy="1048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Survival with good neurologic function was 8.4%</a:t>
          </a:r>
        </a:p>
      </dsp:txBody>
      <dsp:txXfrm>
        <a:off x="51175" y="1270370"/>
        <a:ext cx="4782853" cy="945970"/>
      </dsp:txXfrm>
    </dsp:sp>
    <dsp:sp modelId="{623E09B2-F84A-F44A-8CCF-3460EEF543B3}">
      <dsp:nvSpPr>
        <dsp:cNvPr id="0" name=""/>
        <dsp:cNvSpPr/>
      </dsp:nvSpPr>
      <dsp:spPr>
        <a:xfrm>
          <a:off x="0" y="2428794"/>
          <a:ext cx="4885203" cy="1048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Age-adjusted survival</a:t>
          </a:r>
        </a:p>
      </dsp:txBody>
      <dsp:txXfrm>
        <a:off x="51175" y="2479969"/>
        <a:ext cx="4782853" cy="945970"/>
      </dsp:txXfrm>
    </dsp:sp>
    <dsp:sp modelId="{66282FF4-1DBA-D446-A950-D747A9F75F4A}">
      <dsp:nvSpPr>
        <dsp:cNvPr id="0" name=""/>
        <dsp:cNvSpPr/>
      </dsp:nvSpPr>
      <dsp:spPr>
        <a:xfrm>
          <a:off x="0" y="3477115"/>
          <a:ext cx="4885203" cy="92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05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/>
            <a:t>African Americans (6.0%)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/>
            <a:t>Hispanics (8.6%)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/>
            <a:t>Caucasian (11.3%)</a:t>
          </a:r>
        </a:p>
      </dsp:txBody>
      <dsp:txXfrm>
        <a:off x="0" y="3477115"/>
        <a:ext cx="4885203" cy="927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31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C7BB6-B5A2-4571-AF5C-133ED56C5CFE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31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1B67F-CAC2-482A-A2CE-C5D058524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37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7180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4"/>
            <a:ext cx="297180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7F04A2FA-2BFE-45F4-A14F-B8A64D7664EA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7"/>
            <a:ext cx="548640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2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72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A38131E0-D7B9-4704-8E8C-CEFE1D43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7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97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131E0-D7B9-4704-8E8C-CEFE1D43CF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5E3FD-114C-DA99-4C62-0A7EBE668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CA4D84-D3ED-D8C5-4A85-12AAE97E85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39763" y="1162050"/>
            <a:ext cx="5578475" cy="31384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E1426D-1882-E0B6-259D-C0EB01217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39D0B-7CA6-57FD-8B65-8D878FD2A0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F9E-8A59-4CE1-928F-34894AD1B2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76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5E3FD-114C-DA99-4C62-0A7EBE668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CA4D84-D3ED-D8C5-4A85-12AAE97E85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39763" y="1162050"/>
            <a:ext cx="5578475" cy="31384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E1426D-1882-E0B6-259D-C0EB01217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39D0B-7CA6-57FD-8B65-8D878FD2A0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F9E-8A59-4CE1-928F-34894AD1B2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01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7ADBA-C40F-597A-B3AD-F383CC9A4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064330-1517-4386-04F9-64548D7F6D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39763" y="1162050"/>
            <a:ext cx="5578475" cy="31384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D88094-0D0A-9E5C-3D5A-ACC418BCB1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EB219-5AFF-3DE4-3DE5-DEC8CCC5F1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F9E-8A59-4CE1-928F-34894AD1B26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041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97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F9E-8A59-4CE1-928F-34894AD1B2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62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5E3FD-114C-DA99-4C62-0A7EBE668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CA4D84-D3ED-D8C5-4A85-12AAE97E85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39763" y="1162050"/>
            <a:ext cx="5578475" cy="31384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E1426D-1882-E0B6-259D-C0EB01217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39D0B-7CA6-57FD-8B65-8D878FD2A0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F9E-8A59-4CE1-928F-34894AD1B2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12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5E3FD-114C-DA99-4C62-0A7EBE668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CA4D84-D3ED-D8C5-4A85-12AAE97E85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39763" y="1162050"/>
            <a:ext cx="5578475" cy="31384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E1426D-1882-E0B6-259D-C0EB01217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39D0B-7CA6-57FD-8B65-8D878FD2A0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F9E-8A59-4CE1-928F-34894AD1B2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3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5E3FD-114C-DA99-4C62-0A7EBE668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CA4D84-D3ED-D8C5-4A85-12AAE97E85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39763" y="1162050"/>
            <a:ext cx="5578475" cy="31384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E1426D-1882-E0B6-259D-C0EB01217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39D0B-7CA6-57FD-8B65-8D878FD2A0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F9E-8A59-4CE1-928F-34894AD1B2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69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97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F9E-8A59-4CE1-928F-34894AD1B2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085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97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131E0-D7B9-4704-8E8C-CEFE1D43CF5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887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5E3FD-114C-DA99-4C62-0A7EBE668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CA4D84-D3ED-D8C5-4A85-12AAE97E85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39763" y="1162050"/>
            <a:ext cx="5578475" cy="31384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E1426D-1882-E0B6-259D-C0EB01217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39D0B-7CA6-57FD-8B65-8D878FD2A0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F9E-8A59-4CE1-928F-34894AD1B2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19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97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131E0-D7B9-4704-8E8C-CEFE1D43CF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462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5E3FD-114C-DA99-4C62-0A7EBE668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CA4D84-D3ED-D8C5-4A85-12AAE97E85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39763" y="1162050"/>
            <a:ext cx="5578475" cy="31384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E1426D-1882-E0B6-259D-C0EB01217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39D0B-7CA6-57FD-8B65-8D878FD2A0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F9E-8A59-4CE1-928F-34894AD1B2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291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5E3FD-114C-DA99-4C62-0A7EBE668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CA4D84-D3ED-D8C5-4A85-12AAE97E85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39763" y="1162050"/>
            <a:ext cx="5578475" cy="31384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E1426D-1882-E0B6-259D-C0EB01217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39D0B-7CA6-57FD-8B65-8D878FD2A0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F9E-8A59-4CE1-928F-34894AD1B2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73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5E3FD-114C-DA99-4C62-0A7EBE668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CA4D84-D3ED-D8C5-4A85-12AAE97E85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39763" y="1162050"/>
            <a:ext cx="5578475" cy="31384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E1426D-1882-E0B6-259D-C0EB01217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39D0B-7CA6-57FD-8B65-8D878FD2A0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F9E-8A59-4CE1-928F-34894AD1B2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484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5E3FD-114C-DA99-4C62-0A7EBE668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CA4D84-D3ED-D8C5-4A85-12AAE97E85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39763" y="1162050"/>
            <a:ext cx="5578475" cy="31384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E1426D-1882-E0B6-259D-C0EB01217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39D0B-7CA6-57FD-8B65-8D878FD2A0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F9E-8A59-4CE1-928F-34894AD1B2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338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97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131E0-D7B9-4704-8E8C-CEFE1D43CF5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66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5E3FD-114C-DA99-4C62-0A7EBE668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CA4D84-D3ED-D8C5-4A85-12AAE97E85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39763" y="1162050"/>
            <a:ext cx="5578475" cy="31384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E1426D-1882-E0B6-259D-C0EB01217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39D0B-7CA6-57FD-8B65-8D878FD2A0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F9E-8A59-4CE1-928F-34894AD1B2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2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5E3FD-114C-DA99-4C62-0A7EBE668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CA4D84-D3ED-D8C5-4A85-12AAE97E85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39763" y="1162050"/>
            <a:ext cx="5578475" cy="31384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E1426D-1882-E0B6-259D-C0EB01217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39D0B-7CA6-57FD-8B65-8D878FD2A0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F9E-8A59-4CE1-928F-34894AD1B2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1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97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131E0-D7B9-4704-8E8C-CEFE1D43CF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43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97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131E0-D7B9-4704-8E8C-CEFE1D43CF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9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CBE52-B3ED-E84F-E287-C96E7EF7A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BCA0B0-1AB7-0971-F3C5-C1C2120CBA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39763" y="1162050"/>
            <a:ext cx="5578475" cy="31384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B9F927-1DCB-6F17-0699-726F5EB97B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48EAA-3137-C508-DAD3-A79C46F49F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F9E-8A59-4CE1-928F-34894AD1B26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733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5E3FD-114C-DA99-4C62-0A7EBE668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CA4D84-D3ED-D8C5-4A85-12AAE97E85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39763" y="1162050"/>
            <a:ext cx="5578475" cy="31384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E1426D-1882-E0B6-259D-C0EB01217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39D0B-7CA6-57FD-8B65-8D878FD2A0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F9E-8A59-4CE1-928F-34894AD1B2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78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5E3FD-114C-DA99-4C62-0A7EBE668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CA4D84-D3ED-D8C5-4A85-12AAE97E85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39763" y="1162050"/>
            <a:ext cx="5578475" cy="31384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E1426D-1882-E0B6-259D-C0EB01217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39D0B-7CA6-57FD-8B65-8D878FD2A0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F9E-8A59-4CE1-928F-34894AD1B2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38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5E3FD-114C-DA99-4C62-0A7EBE668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CA4D84-D3ED-D8C5-4A85-12AAE97E85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39763" y="1162050"/>
            <a:ext cx="5578475" cy="31384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E1426D-1882-E0B6-259D-C0EB01217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39D0B-7CA6-57FD-8B65-8D878FD2A0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1F9E-8A59-4CE1-928F-34894AD1B2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33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97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131E0-D7B9-4704-8E8C-CEFE1D43CF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93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C226-4CBC-4D78-B614-62CB84C6548C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EBEA-B7B2-4E18-99DF-BA84BE03E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5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C226-4CBC-4D78-B614-62CB84C6548C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EBEA-B7B2-4E18-99DF-BA84BE03E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72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C226-4CBC-4D78-B614-62CB84C6548C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EBEA-B7B2-4E18-99DF-BA84BE03E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76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C226-4CBC-4D78-B614-62CB84C6548C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EBEA-B7B2-4E18-99DF-BA84BE03E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4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C226-4CBC-4D78-B614-62CB84C6548C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EBEA-B7B2-4E18-99DF-BA84BE03E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2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C226-4CBC-4D78-B614-62CB84C6548C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EBEA-B7B2-4E18-99DF-BA84BE03E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1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C226-4CBC-4D78-B614-62CB84C6548C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EBEA-B7B2-4E18-99DF-BA84BE03E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49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C226-4CBC-4D78-B614-62CB84C6548C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EBEA-B7B2-4E18-99DF-BA84BE03E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1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C226-4CBC-4D78-B614-62CB84C6548C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EBEA-B7B2-4E18-99DF-BA84BE03E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7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C226-4CBC-4D78-B614-62CB84C6548C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EBEA-B7B2-4E18-99DF-BA84BE03E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8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C226-4CBC-4D78-B614-62CB84C6548C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EBEA-B7B2-4E18-99DF-BA84BE03E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9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CC226-4CBC-4D78-B614-62CB84C6548C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CEBEA-B7B2-4E18-99DF-BA84BE03E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8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2p4zfOWo62E?feature=oembed" TargetMode="Externa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42136" y="418600"/>
            <a:ext cx="82765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Innovative solutions to sudden cardiac arrest in our community</a:t>
            </a:r>
          </a:p>
          <a:p>
            <a:pPr algn="ctr"/>
            <a:endParaRPr lang="en-US" sz="5400" b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600" b="1" dirty="0">
                <a:latin typeface="Candara" panose="020E0502030303020204" pitchFamily="34" charset="0"/>
              </a:rPr>
              <a:t>John Lazarus MD PhD</a:t>
            </a:r>
          </a:p>
        </p:txBody>
      </p:sp>
      <p:pic>
        <p:nvPicPr>
          <p:cNvPr id="3" name="Picture 2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12ED047F-5273-D6DE-B97C-592E66D6A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406" y="3918284"/>
            <a:ext cx="3501189" cy="233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28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80F9E-7D4A-2626-3546-0D7F63322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CF965E8-645C-5D55-CA2E-B73EE90139AD}"/>
              </a:ext>
            </a:extLst>
          </p:cNvPr>
          <p:cNvSpPr txBox="1">
            <a:spLocks/>
          </p:cNvSpPr>
          <p:nvPr/>
        </p:nvSpPr>
        <p:spPr>
          <a:xfrm>
            <a:off x="2170292" y="1980499"/>
            <a:ext cx="9144000" cy="4938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7C4AAE-7DE8-BC39-2798-80BE2B0968BC}"/>
              </a:ext>
            </a:extLst>
          </p:cNvPr>
          <p:cNvSpPr/>
          <p:nvPr/>
        </p:nvSpPr>
        <p:spPr>
          <a:xfrm>
            <a:off x="-657726" y="127146"/>
            <a:ext cx="13564421" cy="9936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369BA9-7EEB-0FB9-BC38-0CF55CF3D548}"/>
              </a:ext>
            </a:extLst>
          </p:cNvPr>
          <p:cNvSpPr/>
          <p:nvPr/>
        </p:nvSpPr>
        <p:spPr>
          <a:xfrm>
            <a:off x="1627518" y="304145"/>
            <a:ext cx="8921977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342900"/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Community Heart Watch Mission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BAD196-FEB2-BF9C-EA69-78CD42387256}"/>
              </a:ext>
            </a:extLst>
          </p:cNvPr>
          <p:cNvSpPr/>
          <p:nvPr/>
        </p:nvSpPr>
        <p:spPr>
          <a:xfrm>
            <a:off x="-834188" y="1250583"/>
            <a:ext cx="13740884" cy="5472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1A4FC7-0B02-603E-2C42-54AFB7C38076}"/>
              </a:ext>
            </a:extLst>
          </p:cNvPr>
          <p:cNvSpPr txBox="1"/>
          <p:nvPr/>
        </p:nvSpPr>
        <p:spPr>
          <a:xfrm>
            <a:off x="1524000" y="1411837"/>
            <a:ext cx="8929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ndara" panose="020E0502030303020204" pitchFamily="34" charset="0"/>
                <a:cs typeface="MV Boli" panose="02000500030200090000" pitchFamily="2" charset="0"/>
              </a:rPr>
              <a:t> Improve cardiac arrest survival </a:t>
            </a:r>
          </a:p>
          <a:p>
            <a:pPr algn="ctr"/>
            <a:r>
              <a:rPr lang="en-US" sz="3200" b="1" dirty="0">
                <a:latin typeface="Candara" panose="020E0502030303020204" pitchFamily="34" charset="0"/>
                <a:cs typeface="MV Boli" panose="02000500030200090000" pitchFamily="2" charset="0"/>
              </a:rPr>
              <a:t>in Fairfield, Hocking and Perry Counties by: </a:t>
            </a:r>
          </a:p>
          <a:p>
            <a:pPr algn="ctr"/>
            <a:endParaRPr lang="en-US" sz="3200" dirty="0">
              <a:latin typeface="Candara" panose="020E0502030303020204" pitchFamily="34" charset="0"/>
              <a:cs typeface="MV Boli" panose="0200050003020009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1A4FC7-0B02-603E-2C42-54AFB7C38076}"/>
              </a:ext>
            </a:extLst>
          </p:cNvPr>
          <p:cNvSpPr txBox="1"/>
          <p:nvPr/>
        </p:nvSpPr>
        <p:spPr>
          <a:xfrm>
            <a:off x="2010795" y="2555304"/>
            <a:ext cx="108959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8463" indent="-39846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Increasing Awareness and early recognition</a:t>
            </a:r>
          </a:p>
          <a:p>
            <a:pPr marL="398463" indent="-39846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Training First responders in CPR</a:t>
            </a:r>
          </a:p>
          <a:p>
            <a:pPr marL="398463" indent="-39846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Increasing access to AEDs</a:t>
            </a:r>
          </a:p>
          <a:p>
            <a:pPr marL="855663" lvl="1" indent="-39846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Documenting and optimize AED location</a:t>
            </a:r>
          </a:p>
          <a:p>
            <a:pPr marL="855663" lvl="1" indent="-39846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Mobile AED in rural communities</a:t>
            </a:r>
          </a:p>
          <a:p>
            <a:pPr marL="855663" lvl="1" indent="-39846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Neighborhood AED program</a:t>
            </a:r>
          </a:p>
          <a:p>
            <a:pPr marL="855663" lvl="1" indent="-39846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Next generation “SMART” AED technology</a:t>
            </a:r>
          </a:p>
          <a:p>
            <a:pPr marL="855663" lvl="1" indent="-398463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5663" lvl="1" indent="-398463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8463" indent="-398463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800" dirty="0">
              <a:latin typeface="Candara" panose="020E0502030303020204" pitchFamily="34" charset="0"/>
              <a:cs typeface="MV Boli" panose="0200050003020009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F22615-4F41-7D4B-E23E-2C46B33FE252}"/>
              </a:ext>
            </a:extLst>
          </p:cNvPr>
          <p:cNvSpPr/>
          <p:nvPr/>
        </p:nvSpPr>
        <p:spPr>
          <a:xfrm>
            <a:off x="1825214" y="3550158"/>
            <a:ext cx="7530353" cy="5748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80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80F9E-7D4A-2626-3546-0D7F63322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CF965E8-645C-5D55-CA2E-B73EE90139AD}"/>
              </a:ext>
            </a:extLst>
          </p:cNvPr>
          <p:cNvSpPr txBox="1">
            <a:spLocks/>
          </p:cNvSpPr>
          <p:nvPr/>
        </p:nvSpPr>
        <p:spPr>
          <a:xfrm>
            <a:off x="2170292" y="1980499"/>
            <a:ext cx="9144000" cy="4938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7C4AAE-7DE8-BC39-2798-80BE2B0968BC}"/>
              </a:ext>
            </a:extLst>
          </p:cNvPr>
          <p:cNvSpPr/>
          <p:nvPr/>
        </p:nvSpPr>
        <p:spPr>
          <a:xfrm>
            <a:off x="-609600" y="127146"/>
            <a:ext cx="13314947" cy="9936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369BA9-7EEB-0FB9-BC38-0CF55CF3D548}"/>
              </a:ext>
            </a:extLst>
          </p:cNvPr>
          <p:cNvSpPr/>
          <p:nvPr/>
        </p:nvSpPr>
        <p:spPr>
          <a:xfrm>
            <a:off x="1636555" y="202082"/>
            <a:ext cx="892197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342900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Pulse point AED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BAD196-FEB2-BF9C-EA69-78CD42387256}"/>
              </a:ext>
            </a:extLst>
          </p:cNvPr>
          <p:cNvSpPr/>
          <p:nvPr/>
        </p:nvSpPr>
        <p:spPr>
          <a:xfrm>
            <a:off x="1618479" y="1259511"/>
            <a:ext cx="8921977" cy="54729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screenshot of a map&#10;&#10;Description automatically generated">
            <a:extLst>
              <a:ext uri="{FF2B5EF4-FFF2-40B4-BE49-F238E27FC236}">
                <a16:creationId xmlns:a16="http://schemas.microsoft.com/office/drawing/2014/main" id="{D3A51048-C081-BE3F-8D9B-0215F8E24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45" y="1259512"/>
            <a:ext cx="2458546" cy="5320547"/>
          </a:xfrm>
          <a:prstGeom prst="rect">
            <a:avLst/>
          </a:prstGeom>
        </p:spPr>
      </p:pic>
      <p:pic>
        <p:nvPicPr>
          <p:cNvPr id="8" name="Picture 7" descr="A screenshot of a map&#10;&#10;Description automatically generated">
            <a:extLst>
              <a:ext uri="{FF2B5EF4-FFF2-40B4-BE49-F238E27FC236}">
                <a16:creationId xmlns:a16="http://schemas.microsoft.com/office/drawing/2014/main" id="{0FB9C546-706B-4ED7-482D-4D0435D128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607" y="1259512"/>
            <a:ext cx="2458546" cy="5320547"/>
          </a:xfrm>
          <a:prstGeom prst="rect">
            <a:avLst/>
          </a:prstGeom>
        </p:spPr>
      </p:pic>
      <p:pic>
        <p:nvPicPr>
          <p:cNvPr id="11" name="Picture 10" descr="A screenshot of a map&#10;&#10;Description automatically generated">
            <a:extLst>
              <a:ext uri="{FF2B5EF4-FFF2-40B4-BE49-F238E27FC236}">
                <a16:creationId xmlns:a16="http://schemas.microsoft.com/office/drawing/2014/main" id="{6942AAA4-261E-2FF6-F1A0-68BD6BFF48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38498" y="1931801"/>
            <a:ext cx="5320547" cy="397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9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28BE6-4EBF-7226-8A0D-8CFBE14B1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19FDC4-83E6-6A20-67D8-C69DEB3B3C77}"/>
              </a:ext>
            </a:extLst>
          </p:cNvPr>
          <p:cNvSpPr/>
          <p:nvPr/>
        </p:nvSpPr>
        <p:spPr>
          <a:xfrm>
            <a:off x="-850231" y="1232874"/>
            <a:ext cx="13716000" cy="54979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B1F0551-2FD8-735B-49DC-C518DDC09AED}"/>
              </a:ext>
            </a:extLst>
          </p:cNvPr>
          <p:cNvSpPr txBox="1">
            <a:spLocks/>
          </p:cNvSpPr>
          <p:nvPr/>
        </p:nvSpPr>
        <p:spPr>
          <a:xfrm>
            <a:off x="2330312" y="2041444"/>
            <a:ext cx="9144000" cy="4938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D1F017-1CAD-0BB9-7CC7-06C56C1DE47A}"/>
              </a:ext>
            </a:extLst>
          </p:cNvPr>
          <p:cNvSpPr/>
          <p:nvPr/>
        </p:nvSpPr>
        <p:spPr>
          <a:xfrm>
            <a:off x="-1219200" y="127146"/>
            <a:ext cx="13892463" cy="9936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674F2F-8EDE-6632-615A-39537C51FCE1}"/>
              </a:ext>
            </a:extLst>
          </p:cNvPr>
          <p:cNvSpPr/>
          <p:nvPr/>
        </p:nvSpPr>
        <p:spPr>
          <a:xfrm>
            <a:off x="1618478" y="239242"/>
            <a:ext cx="8921977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342900"/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Mobile AEDs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9EF1A0-AEEA-0A42-4267-4A667DDFE21D}"/>
              </a:ext>
            </a:extLst>
          </p:cNvPr>
          <p:cNvSpPr/>
          <p:nvPr/>
        </p:nvSpPr>
        <p:spPr>
          <a:xfrm>
            <a:off x="1152937" y="983692"/>
            <a:ext cx="9144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endParaRPr lang="en-US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2200" lvl="1" indent="-3492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Law enforcement AEDs – AEDs placed in law enforcement vehicles which often arrive first on scene in rural areas:</a:t>
            </a:r>
          </a:p>
          <a:p>
            <a:pPr marL="2006600" lvl="3" indent="-349250">
              <a:buFont typeface="Wingdings" panose="05000000000000000000" pitchFamily="2" charset="2"/>
              <a:buChar char="§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Perry County Sheriff (9 AEDs)</a:t>
            </a:r>
          </a:p>
          <a:p>
            <a:pPr marL="1092200" lvl="1" indent="-3492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2200" lvl="1" indent="-3492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Neighbors Saving Neighbors: AEDs placed with volunteer medics to bring directly to the scene:</a:t>
            </a:r>
          </a:p>
          <a:p>
            <a:pPr marL="2006600" lvl="3" indent="-349250">
              <a:buFont typeface="Wingdings" panose="05000000000000000000" pitchFamily="2" charset="2"/>
              <a:buChar char="§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Shawnee Volunteer Fire (3)</a:t>
            </a:r>
          </a:p>
          <a:p>
            <a:pPr marL="2006600" lvl="3" indent="-349250">
              <a:buFont typeface="Wingdings" panose="05000000000000000000" pitchFamily="2" charset="2"/>
              <a:buChar char="§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Lexington Fire (5) </a:t>
            </a:r>
          </a:p>
          <a:p>
            <a:pPr marL="2006600" lvl="3" indent="-349250">
              <a:buFont typeface="Wingdings" panose="05000000000000000000" pitchFamily="2" charset="2"/>
              <a:buChar char="§"/>
            </a:pPr>
            <a:endParaRPr lang="en-US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020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461AE8-CBDF-A28B-AAD1-1126A5059042}"/>
              </a:ext>
            </a:extLst>
          </p:cNvPr>
          <p:cNvSpPr/>
          <p:nvPr/>
        </p:nvSpPr>
        <p:spPr>
          <a:xfrm>
            <a:off x="-721895" y="127146"/>
            <a:ext cx="13844337" cy="9936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52460D-D172-486B-9931-278776E923CF}"/>
              </a:ext>
            </a:extLst>
          </p:cNvPr>
          <p:cNvSpPr/>
          <p:nvPr/>
        </p:nvSpPr>
        <p:spPr>
          <a:xfrm>
            <a:off x="1636555" y="202082"/>
            <a:ext cx="892197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342900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Neighborhood AED Program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866DB0-D932-E61A-0D18-0681DBCB4FB7}"/>
              </a:ext>
            </a:extLst>
          </p:cNvPr>
          <p:cNvSpPr/>
          <p:nvPr/>
        </p:nvSpPr>
        <p:spPr>
          <a:xfrm>
            <a:off x="-1395663" y="1248668"/>
            <a:ext cx="14518105" cy="54729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187216" y="623963"/>
          <a:ext cx="6716959" cy="4483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 descr="An old person standing next to a mailbox&#10;&#10;Description automatically generated">
            <a:extLst>
              <a:ext uri="{FF2B5EF4-FFF2-40B4-BE49-F238E27FC236}">
                <a16:creationId xmlns:a16="http://schemas.microsoft.com/office/drawing/2014/main" id="{E2ED9994-269B-8D4D-F2EE-DE75A5AA87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6" t="4132" r="13095" b="32101"/>
          <a:stretch/>
        </p:blipFill>
        <p:spPr>
          <a:xfrm>
            <a:off x="2436911" y="1529895"/>
            <a:ext cx="7318176" cy="44986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D9D4A3-9668-7CB8-B85F-C379BA32DF8E}"/>
              </a:ext>
            </a:extLst>
          </p:cNvPr>
          <p:cNvSpPr txBox="1"/>
          <p:nvPr/>
        </p:nvSpPr>
        <p:spPr>
          <a:xfrm flipH="1">
            <a:off x="2133504" y="5470979"/>
            <a:ext cx="792499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US" sz="2800" dirty="0"/>
          </a:p>
          <a:p>
            <a:pPr algn="ctr">
              <a:spcAft>
                <a:spcPts val="1800"/>
              </a:spcAft>
            </a:pPr>
            <a:r>
              <a:rPr lang="en-US" sz="2800" dirty="0"/>
              <a:t>First neighborhood: Stone Glen -- Dr Gordon Snider</a:t>
            </a:r>
          </a:p>
        </p:txBody>
      </p:sp>
    </p:spTree>
    <p:extLst>
      <p:ext uri="{BB962C8B-B14F-4D97-AF65-F5344CB8AC3E}">
        <p14:creationId xmlns:p14="http://schemas.microsoft.com/office/powerpoint/2010/main" val="3089675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80F9E-7D4A-2626-3546-0D7F63322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CF965E8-645C-5D55-CA2E-B73EE90139AD}"/>
              </a:ext>
            </a:extLst>
          </p:cNvPr>
          <p:cNvSpPr txBox="1">
            <a:spLocks/>
          </p:cNvSpPr>
          <p:nvPr/>
        </p:nvSpPr>
        <p:spPr>
          <a:xfrm>
            <a:off x="2170292" y="1980499"/>
            <a:ext cx="9144000" cy="4938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7C4AAE-7DE8-BC39-2798-80BE2B0968BC}"/>
              </a:ext>
            </a:extLst>
          </p:cNvPr>
          <p:cNvSpPr/>
          <p:nvPr/>
        </p:nvSpPr>
        <p:spPr>
          <a:xfrm>
            <a:off x="-497305" y="127146"/>
            <a:ext cx="13347031" cy="9936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369BA9-7EEB-0FB9-BC38-0CF55CF3D548}"/>
              </a:ext>
            </a:extLst>
          </p:cNvPr>
          <p:cNvSpPr/>
          <p:nvPr/>
        </p:nvSpPr>
        <p:spPr>
          <a:xfrm>
            <a:off x="1636555" y="202082"/>
            <a:ext cx="892197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342900"/>
            <a:r>
              <a:rPr lang="en-US" sz="4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Avive</a:t>
            </a: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= SMART AED Technology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98A78F-4A85-8749-1FCC-1169E768F0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5" t="22263" r="20002" b="20664"/>
          <a:stretch/>
        </p:blipFill>
        <p:spPr>
          <a:xfrm>
            <a:off x="2170292" y="1218573"/>
            <a:ext cx="7492218" cy="578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0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80F9E-7D4A-2626-3546-0D7F63322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CF965E8-645C-5D55-CA2E-B73EE90139AD}"/>
              </a:ext>
            </a:extLst>
          </p:cNvPr>
          <p:cNvSpPr txBox="1">
            <a:spLocks/>
          </p:cNvSpPr>
          <p:nvPr/>
        </p:nvSpPr>
        <p:spPr>
          <a:xfrm>
            <a:off x="2170292" y="1980499"/>
            <a:ext cx="9144000" cy="4938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7C4AAE-7DE8-BC39-2798-80BE2B0968BC}"/>
              </a:ext>
            </a:extLst>
          </p:cNvPr>
          <p:cNvSpPr/>
          <p:nvPr/>
        </p:nvSpPr>
        <p:spPr>
          <a:xfrm>
            <a:off x="-625642" y="127146"/>
            <a:ext cx="13138484" cy="9936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369BA9-7EEB-0FB9-BC38-0CF55CF3D548}"/>
              </a:ext>
            </a:extLst>
          </p:cNvPr>
          <p:cNvSpPr/>
          <p:nvPr/>
        </p:nvSpPr>
        <p:spPr>
          <a:xfrm>
            <a:off x="1636555" y="202082"/>
            <a:ext cx="892197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342900"/>
            <a:r>
              <a:rPr lang="en-US" sz="4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Avive</a:t>
            </a: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= Smart AED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BAD196-FEB2-BF9C-EA69-78CD42387256}"/>
              </a:ext>
            </a:extLst>
          </p:cNvPr>
          <p:cNvSpPr/>
          <p:nvPr/>
        </p:nvSpPr>
        <p:spPr>
          <a:xfrm>
            <a:off x="-625642" y="1195713"/>
            <a:ext cx="13314947" cy="54729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36555" y="1120779"/>
            <a:ext cx="8495731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endParaRPr lang="en-US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>
              <a:spcAft>
                <a:spcPts val="1200"/>
              </a:spcAft>
            </a:pPr>
            <a:r>
              <a:rPr lang="en-US" sz="32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Wi-Fi, Cellular, GPS, Blue Tooth Connectivity</a:t>
            </a:r>
          </a:p>
          <a:p>
            <a:pPr marL="1030288" lvl="1" indent="-287338">
              <a:spcBef>
                <a:spcPts val="18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Interfaced with 911 so </a:t>
            </a:r>
            <a:r>
              <a:rPr lang="en-US" sz="2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Avives</a:t>
            </a: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near an arrest can be activated by dispatcher to send an alert to bring the AED to the scene </a:t>
            </a:r>
          </a:p>
          <a:p>
            <a:pPr marL="1030288" lvl="1" indent="-287338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Immediate access to incident reports </a:t>
            </a:r>
          </a:p>
          <a:p>
            <a:pPr marL="1030288" lvl="1" indent="-287338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Notifications to owner when </a:t>
            </a:r>
            <a:r>
              <a:rPr lang="en-US" sz="2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Avive</a:t>
            </a: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at risk</a:t>
            </a:r>
          </a:p>
          <a:p>
            <a:pPr marL="1030288" lvl="1" indent="-287338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GPS tracking if </a:t>
            </a:r>
            <a:r>
              <a:rPr lang="en-US" sz="2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Avive</a:t>
            </a: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lost or stolen</a:t>
            </a:r>
          </a:p>
          <a:p>
            <a:pPr marL="573088" indent="-287338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145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80F9E-7D4A-2626-3546-0D7F63322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CF965E8-645C-5D55-CA2E-B73EE90139AD}"/>
              </a:ext>
            </a:extLst>
          </p:cNvPr>
          <p:cNvSpPr txBox="1">
            <a:spLocks/>
          </p:cNvSpPr>
          <p:nvPr/>
        </p:nvSpPr>
        <p:spPr>
          <a:xfrm>
            <a:off x="2170292" y="1980499"/>
            <a:ext cx="9144000" cy="4938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7C4AAE-7DE8-BC39-2798-80BE2B0968BC}"/>
              </a:ext>
            </a:extLst>
          </p:cNvPr>
          <p:cNvSpPr/>
          <p:nvPr/>
        </p:nvSpPr>
        <p:spPr>
          <a:xfrm>
            <a:off x="-898358" y="127146"/>
            <a:ext cx="14229347" cy="9936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369BA9-7EEB-0FB9-BC38-0CF55CF3D548}"/>
              </a:ext>
            </a:extLst>
          </p:cNvPr>
          <p:cNvSpPr/>
          <p:nvPr/>
        </p:nvSpPr>
        <p:spPr>
          <a:xfrm>
            <a:off x="1636555" y="202082"/>
            <a:ext cx="892197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342900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Other Attractive Features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BAD196-FEB2-BF9C-EA69-78CD42387256}"/>
              </a:ext>
            </a:extLst>
          </p:cNvPr>
          <p:cNvSpPr/>
          <p:nvPr/>
        </p:nvSpPr>
        <p:spPr>
          <a:xfrm>
            <a:off x="-1106905" y="1195713"/>
            <a:ext cx="14101010" cy="54729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16515" y="1195713"/>
            <a:ext cx="849573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endParaRPr lang="en-US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30288" lvl="1" indent="-287338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Rechargeable battery</a:t>
            </a:r>
          </a:p>
          <a:p>
            <a:pPr marL="1030288" lvl="1" indent="-287338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Universal adult/pediatric pads</a:t>
            </a:r>
          </a:p>
          <a:p>
            <a:pPr marL="1030288" lvl="1" indent="-287338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Audio and visual instructions </a:t>
            </a:r>
          </a:p>
          <a:p>
            <a:pPr marL="1030288" lvl="1" indent="-287338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Includes 1 set of pads per year</a:t>
            </a:r>
          </a:p>
          <a:p>
            <a:pPr marL="1030288" lvl="1" indent="-287338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Easily converts to trainer</a:t>
            </a:r>
          </a:p>
          <a:p>
            <a:pPr marL="1030288" lvl="1" indent="-287338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Smallest, most portable AED (2.2 pounds)</a:t>
            </a:r>
          </a:p>
          <a:p>
            <a:pPr marL="742950" lvl="1">
              <a:spcAft>
                <a:spcPts val="1200"/>
              </a:spcAft>
            </a:pPr>
            <a:endParaRPr lang="en-US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3088" indent="-287338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148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461AE8-CBDF-A28B-AAD1-1126A5059042}"/>
              </a:ext>
            </a:extLst>
          </p:cNvPr>
          <p:cNvSpPr/>
          <p:nvPr/>
        </p:nvSpPr>
        <p:spPr>
          <a:xfrm>
            <a:off x="-657726" y="127146"/>
            <a:ext cx="13635789" cy="9936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52460D-D172-486B-9931-278776E923CF}"/>
              </a:ext>
            </a:extLst>
          </p:cNvPr>
          <p:cNvSpPr/>
          <p:nvPr/>
        </p:nvSpPr>
        <p:spPr>
          <a:xfrm>
            <a:off x="1636555" y="202082"/>
            <a:ext cx="892197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342900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Take it Anywhere! 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187216" y="623963"/>
          <a:ext cx="6716959" cy="4483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05576D1-226A-88A6-CF04-AE45FB9CF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54" y="1257938"/>
            <a:ext cx="4265136" cy="5472917"/>
          </a:xfrm>
          <a:prstGeom prst="rect">
            <a:avLst/>
          </a:prstGeom>
        </p:spPr>
      </p:pic>
      <p:pic>
        <p:nvPicPr>
          <p:cNvPr id="10" name="Picture 9" descr="A child holding a dog and an emergency aid device&#10;&#10;Description automatically generated">
            <a:extLst>
              <a:ext uri="{FF2B5EF4-FFF2-40B4-BE49-F238E27FC236}">
                <a16:creationId xmlns:a16="http://schemas.microsoft.com/office/drawing/2014/main" id="{EE89F116-F3F5-485D-6D37-29610AFB82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42" y="1257938"/>
            <a:ext cx="4498053" cy="54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06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descr="Avive Connect AED™ Product Unveiling">
            <a:hlinkClick r:id="" action="ppaction://media"/>
            <a:extLst>
              <a:ext uri="{FF2B5EF4-FFF2-40B4-BE49-F238E27FC236}">
                <a16:creationId xmlns:a16="http://schemas.microsoft.com/office/drawing/2014/main" id="{69973FF7-9F3A-C5C4-30CD-3DBEC0D33DA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83649" y="1105522"/>
            <a:ext cx="8224703" cy="46469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D0C9C2-405D-A2F5-98C9-C6400CBEA335}"/>
              </a:ext>
            </a:extLst>
          </p:cNvPr>
          <p:cNvSpPr txBox="1"/>
          <p:nvPr/>
        </p:nvSpPr>
        <p:spPr>
          <a:xfrm>
            <a:off x="5149333" y="6160170"/>
            <a:ext cx="50590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https://</a:t>
            </a:r>
            <a:r>
              <a:rPr lang="en-US" sz="1400" dirty="0" err="1"/>
              <a:t>www.youtube.com</a:t>
            </a:r>
            <a:r>
              <a:rPr lang="en-US" sz="1400" dirty="0"/>
              <a:t>/</a:t>
            </a:r>
            <a:r>
              <a:rPr lang="en-US" sz="1400" dirty="0" err="1"/>
              <a:t>watch?v</a:t>
            </a:r>
            <a:r>
              <a:rPr lang="en-US" sz="1400" dirty="0"/>
              <a:t>=2p4zfOWo62E</a:t>
            </a:r>
          </a:p>
        </p:txBody>
      </p:sp>
    </p:spTree>
    <p:extLst>
      <p:ext uri="{BB962C8B-B14F-4D97-AF65-F5344CB8AC3E}">
        <p14:creationId xmlns:p14="http://schemas.microsoft.com/office/powerpoint/2010/main" val="218459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80F9E-7D4A-2626-3546-0D7F63322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CF965E8-645C-5D55-CA2E-B73EE90139AD}"/>
              </a:ext>
            </a:extLst>
          </p:cNvPr>
          <p:cNvSpPr txBox="1">
            <a:spLocks/>
          </p:cNvSpPr>
          <p:nvPr/>
        </p:nvSpPr>
        <p:spPr>
          <a:xfrm>
            <a:off x="2216012" y="2026219"/>
            <a:ext cx="9144000" cy="4938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7C4AAE-7DE8-BC39-2798-80BE2B0968BC}"/>
              </a:ext>
            </a:extLst>
          </p:cNvPr>
          <p:cNvSpPr/>
          <p:nvPr/>
        </p:nvSpPr>
        <p:spPr>
          <a:xfrm>
            <a:off x="-256674" y="127146"/>
            <a:ext cx="12897853" cy="9936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369BA9-7EEB-0FB9-BC38-0CF55CF3D548}"/>
              </a:ext>
            </a:extLst>
          </p:cNvPr>
          <p:cNvSpPr/>
          <p:nvPr/>
        </p:nvSpPr>
        <p:spPr>
          <a:xfrm>
            <a:off x="1618478" y="239241"/>
            <a:ext cx="892197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342900"/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Our Goal – Heart Smart Community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BAD196-FEB2-BF9C-EA69-78CD42387256}"/>
              </a:ext>
            </a:extLst>
          </p:cNvPr>
          <p:cNvSpPr/>
          <p:nvPr/>
        </p:nvSpPr>
        <p:spPr>
          <a:xfrm>
            <a:off x="-433136" y="1232873"/>
            <a:ext cx="13074316" cy="54729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13596" y="1120779"/>
            <a:ext cx="90314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endParaRPr lang="en-US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/>
            <a:r>
              <a:rPr lang="en-US" sz="4000" b="1" kern="1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Avives</a:t>
            </a:r>
            <a:r>
              <a:rPr lang="en-US" sz="40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200 </a:t>
            </a:r>
          </a:p>
          <a:p>
            <a:pPr marL="1092200" lvl="1" indent="-3492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Currently at 162 </a:t>
            </a:r>
          </a:p>
          <a:p>
            <a:pPr marL="1092200" lvl="1" indent="-3492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 “Neighborhood AED” program</a:t>
            </a:r>
          </a:p>
          <a:p>
            <a:pPr marL="1092200" lvl="1" indent="-3492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 “Heart Safe Youth Sports” program</a:t>
            </a:r>
          </a:p>
          <a:p>
            <a:pPr marL="285750">
              <a:spcBef>
                <a:spcPts val="1200"/>
              </a:spcBef>
            </a:pPr>
            <a:r>
              <a:rPr lang="en-US" sz="40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Traditional Stand-Alone AEDs – 800+</a:t>
            </a:r>
          </a:p>
          <a:p>
            <a:pPr marL="1092200" lvl="1" indent="-3492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Interface </a:t>
            </a:r>
            <a:r>
              <a:rPr lang="en-US" sz="2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PulsePoint</a:t>
            </a: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dispatch system</a:t>
            </a:r>
          </a:p>
          <a:p>
            <a:pPr marL="1092200" lvl="1" indent="-3492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Convert to </a:t>
            </a:r>
            <a:r>
              <a:rPr lang="en-US" sz="2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Avive</a:t>
            </a: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devices become obsolete  </a:t>
            </a:r>
          </a:p>
          <a:p>
            <a:pPr marL="573088" indent="-287338"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US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893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DABD7-878E-6D48-8167-73E35B28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972" y="557190"/>
            <a:ext cx="2786230" cy="5567891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Sobering Statistics of Cardiac Arrest </a:t>
            </a:r>
            <a:r>
              <a:rPr lang="en-US" sz="3600" b="1" dirty="0"/>
              <a:t>	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	</a:t>
            </a:r>
            <a:endParaRPr lang="en-US" sz="36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38D881-4BF2-43F9-BEAF-23F6BA06D8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998456"/>
              </p:ext>
            </p:extLst>
          </p:nvPr>
        </p:nvGraphicFramePr>
        <p:xfrm>
          <a:off x="5343906" y="620392"/>
          <a:ext cx="5151972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6387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80F9E-7D4A-2626-3546-0D7F63322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CF965E8-645C-5D55-CA2E-B73EE90139AD}"/>
              </a:ext>
            </a:extLst>
          </p:cNvPr>
          <p:cNvSpPr txBox="1">
            <a:spLocks/>
          </p:cNvSpPr>
          <p:nvPr/>
        </p:nvSpPr>
        <p:spPr>
          <a:xfrm>
            <a:off x="2250302" y="1965034"/>
            <a:ext cx="9144000" cy="4938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7C4AAE-7DE8-BC39-2798-80BE2B0968BC}"/>
              </a:ext>
            </a:extLst>
          </p:cNvPr>
          <p:cNvSpPr/>
          <p:nvPr/>
        </p:nvSpPr>
        <p:spPr>
          <a:xfrm>
            <a:off x="-352926" y="127146"/>
            <a:ext cx="12801600" cy="9936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369BA9-7EEB-0FB9-BC38-0CF55CF3D548}"/>
              </a:ext>
            </a:extLst>
          </p:cNvPr>
          <p:cNvSpPr/>
          <p:nvPr/>
        </p:nvSpPr>
        <p:spPr>
          <a:xfrm>
            <a:off x="1636555" y="202082"/>
            <a:ext cx="892197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342900"/>
            <a:r>
              <a:rPr lang="en-US" sz="4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Avive</a:t>
            </a: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Locations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325DC6-8035-83B6-7A37-5C7AB8E4E0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25" t="33334" r="17625" b="9111"/>
          <a:stretch/>
        </p:blipFill>
        <p:spPr>
          <a:xfrm>
            <a:off x="1711722" y="1192109"/>
            <a:ext cx="8768556" cy="55937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A683F2F-25AB-9A4D-9A12-484239D1EC71}"/>
              </a:ext>
            </a:extLst>
          </p:cNvPr>
          <p:cNvSpPr/>
          <p:nvPr/>
        </p:nvSpPr>
        <p:spPr>
          <a:xfrm>
            <a:off x="4541520" y="3429000"/>
            <a:ext cx="251460" cy="240030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560AAA8-B766-6AF2-253D-F402C27EE81C}"/>
              </a:ext>
            </a:extLst>
          </p:cNvPr>
          <p:cNvSpPr/>
          <p:nvPr/>
        </p:nvSpPr>
        <p:spPr>
          <a:xfrm>
            <a:off x="4693920" y="3249930"/>
            <a:ext cx="251460" cy="240030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63D7D4-29F0-5695-36A7-DAC7DA6A3D51}"/>
              </a:ext>
            </a:extLst>
          </p:cNvPr>
          <p:cNvSpPr/>
          <p:nvPr/>
        </p:nvSpPr>
        <p:spPr>
          <a:xfrm>
            <a:off x="4846320" y="3356610"/>
            <a:ext cx="251460" cy="240030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AFB4DF3-045B-1A1F-05CF-1454CEDE0C86}"/>
              </a:ext>
            </a:extLst>
          </p:cNvPr>
          <p:cNvSpPr/>
          <p:nvPr/>
        </p:nvSpPr>
        <p:spPr>
          <a:xfrm>
            <a:off x="3295650" y="3074670"/>
            <a:ext cx="251460" cy="240030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C77CBA3-CC47-8198-0A02-FC21218D15A0}"/>
              </a:ext>
            </a:extLst>
          </p:cNvPr>
          <p:cNvSpPr/>
          <p:nvPr/>
        </p:nvSpPr>
        <p:spPr>
          <a:xfrm>
            <a:off x="3356610" y="3227070"/>
            <a:ext cx="251460" cy="240030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84D294-0FED-A5EC-A8E7-C87B59875E5F}"/>
              </a:ext>
            </a:extLst>
          </p:cNvPr>
          <p:cNvSpPr/>
          <p:nvPr/>
        </p:nvSpPr>
        <p:spPr>
          <a:xfrm>
            <a:off x="4027170" y="3257550"/>
            <a:ext cx="251460" cy="240030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B744BA5-A4A3-E73C-BD58-5E96CCFA4E34}"/>
              </a:ext>
            </a:extLst>
          </p:cNvPr>
          <p:cNvSpPr/>
          <p:nvPr/>
        </p:nvSpPr>
        <p:spPr>
          <a:xfrm>
            <a:off x="4488180" y="3227070"/>
            <a:ext cx="251460" cy="240030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2C3B252-E01F-C907-59A7-A39E846378C7}"/>
              </a:ext>
            </a:extLst>
          </p:cNvPr>
          <p:cNvSpPr/>
          <p:nvPr/>
        </p:nvSpPr>
        <p:spPr>
          <a:xfrm>
            <a:off x="6762750" y="6221730"/>
            <a:ext cx="251460" cy="240030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270F63B-B92C-68CE-D586-9A7E9053DCE5}"/>
              </a:ext>
            </a:extLst>
          </p:cNvPr>
          <p:cNvSpPr/>
          <p:nvPr/>
        </p:nvSpPr>
        <p:spPr>
          <a:xfrm>
            <a:off x="3509010" y="3379470"/>
            <a:ext cx="251460" cy="240030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37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80F9E-7D4A-2626-3546-0D7F63322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CF965E8-645C-5D55-CA2E-B73EE90139AD}"/>
              </a:ext>
            </a:extLst>
          </p:cNvPr>
          <p:cNvSpPr txBox="1">
            <a:spLocks/>
          </p:cNvSpPr>
          <p:nvPr/>
        </p:nvSpPr>
        <p:spPr>
          <a:xfrm>
            <a:off x="2170292" y="1980499"/>
            <a:ext cx="9144000" cy="4938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7C4AAE-7DE8-BC39-2798-80BE2B0968BC}"/>
              </a:ext>
            </a:extLst>
          </p:cNvPr>
          <p:cNvSpPr/>
          <p:nvPr/>
        </p:nvSpPr>
        <p:spPr>
          <a:xfrm>
            <a:off x="-705852" y="127146"/>
            <a:ext cx="13330990" cy="9936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369BA9-7EEB-0FB9-BC38-0CF55CF3D548}"/>
              </a:ext>
            </a:extLst>
          </p:cNvPr>
          <p:cNvSpPr/>
          <p:nvPr/>
        </p:nvSpPr>
        <p:spPr>
          <a:xfrm>
            <a:off x="1636555" y="202082"/>
            <a:ext cx="892197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342900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Many Lives Saved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BAD196-FEB2-BF9C-EA69-78CD42387256}"/>
              </a:ext>
            </a:extLst>
          </p:cNvPr>
          <p:cNvSpPr/>
          <p:nvPr/>
        </p:nvSpPr>
        <p:spPr>
          <a:xfrm>
            <a:off x="1618481" y="1222317"/>
            <a:ext cx="8921977" cy="54729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F4F730-5AD5-6682-3CC2-379094608A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0" b="11321"/>
          <a:stretch/>
        </p:blipFill>
        <p:spPr>
          <a:xfrm>
            <a:off x="2194156" y="2249484"/>
            <a:ext cx="3512292" cy="36843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BC3E5E-3B04-EFD5-B98C-B473DEF72ABA}"/>
              </a:ext>
            </a:extLst>
          </p:cNvPr>
          <p:cNvSpPr txBox="1"/>
          <p:nvPr/>
        </p:nvSpPr>
        <p:spPr>
          <a:xfrm>
            <a:off x="1209621" y="5954266"/>
            <a:ext cx="5651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dirty="0">
                <a:solidFill>
                  <a:prstClr val="black"/>
                </a:solidFill>
                <a:latin typeface="Candara" panose="020E0502030303020204" pitchFamily="34" charset="0"/>
              </a:rPr>
              <a:t>Kylie </a:t>
            </a:r>
            <a:r>
              <a:rPr lang="en-US" sz="2400" b="1" dirty="0" err="1">
                <a:solidFill>
                  <a:prstClr val="black"/>
                </a:solidFill>
                <a:latin typeface="Candara" panose="020E0502030303020204" pitchFamily="34" charset="0"/>
              </a:rPr>
              <a:t>Alkire</a:t>
            </a:r>
            <a:r>
              <a:rPr lang="en-US" sz="2400" b="1" dirty="0">
                <a:solidFill>
                  <a:prstClr val="black"/>
                </a:solidFill>
                <a:latin typeface="Candara" panose="020E0502030303020204" pitchFamily="34" charset="0"/>
              </a:rPr>
              <a:t>, Age 10</a:t>
            </a:r>
          </a:p>
          <a:p>
            <a:pPr algn="ctr" defTabSz="685800"/>
            <a:r>
              <a:rPr lang="en-US" b="1" dirty="0">
                <a:solidFill>
                  <a:prstClr val="black"/>
                </a:solidFill>
                <a:latin typeface="Candara" panose="020E0502030303020204" pitchFamily="34" charset="0"/>
              </a:rPr>
              <a:t>Liberty Union Middle School Dance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C5FDBC-7BF3-AE3B-316E-70BF2F119BFC}"/>
              </a:ext>
            </a:extLst>
          </p:cNvPr>
          <p:cNvSpPr txBox="1"/>
          <p:nvPr/>
        </p:nvSpPr>
        <p:spPr>
          <a:xfrm>
            <a:off x="5324891" y="5911752"/>
            <a:ext cx="5651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dirty="0">
                <a:solidFill>
                  <a:prstClr val="black"/>
                </a:solidFill>
                <a:latin typeface="Candara" panose="020E0502030303020204" pitchFamily="34" charset="0"/>
              </a:rPr>
              <a:t>David </a:t>
            </a:r>
            <a:r>
              <a:rPr lang="en-US" sz="2400" b="1" dirty="0" err="1">
                <a:solidFill>
                  <a:prstClr val="black"/>
                </a:solidFill>
                <a:latin typeface="Candara" panose="020E0502030303020204" pitchFamily="34" charset="0"/>
              </a:rPr>
              <a:t>Kemmerling</a:t>
            </a:r>
            <a:r>
              <a:rPr lang="en-US" sz="2400" b="1" dirty="0">
                <a:solidFill>
                  <a:prstClr val="black"/>
                </a:solidFill>
                <a:latin typeface="Candara" panose="020E0502030303020204" pitchFamily="34" charset="0"/>
              </a:rPr>
              <a:t>, Age 56</a:t>
            </a:r>
          </a:p>
          <a:p>
            <a:pPr algn="ctr" defTabSz="685800"/>
            <a:r>
              <a:rPr lang="en-US" b="1" dirty="0">
                <a:solidFill>
                  <a:prstClr val="black"/>
                </a:solidFill>
                <a:latin typeface="Candara" panose="020E0502030303020204" pitchFamily="34" charset="0"/>
              </a:rPr>
              <a:t>Bowling at Tiki Lanes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6" t="7351" r="27837" b="47773"/>
          <a:stretch/>
        </p:blipFill>
        <p:spPr>
          <a:xfrm>
            <a:off x="6456520" y="2279509"/>
            <a:ext cx="3431121" cy="36542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9559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80F9E-7D4A-2626-3546-0D7F63322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BAD196-FEB2-BF9C-EA69-78CD42387256}"/>
              </a:ext>
            </a:extLst>
          </p:cNvPr>
          <p:cNvSpPr/>
          <p:nvPr/>
        </p:nvSpPr>
        <p:spPr>
          <a:xfrm>
            <a:off x="-1138988" y="1232874"/>
            <a:ext cx="14213304" cy="54979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CF965E8-645C-5D55-CA2E-B73EE90139AD}"/>
              </a:ext>
            </a:extLst>
          </p:cNvPr>
          <p:cNvSpPr txBox="1">
            <a:spLocks/>
          </p:cNvSpPr>
          <p:nvPr/>
        </p:nvSpPr>
        <p:spPr>
          <a:xfrm>
            <a:off x="2330312" y="2041444"/>
            <a:ext cx="9144000" cy="4938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7C4AAE-7DE8-BC39-2798-80BE2B0968BC}"/>
              </a:ext>
            </a:extLst>
          </p:cNvPr>
          <p:cNvSpPr/>
          <p:nvPr/>
        </p:nvSpPr>
        <p:spPr>
          <a:xfrm>
            <a:off x="-288758" y="127146"/>
            <a:ext cx="12897853" cy="9936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369BA9-7EEB-0FB9-BC38-0CF55CF3D548}"/>
              </a:ext>
            </a:extLst>
          </p:cNvPr>
          <p:cNvSpPr/>
          <p:nvPr/>
        </p:nvSpPr>
        <p:spPr>
          <a:xfrm>
            <a:off x="1618478" y="239242"/>
            <a:ext cx="8921977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342900"/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Thank You to Community Partners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1152937" y="983691"/>
            <a:ext cx="9144000" cy="3685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endParaRPr lang="en-US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2200" lvl="1" indent="-3492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Donated 30 </a:t>
            </a:r>
            <a:r>
              <a:rPr lang="en-US" sz="2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Avive</a:t>
            </a: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local non-profits </a:t>
            </a:r>
          </a:p>
          <a:p>
            <a:pPr marL="2006600" lvl="3" indent="-3492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Fairfield Federal</a:t>
            </a:r>
          </a:p>
          <a:p>
            <a:pPr marL="2006600" lvl="3" indent="-3492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 National Bank</a:t>
            </a:r>
          </a:p>
          <a:p>
            <a:pPr marL="2006600" lvl="3" indent="-3492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Friendly Bremen Banking Center</a:t>
            </a:r>
          </a:p>
          <a:p>
            <a:pPr marL="1092200" lvl="1" indent="-3492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Grant from PNC/Martens Charitable Trust for 15 </a:t>
            </a:r>
            <a:r>
              <a:rPr lang="en-US" sz="2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Avive</a:t>
            </a:r>
            <a:endParaRPr lang="en-US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2200" lvl="1" indent="-3492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Fairfield County -- Commissioners and staff</a:t>
            </a:r>
          </a:p>
        </p:txBody>
      </p:sp>
    </p:spTree>
    <p:extLst>
      <p:ext uri="{BB962C8B-B14F-4D97-AF65-F5344CB8AC3E}">
        <p14:creationId xmlns:p14="http://schemas.microsoft.com/office/powerpoint/2010/main" val="1790972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80F9E-7D4A-2626-3546-0D7F63322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BAD196-FEB2-BF9C-EA69-78CD42387256}"/>
              </a:ext>
            </a:extLst>
          </p:cNvPr>
          <p:cNvSpPr/>
          <p:nvPr/>
        </p:nvSpPr>
        <p:spPr>
          <a:xfrm>
            <a:off x="-1026694" y="1232874"/>
            <a:ext cx="13585570" cy="54979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CF965E8-645C-5D55-CA2E-B73EE90139AD}"/>
              </a:ext>
            </a:extLst>
          </p:cNvPr>
          <p:cNvSpPr txBox="1">
            <a:spLocks/>
          </p:cNvSpPr>
          <p:nvPr/>
        </p:nvSpPr>
        <p:spPr>
          <a:xfrm>
            <a:off x="2330312" y="2041444"/>
            <a:ext cx="9144000" cy="4938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7C4AAE-7DE8-BC39-2798-80BE2B0968BC}"/>
              </a:ext>
            </a:extLst>
          </p:cNvPr>
          <p:cNvSpPr/>
          <p:nvPr/>
        </p:nvSpPr>
        <p:spPr>
          <a:xfrm>
            <a:off x="-737937" y="127146"/>
            <a:ext cx="13218695" cy="9936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369BA9-7EEB-0FB9-BC38-0CF55CF3D548}"/>
              </a:ext>
            </a:extLst>
          </p:cNvPr>
          <p:cNvSpPr/>
          <p:nvPr/>
        </p:nvSpPr>
        <p:spPr>
          <a:xfrm>
            <a:off x="1524001" y="32545"/>
            <a:ext cx="8921977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342900"/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Thank You to Community Heart Watch members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1152937" y="983692"/>
            <a:ext cx="91440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endParaRPr lang="en-US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2200" lvl="1" indent="-3492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Teri Watson, Chair</a:t>
            </a:r>
          </a:p>
          <a:p>
            <a:pPr marL="1092200" lvl="1" indent="-3492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Lazarus, Clinical Chair</a:t>
            </a:r>
          </a:p>
          <a:p>
            <a:pPr marL="1092200" lvl="1" indent="-3492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Brad Smith, EMS Chair</a:t>
            </a:r>
          </a:p>
          <a:p>
            <a:pPr marL="1092200" lvl="1" indent="-3492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Jeremy Young, EMS Co Chair</a:t>
            </a:r>
          </a:p>
          <a:p>
            <a:pPr marL="1092200" lvl="1" indent="-3492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Jim Mickey, EMS Co Chair</a:t>
            </a:r>
          </a:p>
          <a:p>
            <a:pPr marL="1092200" lvl="1" indent="-3492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Sarah </a:t>
            </a:r>
            <a:r>
              <a:rPr lang="en-US" sz="2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Mcgraw</a:t>
            </a: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Thimmes</a:t>
            </a: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School Chair</a:t>
            </a:r>
          </a:p>
          <a:p>
            <a:pPr marL="1092200" lvl="1" indent="-3492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 Wideman, Business Chair</a:t>
            </a:r>
          </a:p>
          <a:p>
            <a:pPr marL="1092200" lvl="1" indent="-3492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Deserae</a:t>
            </a: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Belcher, Hospital Chair</a:t>
            </a:r>
          </a:p>
        </p:txBody>
      </p:sp>
    </p:spTree>
    <p:extLst>
      <p:ext uri="{BB962C8B-B14F-4D97-AF65-F5344CB8AC3E}">
        <p14:creationId xmlns:p14="http://schemas.microsoft.com/office/powerpoint/2010/main" val="3421530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9" t="52565" r="51259" b="30465"/>
          <a:stretch/>
        </p:blipFill>
        <p:spPr bwMode="auto">
          <a:xfrm>
            <a:off x="2382002" y="1657764"/>
            <a:ext cx="7427996" cy="24967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8559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80F9E-7D4A-2626-3546-0D7F63322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BAD196-FEB2-BF9C-EA69-78CD42387256}"/>
              </a:ext>
            </a:extLst>
          </p:cNvPr>
          <p:cNvSpPr/>
          <p:nvPr/>
        </p:nvSpPr>
        <p:spPr>
          <a:xfrm>
            <a:off x="-385010" y="1232874"/>
            <a:ext cx="12978064" cy="54979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CF965E8-645C-5D55-CA2E-B73EE90139AD}"/>
              </a:ext>
            </a:extLst>
          </p:cNvPr>
          <p:cNvSpPr txBox="1">
            <a:spLocks/>
          </p:cNvSpPr>
          <p:nvPr/>
        </p:nvSpPr>
        <p:spPr>
          <a:xfrm>
            <a:off x="2330312" y="2041444"/>
            <a:ext cx="9144000" cy="4938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7C4AAE-7DE8-BC39-2798-80BE2B0968BC}"/>
              </a:ext>
            </a:extLst>
          </p:cNvPr>
          <p:cNvSpPr/>
          <p:nvPr/>
        </p:nvSpPr>
        <p:spPr>
          <a:xfrm>
            <a:off x="-385010" y="127146"/>
            <a:ext cx="12978064" cy="9936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369BA9-7EEB-0FB9-BC38-0CF55CF3D548}"/>
              </a:ext>
            </a:extLst>
          </p:cNvPr>
          <p:cNvSpPr/>
          <p:nvPr/>
        </p:nvSpPr>
        <p:spPr>
          <a:xfrm>
            <a:off x="1618478" y="239242"/>
            <a:ext cx="8921977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342900"/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8 Year Cost -- </a:t>
            </a:r>
            <a:r>
              <a:rPr lang="en-US" sz="4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Avive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0A3120-B7D8-2266-76CB-357EC6C4B155}"/>
              </a:ext>
            </a:extLst>
          </p:cNvPr>
          <p:cNvSpPr/>
          <p:nvPr/>
        </p:nvSpPr>
        <p:spPr>
          <a:xfrm>
            <a:off x="1884948" y="5910873"/>
            <a:ext cx="7976741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28600" indent="-228600" defTabSz="342900"/>
            <a:r>
              <a:rPr lang="en-US" sz="2000" dirty="0"/>
              <a:t>* Purchase = $1,395 for </a:t>
            </a:r>
            <a:r>
              <a:rPr lang="en-US" sz="2000" dirty="0" err="1"/>
              <a:t>Avive</a:t>
            </a:r>
            <a:r>
              <a:rPr lang="en-US" sz="2000" dirty="0"/>
              <a:t> with 1 free year of connectivity + 7 years connectivity at $150 per year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D88BBDC-671F-748A-F9EB-442F4E7E4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536238"/>
              </p:ext>
            </p:extLst>
          </p:nvPr>
        </p:nvGraphicFramePr>
        <p:xfrm>
          <a:off x="2035943" y="1923360"/>
          <a:ext cx="8120113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259">
                  <a:extLst>
                    <a:ext uri="{9D8B030D-6E8A-4147-A177-3AD203B41FA5}">
                      <a16:colId xmlns:a16="http://schemas.microsoft.com/office/drawing/2014/main" val="3144867219"/>
                    </a:ext>
                  </a:extLst>
                </a:gridCol>
                <a:gridCol w="2362694">
                  <a:extLst>
                    <a:ext uri="{9D8B030D-6E8A-4147-A177-3AD203B41FA5}">
                      <a16:colId xmlns:a16="http://schemas.microsoft.com/office/drawing/2014/main" val="599941679"/>
                    </a:ext>
                  </a:extLst>
                </a:gridCol>
                <a:gridCol w="2423160">
                  <a:extLst>
                    <a:ext uri="{9D8B030D-6E8A-4147-A177-3AD203B41FA5}">
                      <a16:colId xmlns:a16="http://schemas.microsoft.com/office/drawing/2014/main" val="14214638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Lease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Purchase*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622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</a:rPr>
                        <a:t>$2, 792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</a:rPr>
                        <a:t>$2,438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47797"/>
                  </a:ext>
                </a:extLst>
              </a:tr>
              <a:tr h="204858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Average cost per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</a:rPr>
                        <a:t>$350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</a:rPr>
                        <a:t>$305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904544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04D853A8-6C31-7AE4-2AA9-8FFB5D84508F}"/>
              </a:ext>
            </a:extLst>
          </p:cNvPr>
          <p:cNvSpPr/>
          <p:nvPr/>
        </p:nvSpPr>
        <p:spPr>
          <a:xfrm>
            <a:off x="2080377" y="4593948"/>
            <a:ext cx="892197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28600" indent="-228600" defTabSz="342900"/>
            <a:r>
              <a:rPr lang="en-US" sz="2800" b="1" dirty="0"/>
              <a:t>Traditional, stand-alone AED = $3,676 ($460 per year) </a:t>
            </a:r>
          </a:p>
        </p:txBody>
      </p:sp>
    </p:spTree>
    <p:extLst>
      <p:ext uri="{BB962C8B-B14F-4D97-AF65-F5344CB8AC3E}">
        <p14:creationId xmlns:p14="http://schemas.microsoft.com/office/powerpoint/2010/main" val="278844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80F9E-7D4A-2626-3546-0D7F63322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CF965E8-645C-5D55-CA2E-B73EE90139AD}"/>
              </a:ext>
            </a:extLst>
          </p:cNvPr>
          <p:cNvSpPr txBox="1">
            <a:spLocks/>
          </p:cNvSpPr>
          <p:nvPr/>
        </p:nvSpPr>
        <p:spPr>
          <a:xfrm>
            <a:off x="2170292" y="1980499"/>
            <a:ext cx="9144000" cy="4938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7C4AAE-7DE8-BC39-2798-80BE2B0968BC}"/>
              </a:ext>
            </a:extLst>
          </p:cNvPr>
          <p:cNvSpPr/>
          <p:nvPr/>
        </p:nvSpPr>
        <p:spPr>
          <a:xfrm>
            <a:off x="-336884" y="127146"/>
            <a:ext cx="12801600" cy="9936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369BA9-7EEB-0FB9-BC38-0CF55CF3D548}"/>
              </a:ext>
            </a:extLst>
          </p:cNvPr>
          <p:cNvSpPr/>
          <p:nvPr/>
        </p:nvSpPr>
        <p:spPr>
          <a:xfrm>
            <a:off x="1636555" y="202082"/>
            <a:ext cx="892197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342900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Our Members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BAD196-FEB2-BF9C-EA69-78CD42387256}"/>
              </a:ext>
            </a:extLst>
          </p:cNvPr>
          <p:cNvSpPr/>
          <p:nvPr/>
        </p:nvSpPr>
        <p:spPr>
          <a:xfrm>
            <a:off x="-336883" y="1222317"/>
            <a:ext cx="12801600" cy="54729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AEEFAF-AF3F-AE7D-0B57-C9359FB80BE3}"/>
              </a:ext>
            </a:extLst>
          </p:cNvPr>
          <p:cNvSpPr txBox="1"/>
          <p:nvPr/>
        </p:nvSpPr>
        <p:spPr>
          <a:xfrm>
            <a:off x="1867917" y="1419619"/>
            <a:ext cx="84231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Lancaster, Greenfield Twp, Bloom Twp, Violet Twp, Basil Joint, Walnut Twp, Hocking Twp, Pleasant Twp, Thorn Twp, Hocking County, Berne Twp, New Lexington, Amanda Twp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Lancaster City, Bloom Carroll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Health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Fairfield County Health Department, Perry County Health Department, Fairfield County EMA, Fairfield County Dispatch Center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Hospitals: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Fairfield Medical Center, Somerset ED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Businesses: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Fairfield Federal Savings &amp; Loan, Park National Bank, Vinton County Bank, Lancaster Fairfield County Chamber of Commerce, Pickerington Chamber of Commerce</a:t>
            </a:r>
          </a:p>
        </p:txBody>
      </p:sp>
    </p:spTree>
    <p:extLst>
      <p:ext uri="{BB962C8B-B14F-4D97-AF65-F5344CB8AC3E}">
        <p14:creationId xmlns:p14="http://schemas.microsoft.com/office/powerpoint/2010/main" val="665335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C26BB-4A4D-A646-B11E-DA8F985A1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184" y="740070"/>
            <a:ext cx="3044414" cy="5567891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Sobering statistics of Cardiac Arrest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43699B-0A1A-401C-AAEA-3656CD81E5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951798"/>
              </p:ext>
            </p:extLst>
          </p:nvPr>
        </p:nvGraphicFramePr>
        <p:xfrm>
          <a:off x="5343906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5740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E9E38-D73E-5D42-99AB-42A36B23E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073" y="1210444"/>
            <a:ext cx="3055171" cy="5142155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Sobering statistics of Cardiac Arrest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8DD52E-7E4D-4B52-9A5C-A24C638FAE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045633"/>
              </p:ext>
            </p:extLst>
          </p:nvPr>
        </p:nvGraphicFramePr>
        <p:xfrm>
          <a:off x="5419726" y="1210443"/>
          <a:ext cx="4885203" cy="4414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9072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1F54A-70FB-5F3D-B579-A7E861B72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39942BD-18F2-0290-589F-8865E88E15B3}"/>
              </a:ext>
            </a:extLst>
          </p:cNvPr>
          <p:cNvSpPr/>
          <p:nvPr/>
        </p:nvSpPr>
        <p:spPr>
          <a:xfrm>
            <a:off x="-545432" y="1232874"/>
            <a:ext cx="13924548" cy="54979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B416F1-444F-60CF-C6DB-56A114A48A73}"/>
              </a:ext>
            </a:extLst>
          </p:cNvPr>
          <p:cNvSpPr txBox="1">
            <a:spLocks/>
          </p:cNvSpPr>
          <p:nvPr/>
        </p:nvSpPr>
        <p:spPr>
          <a:xfrm>
            <a:off x="2330312" y="2041444"/>
            <a:ext cx="9144000" cy="4938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897EE6-5DF9-5E48-B26F-F3EDB79262C7}"/>
              </a:ext>
            </a:extLst>
          </p:cNvPr>
          <p:cNvSpPr/>
          <p:nvPr/>
        </p:nvSpPr>
        <p:spPr>
          <a:xfrm>
            <a:off x="-368968" y="127146"/>
            <a:ext cx="13748084" cy="9936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3C8A5E-F216-5B4C-1C98-BE607121B5B1}"/>
              </a:ext>
            </a:extLst>
          </p:cNvPr>
          <p:cNvSpPr/>
          <p:nvPr/>
        </p:nvSpPr>
        <p:spPr>
          <a:xfrm>
            <a:off x="1635012" y="207330"/>
            <a:ext cx="891448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342900"/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Rural Challenges in cardiac arrest response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C3ABDC-5942-B228-D7D6-AE01F0DE8C76}"/>
              </a:ext>
            </a:extLst>
          </p:cNvPr>
          <p:cNvSpPr txBox="1"/>
          <p:nvPr/>
        </p:nvSpPr>
        <p:spPr>
          <a:xfrm>
            <a:off x="1987412" y="1458095"/>
            <a:ext cx="7680960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Response times often 15-20 minutes or more due to: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 travel distances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Delays in mobilize volunteers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Crews tied up at other emergencies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Poor road conditions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Weather-related delays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Lower bystander intervention due to: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sparse population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Lack of training resources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Beliefs to wait for professionals to arrive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Fewer community-based AEDs</a:t>
            </a:r>
          </a:p>
          <a:p>
            <a:pPr lvl="1"/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16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80F9E-7D4A-2626-3546-0D7F63322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CF965E8-645C-5D55-CA2E-B73EE90139AD}"/>
              </a:ext>
            </a:extLst>
          </p:cNvPr>
          <p:cNvSpPr txBox="1">
            <a:spLocks/>
          </p:cNvSpPr>
          <p:nvPr/>
        </p:nvSpPr>
        <p:spPr>
          <a:xfrm>
            <a:off x="2170292" y="1980499"/>
            <a:ext cx="9144000" cy="4938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7C4AAE-7DE8-BC39-2798-80BE2B0968BC}"/>
              </a:ext>
            </a:extLst>
          </p:cNvPr>
          <p:cNvSpPr/>
          <p:nvPr/>
        </p:nvSpPr>
        <p:spPr>
          <a:xfrm>
            <a:off x="-593558" y="127146"/>
            <a:ext cx="13475369" cy="9936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369BA9-7EEB-0FB9-BC38-0CF55CF3D548}"/>
              </a:ext>
            </a:extLst>
          </p:cNvPr>
          <p:cNvSpPr/>
          <p:nvPr/>
        </p:nvSpPr>
        <p:spPr>
          <a:xfrm>
            <a:off x="1618480" y="229018"/>
            <a:ext cx="892197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342900"/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AED Access Issues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BAD196-FEB2-BF9C-EA69-78CD42387256}"/>
              </a:ext>
            </a:extLst>
          </p:cNvPr>
          <p:cNvSpPr/>
          <p:nvPr/>
        </p:nvSpPr>
        <p:spPr>
          <a:xfrm>
            <a:off x="-1138989" y="1222317"/>
            <a:ext cx="14020800" cy="54729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875267" y="998459"/>
            <a:ext cx="8495731" cy="4393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7063" indent="-34131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are not accessible after business hours</a:t>
            </a:r>
          </a:p>
          <a:p>
            <a:pPr marL="627063" indent="-34131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Bystanders do not know where AEDs are located </a:t>
            </a:r>
          </a:p>
          <a:p>
            <a:pPr marL="627063" indent="-34131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AED owners do not know when arrest occurs nearby </a:t>
            </a:r>
          </a:p>
          <a:p>
            <a:pPr marL="627063" indent="-34131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Few AEDs in homes where most arrests occur</a:t>
            </a:r>
          </a:p>
          <a:p>
            <a:pPr marL="627063" indent="-34131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Few AEDs in rural areas</a:t>
            </a:r>
          </a:p>
          <a:p>
            <a:pPr marL="627063" indent="-34131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Bulky and heavy -- not easily portable</a:t>
            </a:r>
          </a:p>
          <a:p>
            <a:pPr marL="627063" indent="-34131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Expensive</a:t>
            </a:r>
          </a:p>
          <a:p>
            <a:pPr marL="627063" indent="-34131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are not properly maintained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369BA9-7EEB-0FB9-BC38-0CF55CF3D548}"/>
              </a:ext>
            </a:extLst>
          </p:cNvPr>
          <p:cNvSpPr/>
          <p:nvPr/>
        </p:nvSpPr>
        <p:spPr>
          <a:xfrm>
            <a:off x="1746024" y="5720436"/>
            <a:ext cx="892197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342900"/>
            <a:r>
              <a:rPr lang="en-US" sz="3600" b="1" dirty="0">
                <a:latin typeface="Candara" panose="020E0502030303020204" pitchFamily="34" charset="0"/>
              </a:rPr>
              <a:t>Better Access = More Lives Saved! </a:t>
            </a:r>
          </a:p>
        </p:txBody>
      </p:sp>
    </p:spTree>
    <p:extLst>
      <p:ext uri="{BB962C8B-B14F-4D97-AF65-F5344CB8AC3E}">
        <p14:creationId xmlns:p14="http://schemas.microsoft.com/office/powerpoint/2010/main" val="3806522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80F9E-7D4A-2626-3546-0D7F63322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CF965E8-645C-5D55-CA2E-B73EE90139AD}"/>
              </a:ext>
            </a:extLst>
          </p:cNvPr>
          <p:cNvSpPr txBox="1">
            <a:spLocks/>
          </p:cNvSpPr>
          <p:nvPr/>
        </p:nvSpPr>
        <p:spPr>
          <a:xfrm>
            <a:off x="2170292" y="1980499"/>
            <a:ext cx="9144000" cy="4938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7C4AAE-7DE8-BC39-2798-80BE2B0968BC}"/>
              </a:ext>
            </a:extLst>
          </p:cNvPr>
          <p:cNvSpPr/>
          <p:nvPr/>
        </p:nvSpPr>
        <p:spPr>
          <a:xfrm>
            <a:off x="-657726" y="127146"/>
            <a:ext cx="13347031" cy="9936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369BA9-7EEB-0FB9-BC38-0CF55CF3D548}"/>
              </a:ext>
            </a:extLst>
          </p:cNvPr>
          <p:cNvSpPr/>
          <p:nvPr/>
        </p:nvSpPr>
        <p:spPr>
          <a:xfrm>
            <a:off x="1627518" y="239242"/>
            <a:ext cx="8921977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342900"/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Local cardiac arrest statistics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BAD196-FEB2-BF9C-EA69-78CD42387256}"/>
              </a:ext>
            </a:extLst>
          </p:cNvPr>
          <p:cNvSpPr/>
          <p:nvPr/>
        </p:nvSpPr>
        <p:spPr>
          <a:xfrm>
            <a:off x="-1507957" y="1222317"/>
            <a:ext cx="14518104" cy="5472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66073" y="1766864"/>
            <a:ext cx="805985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39825" lvl="3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10+ cardiac arrests in our community per month</a:t>
            </a:r>
          </a:p>
          <a:p>
            <a:pPr marL="1139825" lvl="3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80% of cardiac arrests occur at homes where there is no AED access</a:t>
            </a:r>
          </a:p>
          <a:p>
            <a:pPr marL="1139825" lvl="3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Recent arrests in local public places include: </a:t>
            </a:r>
          </a:p>
          <a:p>
            <a:pPr marL="682625" lvl="3">
              <a:spcBef>
                <a:spcPts val="12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Tiki Lanes (3), Lancaster HS (3), Liberty Union MS, Thornville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AmVets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Thornville Moose, Chieftain Center, Kroger, Meijer, Matt Taylor Kia, Old Man’s Cave, New Dimensions Gym</a:t>
            </a:r>
          </a:p>
        </p:txBody>
      </p:sp>
    </p:spTree>
    <p:extLst>
      <p:ext uri="{BB962C8B-B14F-4D97-AF65-F5344CB8AC3E}">
        <p14:creationId xmlns:p14="http://schemas.microsoft.com/office/powerpoint/2010/main" val="895497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80F9E-7D4A-2626-3546-0D7F63322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CF965E8-645C-5D55-CA2E-B73EE90139AD}"/>
              </a:ext>
            </a:extLst>
          </p:cNvPr>
          <p:cNvSpPr txBox="1">
            <a:spLocks/>
          </p:cNvSpPr>
          <p:nvPr/>
        </p:nvSpPr>
        <p:spPr>
          <a:xfrm>
            <a:off x="2170292" y="1980499"/>
            <a:ext cx="9144000" cy="4938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7C4AAE-7DE8-BC39-2798-80BE2B0968BC}"/>
              </a:ext>
            </a:extLst>
          </p:cNvPr>
          <p:cNvSpPr/>
          <p:nvPr/>
        </p:nvSpPr>
        <p:spPr>
          <a:xfrm>
            <a:off x="-352926" y="127146"/>
            <a:ext cx="13427242" cy="9936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369BA9-7EEB-0FB9-BC38-0CF55CF3D548}"/>
              </a:ext>
            </a:extLst>
          </p:cNvPr>
          <p:cNvSpPr/>
          <p:nvPr/>
        </p:nvSpPr>
        <p:spPr>
          <a:xfrm>
            <a:off x="1627518" y="304145"/>
            <a:ext cx="8921977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342900"/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Community Heart Watch Mission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BAD196-FEB2-BF9C-EA69-78CD42387256}"/>
              </a:ext>
            </a:extLst>
          </p:cNvPr>
          <p:cNvSpPr/>
          <p:nvPr/>
        </p:nvSpPr>
        <p:spPr>
          <a:xfrm>
            <a:off x="-930442" y="1250583"/>
            <a:ext cx="14341642" cy="5472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1A4FC7-0B02-603E-2C42-54AFB7C38076}"/>
              </a:ext>
            </a:extLst>
          </p:cNvPr>
          <p:cNvSpPr txBox="1"/>
          <p:nvPr/>
        </p:nvSpPr>
        <p:spPr>
          <a:xfrm>
            <a:off x="1524000" y="1411837"/>
            <a:ext cx="8929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ndara" panose="020E0502030303020204" pitchFamily="34" charset="0"/>
                <a:cs typeface="MV Boli" panose="02000500030200090000" pitchFamily="2" charset="0"/>
              </a:rPr>
              <a:t> Improve cardiac arrest survival </a:t>
            </a:r>
          </a:p>
          <a:p>
            <a:pPr algn="ctr"/>
            <a:r>
              <a:rPr lang="en-US" sz="3200" b="1" dirty="0">
                <a:latin typeface="Candara" panose="020E0502030303020204" pitchFamily="34" charset="0"/>
                <a:cs typeface="MV Boli" panose="02000500030200090000" pitchFamily="2" charset="0"/>
              </a:rPr>
              <a:t>in Fairfield, Hocking and Perry Counties by: </a:t>
            </a:r>
          </a:p>
          <a:p>
            <a:pPr algn="ctr"/>
            <a:endParaRPr lang="en-US" sz="3200" dirty="0">
              <a:latin typeface="Candara" panose="020E0502030303020204" pitchFamily="34" charset="0"/>
              <a:cs typeface="MV Boli" panose="0200050003020009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1A4FC7-0B02-603E-2C42-54AFB7C38076}"/>
              </a:ext>
            </a:extLst>
          </p:cNvPr>
          <p:cNvSpPr txBox="1"/>
          <p:nvPr/>
        </p:nvSpPr>
        <p:spPr>
          <a:xfrm>
            <a:off x="2010795" y="2555304"/>
            <a:ext cx="108959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8463" indent="-39846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Increasing Awareness and early recognition</a:t>
            </a:r>
          </a:p>
          <a:p>
            <a:pPr marL="398463" indent="-39846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Training First responders in CPR</a:t>
            </a:r>
          </a:p>
          <a:p>
            <a:pPr marL="398463" indent="-39846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Increasing access to AEDs</a:t>
            </a:r>
          </a:p>
          <a:p>
            <a:pPr marL="855663" lvl="1" indent="-39846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Documenting AED locations</a:t>
            </a:r>
          </a:p>
          <a:p>
            <a:pPr marL="855663" lvl="1" indent="-39846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Mobile AED in rural communities</a:t>
            </a:r>
          </a:p>
          <a:p>
            <a:pPr marL="855663" lvl="1" indent="-39846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Neighborhood AED program</a:t>
            </a:r>
          </a:p>
          <a:p>
            <a:pPr marL="855663" lvl="1" indent="-39846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Enhancing </a:t>
            </a:r>
          </a:p>
          <a:p>
            <a:pPr marL="855663" lvl="1" indent="-398463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5663" lvl="1" indent="-398463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8463" indent="-398463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800" dirty="0">
              <a:latin typeface="Candara" panose="020E0502030303020204" pitchFamily="34" charset="0"/>
              <a:cs typeface="MV Boli" panose="0200050003020009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717B39-D3D3-3C10-224C-2679DB057E50}"/>
              </a:ext>
            </a:extLst>
          </p:cNvPr>
          <p:cNvSpPr/>
          <p:nvPr/>
        </p:nvSpPr>
        <p:spPr>
          <a:xfrm>
            <a:off x="1835973" y="2555304"/>
            <a:ext cx="7530353" cy="10915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9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D2D985-8D1B-517C-C908-297671E62F1F}"/>
              </a:ext>
            </a:extLst>
          </p:cNvPr>
          <p:cNvSpPr txBox="1">
            <a:spLocks/>
          </p:cNvSpPr>
          <p:nvPr/>
        </p:nvSpPr>
        <p:spPr>
          <a:xfrm>
            <a:off x="-4086534" y="500378"/>
            <a:ext cx="8660219" cy="17907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endParaRPr lang="en-US" sz="4500" dirty="0">
              <a:solidFill>
                <a:srgbClr val="B80E0F"/>
              </a:solidFill>
              <a:latin typeface="Impact" panose="020B080603090205020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5BA10F-FAA1-DE7E-BDC1-8C926C100A87}"/>
              </a:ext>
            </a:extLst>
          </p:cNvPr>
          <p:cNvSpPr txBox="1">
            <a:spLocks/>
          </p:cNvSpPr>
          <p:nvPr/>
        </p:nvSpPr>
        <p:spPr>
          <a:xfrm>
            <a:off x="1599305" y="150607"/>
            <a:ext cx="8660219" cy="82834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our mobile training unit!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57CE65-D5BB-4C8D-6013-14E8701845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6" t="4552" r="9059" b="19627"/>
          <a:stretch/>
        </p:blipFill>
        <p:spPr>
          <a:xfrm>
            <a:off x="1839739" y="1602505"/>
            <a:ext cx="3692809" cy="25557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EE837E-E452-7571-2373-1CA234A9F9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416" y="2880360"/>
            <a:ext cx="4937759" cy="3703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D4DC6D-FA62-C169-B30F-17ED3521A414}"/>
              </a:ext>
            </a:extLst>
          </p:cNvPr>
          <p:cNvSpPr txBox="1"/>
          <p:nvPr/>
        </p:nvSpPr>
        <p:spPr>
          <a:xfrm>
            <a:off x="2329344" y="4582759"/>
            <a:ext cx="2604830" cy="1538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Training locations</a:t>
            </a:r>
          </a:p>
          <a:p>
            <a:r>
              <a:rPr lang="en-US" dirty="0"/>
              <a:t>-Schools</a:t>
            </a:r>
          </a:p>
          <a:p>
            <a:r>
              <a:rPr lang="en-US" dirty="0"/>
              <a:t>-Business</a:t>
            </a:r>
          </a:p>
          <a:p>
            <a:r>
              <a:rPr lang="en-US" dirty="0"/>
              <a:t>-Fairs</a:t>
            </a:r>
          </a:p>
          <a:p>
            <a:r>
              <a:rPr lang="en-US" dirty="0"/>
              <a:t>-Parks</a:t>
            </a:r>
          </a:p>
        </p:txBody>
      </p:sp>
    </p:spTree>
    <p:extLst>
      <p:ext uri="{BB962C8B-B14F-4D97-AF65-F5344CB8AC3E}">
        <p14:creationId xmlns:p14="http://schemas.microsoft.com/office/powerpoint/2010/main" val="2424503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26717</TotalTime>
  <Words>968</Words>
  <Application>Microsoft Macintosh PowerPoint</Application>
  <PresentationFormat>Widescreen</PresentationFormat>
  <Paragraphs>183</Paragraphs>
  <Slides>26</Slides>
  <Notes>26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Candara</vt:lpstr>
      <vt:lpstr>Impact</vt:lpstr>
      <vt:lpstr>Wingdings</vt:lpstr>
      <vt:lpstr>Office Theme</vt:lpstr>
      <vt:lpstr>PowerPoint Presentation</vt:lpstr>
      <vt:lpstr>Sobering Statistics of Cardiac Arrest     </vt:lpstr>
      <vt:lpstr>Sobering statistics of Cardiac Arrest</vt:lpstr>
      <vt:lpstr>Sobering statistics of Cardiac Arrest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Fairfield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Teri Watson</dc:creator>
  <cp:lastModifiedBy>Olivia Burns</cp:lastModifiedBy>
  <cp:revision>650</cp:revision>
  <cp:lastPrinted>2024-11-12T19:31:16Z</cp:lastPrinted>
  <dcterms:created xsi:type="dcterms:W3CDTF">2021-12-02T18:59:07Z</dcterms:created>
  <dcterms:modified xsi:type="dcterms:W3CDTF">2024-11-12T19:39:45Z</dcterms:modified>
</cp:coreProperties>
</file>