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7" r:id="rId12"/>
    <p:sldId id="270" r:id="rId13"/>
    <p:sldId id="271" r:id="rId14"/>
    <p:sldId id="268" r:id="rId15"/>
    <p:sldId id="269" r:id="rId16"/>
    <p:sldId id="266" r:id="rId17"/>
    <p:sldId id="272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k, Ali O" initials="MAO" lastIdx="3" clrIdx="0">
    <p:extLst>
      <p:ext uri="{19B8F6BF-5375-455C-9EA6-DF929625EA0E}">
        <p15:presenceInfo xmlns:p15="http://schemas.microsoft.com/office/powerpoint/2012/main" userId="S::aomalik@saintlukeskc.org::84827ae5-5632-416e-ac5f-86cb37b3d8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0"/>
    <p:restoredTop sz="94679"/>
  </p:normalViewPr>
  <p:slideViewPr>
    <p:cSldViewPr snapToGrid="0" snapToObjects="1">
      <p:cViewPr varScale="1">
        <p:scale>
          <a:sx n="171" d="100"/>
          <a:sy n="171" d="100"/>
        </p:scale>
        <p:origin x="8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09:22.657" idx="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A7D-82D1-974C-9B43-B866C093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371" y="3313280"/>
            <a:ext cx="7783629" cy="1450708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79808-102B-9B42-A5A1-48930253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89245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9CC1-5816-E743-8AD7-AA01A06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C0CD0-E84D-4243-9CC0-E3A2A4A6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CA10-301E-9E47-B57B-40C1B9FB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9C7C-1320-144E-B53E-0E940FD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9DB8-2FB3-2F40-B046-BC7DE0B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59863-AE53-414F-8077-5117A8F3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C8C5A-3971-0040-85D7-5E6511C30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C245-F1DD-9E42-B47B-285C78B9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BA75-AB39-D240-924B-97814764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E1FE-FB11-3242-881B-4D65341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E263AEA-F660-E640-AA65-9971DB940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0255" y="4610499"/>
            <a:ext cx="8421745" cy="2140388"/>
          </a:xfrm>
        </p:spPr>
        <p:txBody>
          <a:bodyPr>
            <a:normAutofit/>
          </a:bodyPr>
          <a:lstStyle>
            <a:lvl1pPr marL="0" indent="0" algn="r"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your audience and/or insert any </a:t>
            </a:r>
          </a:p>
          <a:p>
            <a:r>
              <a:rPr lang="en-US" dirty="0"/>
              <a:t>resources, credentials or contact info.</a:t>
            </a:r>
          </a:p>
        </p:txBody>
      </p:sp>
    </p:spTree>
    <p:extLst>
      <p:ext uri="{BB962C8B-B14F-4D97-AF65-F5344CB8AC3E}">
        <p14:creationId xmlns:p14="http://schemas.microsoft.com/office/powerpoint/2010/main" val="40415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EB77-C394-0246-AFA5-B9B41FB7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0C69-D56B-4240-A91F-D0E4A073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FC8-1B03-1D41-BD45-E2CD4B67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601E-9BB3-B44F-871E-EDBC2D38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C46-B4DB-3248-9A37-DCC52E9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9C4-26DC-D24C-86B5-FAF6F4CA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1BCE-E0EC-DE4B-9146-C754E01F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4257-213C-6243-90AF-D3316C71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0967-EACA-6E4C-AF4D-FC345F53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975E-9F3E-E74A-A3A1-13076E72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7B4D-1EAC-504F-8449-DEDCBA07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7A44-0B5D-4249-AD74-748FA8A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CF7CE-6F4A-6A47-9DBE-990586C1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F699-8A0D-0443-8468-C710B425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1375C-85F8-1B48-90A7-2A41DC5E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F1E9-D55C-5C4B-9AFE-2261C78F4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0659D-871E-DA4B-8AEE-54FF3552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EE622-9DC6-E04F-BD5F-BD07538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712B3-4DBB-304D-8A85-0615E327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977D-C1F2-1648-B938-2E47DDF3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07567-1AF3-1148-8D64-725E984C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F4AAC-F5DF-0842-B921-05CD081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91E9C-EF2B-464E-9D4D-ED3DA2D8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7755-744E-FE4A-95DA-32025758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35D65-DC16-BF4A-8881-44CBBFC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4E04D-D12C-E243-8277-05C83308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0293-7F09-394B-A528-F4D2AE17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055D-AFAF-AD4F-9A22-51F2B5B4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E1C5-CB35-0A47-B0C5-482AC97E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42DC-46A1-CF4F-9C3F-3C11F72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CDF6-90A5-7142-9381-378F81A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3E142-9EC3-5C4E-BEDE-AFE8321C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1557-FA93-4941-8993-293F9AF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5FAE-BDAC-6A42-8A03-2D421B846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2AB7-496C-C541-91A0-AD6A1D98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05828-BF16-024F-AFE0-C31E80F4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E43C-7524-794B-A1C2-3276707C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387C-08CE-D241-B862-D5241B7F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55352-BCBB-4C48-BD66-A007B81D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F688-49C6-BE47-84BA-C18F17A3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C78D-076C-6546-B530-1EA34904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2634-78D2-8D44-BFB0-3504DF6524C3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15D2-F1E4-AC40-936C-AADA7A004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66E0-8ABF-9249-9E0D-E2226581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illboard-Rolling Hills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873" y="2648542"/>
            <a:ext cx="18892582" cy="4439757"/>
          </a:xfrm>
          <a:prstGeom prst="rect">
            <a:avLst/>
          </a:prstGeom>
        </p:spPr>
      </p:pic>
      <p:pic>
        <p:nvPicPr>
          <p:cNvPr id="8" name="Picture 7" descr="FMCLogo_Linear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82" y="6125093"/>
            <a:ext cx="4154203" cy="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3F9E-FCC3-43DC-BE2E-63D4A2B11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527" y="4033193"/>
            <a:ext cx="7573493" cy="1495910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atin typeface="Arial Narrow" panose="020B0606020202030204" pitchFamily="34" charset="0"/>
              </a:rPr>
              <a:t>Novel Risk Factors For Cardiovascular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284C9-F021-4176-B099-004DE1CF0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66" y="5529103"/>
            <a:ext cx="11451534" cy="53104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Ali O. Malik MD., MSc.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68" y="4205824"/>
            <a:ext cx="1664601" cy="1784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79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F8BF8-612D-47A9-A344-714EC9882034}"/>
              </a:ext>
            </a:extLst>
          </p:cNvPr>
          <p:cNvSpPr txBox="1">
            <a:spLocks/>
          </p:cNvSpPr>
          <p:nvPr/>
        </p:nvSpPr>
        <p:spPr>
          <a:xfrm>
            <a:off x="-17417" y="124884"/>
            <a:ext cx="12192000" cy="843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Quality of Life: Impact of Chronic Stress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618CB-DBA0-4A24-8090-83D5BBA70B0F}"/>
              </a:ext>
            </a:extLst>
          </p:cNvPr>
          <p:cNvCxnSpPr/>
          <p:nvPr/>
        </p:nvCxnSpPr>
        <p:spPr>
          <a:xfrm>
            <a:off x="138256" y="104960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1668468" y="6111503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Malik AO. et al.</a:t>
            </a:r>
            <a:r>
              <a:rPr lang="nl-NL" b="1" i="1" dirty="0">
                <a:latin typeface="Arial Narrow" panose="020B0606020202030204" pitchFamily="34" charset="0"/>
              </a:rPr>
              <a:t> J Psychosom Res. 2021 Jan</a:t>
            </a:r>
            <a:r>
              <a:rPr lang="en-US" b="1" i="1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0" y="1442143"/>
            <a:ext cx="10345426" cy="40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62AE2-BB3B-4D16-B8E0-12C5CD561640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F56DB58-8A80-4F53-A1DC-C6DC5427E204}"/>
              </a:ext>
            </a:extLst>
          </p:cNvPr>
          <p:cNvSpPr txBox="1">
            <a:spLocks/>
          </p:cNvSpPr>
          <p:nvPr/>
        </p:nvSpPr>
        <p:spPr>
          <a:xfrm>
            <a:off x="0" y="191690"/>
            <a:ext cx="12192000" cy="8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    Psychosocial Stress: What can we do?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3B0B7F-1137-4E2A-8ECA-9718552D9378}"/>
              </a:ext>
            </a:extLst>
          </p:cNvPr>
          <p:cNvCxnSpPr>
            <a:cxnSpLocks/>
          </p:cNvCxnSpPr>
          <p:nvPr/>
        </p:nvCxnSpPr>
        <p:spPr>
          <a:xfrm>
            <a:off x="1477877" y="3770695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E1A95C-64C8-43D8-BB96-4E3846DC3CFD}"/>
              </a:ext>
            </a:extLst>
          </p:cNvPr>
          <p:cNvCxnSpPr/>
          <p:nvPr/>
        </p:nvCxnSpPr>
        <p:spPr>
          <a:xfrm>
            <a:off x="3300399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28A0EE-3031-4557-B3A7-749D42D84F86}"/>
              </a:ext>
            </a:extLst>
          </p:cNvPr>
          <p:cNvCxnSpPr/>
          <p:nvPr/>
        </p:nvCxnSpPr>
        <p:spPr>
          <a:xfrm>
            <a:off x="5056478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E924EA-5B33-4B30-8EAF-D51BAF3A646B}"/>
              </a:ext>
            </a:extLst>
          </p:cNvPr>
          <p:cNvCxnSpPr>
            <a:cxnSpLocks/>
          </p:cNvCxnSpPr>
          <p:nvPr/>
        </p:nvCxnSpPr>
        <p:spPr>
          <a:xfrm>
            <a:off x="6942841" y="3770464"/>
            <a:ext cx="219132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07D96C-D497-49E6-9970-B1AECEA6EB0D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751091" y="4062083"/>
            <a:ext cx="622831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">
            <a:extLst>
              <a:ext uri="{FF2B5EF4-FFF2-40B4-BE49-F238E27FC236}">
                <a16:creationId xmlns:a16="http://schemas.microsoft.com/office/drawing/2014/main" id="{B93FE29E-63FB-473A-9EEA-0CA656D2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92" y="3490583"/>
            <a:ext cx="1713599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Patient Encounter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9BDD13F4-6138-40E9-8605-0E87A328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882" y="3490583"/>
            <a:ext cx="15621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Risk of Bad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Outcome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F42977-AAF3-4F21-88D5-D3BE0DCD2E57}"/>
              </a:ext>
            </a:extLst>
          </p:cNvPr>
          <p:cNvSpPr/>
          <p:nvPr/>
        </p:nvSpPr>
        <p:spPr>
          <a:xfrm rot="16200000">
            <a:off x="7060175" y="4080861"/>
            <a:ext cx="1179871" cy="11423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F3A4C42-7C16-4D80-99D9-FE4CE533E71B}"/>
              </a:ext>
            </a:extLst>
          </p:cNvPr>
          <p:cNvSpPr/>
          <p:nvPr/>
        </p:nvSpPr>
        <p:spPr>
          <a:xfrm rot="5400000">
            <a:off x="7060175" y="2900990"/>
            <a:ext cx="1179871" cy="11423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CBA95-63D5-42FB-B5CF-BD94AAB3AEB1}"/>
              </a:ext>
            </a:extLst>
          </p:cNvPr>
          <p:cNvSpPr txBox="1"/>
          <p:nvPr/>
        </p:nvSpPr>
        <p:spPr>
          <a:xfrm>
            <a:off x="6351639" y="1291974"/>
            <a:ext cx="278252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Traditional Risk Factors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Smoking cessation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HTN, DM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Physically inactive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4029E7-E0F2-4EF6-87A4-A0843C095EC2}"/>
              </a:ext>
            </a:extLst>
          </p:cNvPr>
          <p:cNvSpPr/>
          <p:nvPr/>
        </p:nvSpPr>
        <p:spPr>
          <a:xfrm rot="5400000">
            <a:off x="3202848" y="2900990"/>
            <a:ext cx="1179871" cy="1142313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E62C6-7A32-414D-AEC6-3DE8765CEBFC}"/>
              </a:ext>
            </a:extLst>
          </p:cNvPr>
          <p:cNvSpPr txBox="1"/>
          <p:nvPr/>
        </p:nvSpPr>
        <p:spPr>
          <a:xfrm>
            <a:off x="2190125" y="2227129"/>
            <a:ext cx="320531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Assessment of Risk</a:t>
            </a:r>
          </a:p>
        </p:txBody>
      </p:sp>
    </p:spTree>
    <p:extLst>
      <p:ext uri="{BB962C8B-B14F-4D97-AF65-F5344CB8AC3E}">
        <p14:creationId xmlns:p14="http://schemas.microsoft.com/office/powerpoint/2010/main" val="363303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DC1ABC-AB76-4B39-83A3-636774A5B7C6}"/>
              </a:ext>
            </a:extLst>
          </p:cNvPr>
          <p:cNvCxnSpPr/>
          <p:nvPr/>
        </p:nvCxnSpPr>
        <p:spPr>
          <a:xfrm>
            <a:off x="138257" y="1003506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DB4B7A0-9FA0-4759-BA82-19D67C753231}"/>
              </a:ext>
            </a:extLst>
          </p:cNvPr>
          <p:cNvSpPr txBox="1">
            <a:spLocks/>
          </p:cNvSpPr>
          <p:nvPr/>
        </p:nvSpPr>
        <p:spPr>
          <a:xfrm>
            <a:off x="0" y="87086"/>
            <a:ext cx="12192000" cy="783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4-point Perceived Stress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AFF96-83DA-4E33-B1DB-9DFA1CDBE6F3}"/>
              </a:ext>
            </a:extLst>
          </p:cNvPr>
          <p:cNvSpPr txBox="1"/>
          <p:nvPr/>
        </p:nvSpPr>
        <p:spPr>
          <a:xfrm>
            <a:off x="62057" y="6267055"/>
            <a:ext cx="630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Cohen S, 1983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B7A7219-7125-43CE-936C-5E3E7CCB9090}"/>
              </a:ext>
            </a:extLst>
          </p:cNvPr>
          <p:cNvGraphicFramePr>
            <a:graphicFrameLocks noGrp="1"/>
          </p:cNvGraphicFramePr>
          <p:nvPr/>
        </p:nvGraphicFramePr>
        <p:xfrm>
          <a:off x="225344" y="1277660"/>
          <a:ext cx="6181658" cy="48307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106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The questions in this scale ask you about your feelings and thoughts during the last month. In each case, please indicate with</a:t>
                      </a:r>
                      <a:r>
                        <a:rPr lang="en-US" sz="1800" baseline="0" dirty="0"/>
                        <a:t> a check how often you felt or thought a certain way.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9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1. In the last month, how often have you felt that you were unable to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control the important things in your life?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2. In the last month, how</a:t>
                      </a:r>
                      <a:r>
                        <a:rPr lang="en-US" sz="1800" baseline="0" dirty="0"/>
                        <a:t> often have you felt confident about your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ability to handle your personal problems?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745">
                <a:tc>
                  <a:txBody>
                    <a:bodyPr/>
                    <a:lstStyle/>
                    <a:p>
                      <a:r>
                        <a:rPr lang="en-US" sz="1800" dirty="0"/>
                        <a:t>3. In the last month, how often have you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felt that things were going your way?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4. In the last month, how often have you felt difficulties were piling up so high that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you could not overcome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CA7A987-2E4F-4A77-B570-85AD06172231}"/>
              </a:ext>
            </a:extLst>
          </p:cNvPr>
          <p:cNvSpPr txBox="1"/>
          <p:nvPr/>
        </p:nvSpPr>
        <p:spPr>
          <a:xfrm>
            <a:off x="6148690" y="6289683"/>
            <a:ext cx="586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Warttig SL, 2013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221583-00AE-4049-B0CB-5E3A053A0C9B}"/>
              </a:ext>
            </a:extLst>
          </p:cNvPr>
          <p:cNvSpPr txBox="1"/>
          <p:nvPr/>
        </p:nvSpPr>
        <p:spPr>
          <a:xfrm>
            <a:off x="7380943" y="3079045"/>
            <a:ext cx="48110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6000" dirty="0">
                <a:latin typeface="Arial Narrow" panose="020B0606020202030204" pitchFamily="34" charset="0"/>
              </a:rPr>
              <a:t>Scores &gt;6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5CCF59-FB8D-4477-9C7D-572E461F937C}"/>
              </a:ext>
            </a:extLst>
          </p:cNvPr>
          <p:cNvSpPr txBox="1"/>
          <p:nvPr/>
        </p:nvSpPr>
        <p:spPr>
          <a:xfrm>
            <a:off x="6496927" y="6267055"/>
            <a:ext cx="5166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Warttig SL, 2013</a:t>
            </a:r>
          </a:p>
        </p:txBody>
      </p:sp>
    </p:spTree>
    <p:extLst>
      <p:ext uri="{BB962C8B-B14F-4D97-AF65-F5344CB8AC3E}">
        <p14:creationId xmlns:p14="http://schemas.microsoft.com/office/powerpoint/2010/main" val="8960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62AE2-BB3B-4D16-B8E0-12C5CD561640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F56DB58-8A80-4F53-A1DC-C6DC5427E204}"/>
              </a:ext>
            </a:extLst>
          </p:cNvPr>
          <p:cNvSpPr txBox="1">
            <a:spLocks/>
          </p:cNvSpPr>
          <p:nvPr/>
        </p:nvSpPr>
        <p:spPr>
          <a:xfrm>
            <a:off x="0" y="191690"/>
            <a:ext cx="12192000" cy="8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    Psychosocial Stress: What can we do?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3B0B7F-1137-4E2A-8ECA-9718552D9378}"/>
              </a:ext>
            </a:extLst>
          </p:cNvPr>
          <p:cNvCxnSpPr>
            <a:cxnSpLocks/>
          </p:cNvCxnSpPr>
          <p:nvPr/>
        </p:nvCxnSpPr>
        <p:spPr>
          <a:xfrm>
            <a:off x="1477877" y="3770695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E1A95C-64C8-43D8-BB96-4E3846DC3CFD}"/>
              </a:ext>
            </a:extLst>
          </p:cNvPr>
          <p:cNvCxnSpPr/>
          <p:nvPr/>
        </p:nvCxnSpPr>
        <p:spPr>
          <a:xfrm>
            <a:off x="3300399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28A0EE-3031-4557-B3A7-749D42D84F86}"/>
              </a:ext>
            </a:extLst>
          </p:cNvPr>
          <p:cNvCxnSpPr/>
          <p:nvPr/>
        </p:nvCxnSpPr>
        <p:spPr>
          <a:xfrm>
            <a:off x="5056478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E924EA-5B33-4B30-8EAF-D51BAF3A646B}"/>
              </a:ext>
            </a:extLst>
          </p:cNvPr>
          <p:cNvCxnSpPr>
            <a:cxnSpLocks/>
          </p:cNvCxnSpPr>
          <p:nvPr/>
        </p:nvCxnSpPr>
        <p:spPr>
          <a:xfrm>
            <a:off x="6942841" y="3770464"/>
            <a:ext cx="219132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07D96C-D497-49E6-9970-B1AECEA6EB0D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751091" y="4062083"/>
            <a:ext cx="622831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">
            <a:extLst>
              <a:ext uri="{FF2B5EF4-FFF2-40B4-BE49-F238E27FC236}">
                <a16:creationId xmlns:a16="http://schemas.microsoft.com/office/drawing/2014/main" id="{B93FE29E-63FB-473A-9EEA-0CA656D2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92" y="3490583"/>
            <a:ext cx="1713599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Patient Encounter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9BDD13F4-6138-40E9-8605-0E87A328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882" y="3490583"/>
            <a:ext cx="15621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Risk of Bad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Outcome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F42977-AAF3-4F21-88D5-D3BE0DCD2E57}"/>
              </a:ext>
            </a:extLst>
          </p:cNvPr>
          <p:cNvSpPr/>
          <p:nvPr/>
        </p:nvSpPr>
        <p:spPr>
          <a:xfrm rot="16200000">
            <a:off x="7060175" y="4080861"/>
            <a:ext cx="1179871" cy="11423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F3A4C42-7C16-4D80-99D9-FE4CE533E71B}"/>
              </a:ext>
            </a:extLst>
          </p:cNvPr>
          <p:cNvSpPr/>
          <p:nvPr/>
        </p:nvSpPr>
        <p:spPr>
          <a:xfrm rot="5400000">
            <a:off x="7060175" y="2900990"/>
            <a:ext cx="1179871" cy="11423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CBA95-63D5-42FB-B5CF-BD94AAB3AEB1}"/>
              </a:ext>
            </a:extLst>
          </p:cNvPr>
          <p:cNvSpPr txBox="1"/>
          <p:nvPr/>
        </p:nvSpPr>
        <p:spPr>
          <a:xfrm>
            <a:off x="6351639" y="1291974"/>
            <a:ext cx="278252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Traditional Risk Factors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Smoking cessation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HTN, DM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Physically inactive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27BD7-85E7-4A16-A341-767712425F4C}"/>
              </a:ext>
            </a:extLst>
          </p:cNvPr>
          <p:cNvSpPr txBox="1"/>
          <p:nvPr/>
        </p:nvSpPr>
        <p:spPr>
          <a:xfrm>
            <a:off x="6047452" y="5340245"/>
            <a:ext cx="320531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Coping Skills for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Cognitive Behavioral Therapy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Transcendental Meditation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4029E7-E0F2-4EF6-87A4-A0843C095EC2}"/>
              </a:ext>
            </a:extLst>
          </p:cNvPr>
          <p:cNvSpPr/>
          <p:nvPr/>
        </p:nvSpPr>
        <p:spPr>
          <a:xfrm rot="5400000">
            <a:off x="3202848" y="2900990"/>
            <a:ext cx="1179871" cy="1142313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E62C6-7A32-414D-AEC6-3DE8765CEBFC}"/>
              </a:ext>
            </a:extLst>
          </p:cNvPr>
          <p:cNvSpPr txBox="1"/>
          <p:nvPr/>
        </p:nvSpPr>
        <p:spPr>
          <a:xfrm>
            <a:off x="2190125" y="2125853"/>
            <a:ext cx="32053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Assessment of Risk </a:t>
            </a:r>
            <a:r>
              <a:rPr lang="en-US" b="1" i="1" dirty="0">
                <a:latin typeface="Arial Narrow" panose="020B0606020202030204" pitchFamily="34" charset="0"/>
              </a:rPr>
              <a:t>including PSS-4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0CBA95-63D5-42FB-B5CF-BD94AAB3AEB1}"/>
              </a:ext>
            </a:extLst>
          </p:cNvPr>
          <p:cNvSpPr txBox="1"/>
          <p:nvPr/>
        </p:nvSpPr>
        <p:spPr>
          <a:xfrm>
            <a:off x="6351639" y="1294856"/>
            <a:ext cx="2782529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Traditional Risk Factors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Smoking cessation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HTN, DM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Physically inactive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 Narrow" panose="020B0606020202030204" pitchFamily="34" charset="0"/>
              </a:rPr>
              <a:t>Psychosocial Stress</a:t>
            </a:r>
          </a:p>
        </p:txBody>
      </p:sp>
    </p:spTree>
    <p:extLst>
      <p:ext uri="{BB962C8B-B14F-4D97-AF65-F5344CB8AC3E}">
        <p14:creationId xmlns:p14="http://schemas.microsoft.com/office/powerpoint/2010/main" val="35107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F753DD-5C6C-44CA-B903-11266B5A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7" y="29497"/>
            <a:ext cx="11962162" cy="10217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Coping Mechanisms: Transcendental Meditation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8D9E84-538F-4734-9642-92896EECB4C3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5437B9-6F4A-4CB8-9A90-0ADD9492B5AE}"/>
              </a:ext>
            </a:extLst>
          </p:cNvPr>
          <p:cNvCxnSpPr>
            <a:cxnSpLocks/>
          </p:cNvCxnSpPr>
          <p:nvPr/>
        </p:nvCxnSpPr>
        <p:spPr>
          <a:xfrm>
            <a:off x="5734357" y="1203008"/>
            <a:ext cx="0" cy="44560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D1056D-19C6-4657-B9C2-CF6C941C6F66}"/>
              </a:ext>
            </a:extLst>
          </p:cNvPr>
          <p:cNvSpPr txBox="1"/>
          <p:nvPr/>
        </p:nvSpPr>
        <p:spPr>
          <a:xfrm>
            <a:off x="5879694" y="1356852"/>
            <a:ext cx="63123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Black patients with stable CAD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Transcendental Meditation </a:t>
            </a:r>
            <a:r>
              <a:rPr lang="en-US" sz="2800" dirty="0"/>
              <a:t>vs Health Education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Six 1-2 hour sessions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Then weekly, biweekly, monthly sessions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Outcome: composite of all-cause death, non-fatal MI and non-fatal stoke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8F00E-583C-4487-B49C-77C62174E556}"/>
              </a:ext>
            </a:extLst>
          </p:cNvPr>
          <p:cNvSpPr txBox="1"/>
          <p:nvPr/>
        </p:nvSpPr>
        <p:spPr>
          <a:xfrm>
            <a:off x="1377893" y="6076513"/>
            <a:ext cx="9436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Schneider RH., et al. </a:t>
            </a:r>
            <a:r>
              <a:rPr lang="pt-BR" b="1" i="1" dirty="0">
                <a:latin typeface="Arial Narrow" panose="020B0606020202030204" pitchFamily="34" charset="0"/>
              </a:rPr>
              <a:t>Circ Cardiovasc Qual Outcomes. 2012 Nov</a:t>
            </a:r>
            <a:endParaRPr lang="en-US" b="1" i="1" dirty="0">
              <a:latin typeface="Arial Narrow" panose="020B0606020202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F64855A-9A14-4D7A-B5E6-CE1AF451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" y="2021402"/>
            <a:ext cx="5384984" cy="29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3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8DE603-CC2A-4341-B76B-25EE694B1ECE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A7387A2-A3E8-4049-884F-F6A48AF4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4" y="49314"/>
            <a:ext cx="11980008" cy="102115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Coping Mechanisms: Cognitive Behavioral Therapy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AAD58-5847-4055-AF4C-1E02FAD0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008"/>
            <a:ext cx="5353050" cy="39052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9BE76-DE8D-47D6-959F-9C667FBA8CC5}"/>
              </a:ext>
            </a:extLst>
          </p:cNvPr>
          <p:cNvCxnSpPr>
            <a:cxnSpLocks/>
          </p:cNvCxnSpPr>
          <p:nvPr/>
        </p:nvCxnSpPr>
        <p:spPr>
          <a:xfrm>
            <a:off x="5734357" y="1203008"/>
            <a:ext cx="0" cy="44560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4F07F8-4AFB-4350-80E1-34831A2741C7}"/>
              </a:ext>
            </a:extLst>
          </p:cNvPr>
          <p:cNvSpPr txBox="1"/>
          <p:nvPr/>
        </p:nvSpPr>
        <p:spPr>
          <a:xfrm>
            <a:off x="105994" y="5068707"/>
            <a:ext cx="5437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CV events in patients discharged with diagnosis of CAD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23A34-5DC9-467A-BDD3-6BF5D9D672C0}"/>
              </a:ext>
            </a:extLst>
          </p:cNvPr>
          <p:cNvSpPr txBox="1"/>
          <p:nvPr/>
        </p:nvSpPr>
        <p:spPr>
          <a:xfrm>
            <a:off x="5879694" y="1356852"/>
            <a:ext cx="63123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Patient discharged after MI, PCI or CABG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CBT</a:t>
            </a:r>
            <a:r>
              <a:rPr lang="en-US" sz="2800" dirty="0"/>
              <a:t> vs Standard Care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20 two-hour sessions over 1-year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Behavioral Exercises on stress management, coping,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Highly structured and standardized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Outcome: All cause death, non-fatal MI/stroke, revascularization, 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12362-234D-4985-8D5D-30E758402E53}"/>
              </a:ext>
            </a:extLst>
          </p:cNvPr>
          <p:cNvSpPr txBox="1"/>
          <p:nvPr/>
        </p:nvSpPr>
        <p:spPr>
          <a:xfrm>
            <a:off x="1377893" y="6250499"/>
            <a:ext cx="9436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Gulliksson M., et al. </a:t>
            </a:r>
            <a:r>
              <a:rPr lang="sv-SE" b="1" i="1" dirty="0">
                <a:latin typeface="Arial Narrow" panose="020B0606020202030204" pitchFamily="34" charset="0"/>
              </a:rPr>
              <a:t>Arch Intern Med. 2011 Jan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F8BF8-612D-47A9-A344-714EC9882034}"/>
              </a:ext>
            </a:extLst>
          </p:cNvPr>
          <p:cNvSpPr txBox="1">
            <a:spLocks/>
          </p:cNvSpPr>
          <p:nvPr/>
        </p:nvSpPr>
        <p:spPr>
          <a:xfrm>
            <a:off x="-17417" y="124884"/>
            <a:ext cx="12192000" cy="843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Coping Mechanisms: Real Life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618CB-DBA0-4A24-8090-83D5BBA70B0F}"/>
              </a:ext>
            </a:extLst>
          </p:cNvPr>
          <p:cNvCxnSpPr/>
          <p:nvPr/>
        </p:nvCxnSpPr>
        <p:spPr>
          <a:xfrm>
            <a:off x="138256" y="104960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38" y="1254218"/>
            <a:ext cx="7098177" cy="4284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1846" y="3288323"/>
            <a:ext cx="3921369" cy="17672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1402007" y="5929719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Malik AO. et al. </a:t>
            </a:r>
            <a:r>
              <a:rPr lang="en-US" b="1" i="1" dirty="0" err="1">
                <a:latin typeface="Arial Narrow" panose="020B0606020202030204" pitchFamily="34" charset="0"/>
              </a:rPr>
              <a:t>PLoS</a:t>
            </a:r>
            <a:r>
              <a:rPr lang="en-US" b="1" i="1" dirty="0">
                <a:latin typeface="Arial Narrow" panose="020B0606020202030204" pitchFamily="34" charset="0"/>
              </a:rPr>
              <a:t> One. 2022 Oct</a:t>
            </a:r>
            <a:r>
              <a:rPr lang="nl-NL" b="1" i="1" dirty="0">
                <a:latin typeface="Arial Narrow" panose="020B0606020202030204" pitchFamily="34" charset="0"/>
              </a:rPr>
              <a:t> 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4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F8BF8-612D-47A9-A344-714EC9882034}"/>
              </a:ext>
            </a:extLst>
          </p:cNvPr>
          <p:cNvSpPr txBox="1">
            <a:spLocks/>
          </p:cNvSpPr>
          <p:nvPr/>
        </p:nvSpPr>
        <p:spPr>
          <a:xfrm>
            <a:off x="-17417" y="124884"/>
            <a:ext cx="12192000" cy="843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Local Resources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618CB-DBA0-4A24-8090-83D5BBA70B0F}"/>
              </a:ext>
            </a:extLst>
          </p:cNvPr>
          <p:cNvCxnSpPr/>
          <p:nvPr/>
        </p:nvCxnSpPr>
        <p:spPr>
          <a:xfrm>
            <a:off x="138256" y="104960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507884" y="3148924"/>
            <a:ext cx="8778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Arial Narrow" panose="020B0606020202030204" pitchFamily="34" charset="0"/>
              </a:rPr>
              <a:t>Transcendental Meditation</a:t>
            </a:r>
            <a:endParaRPr lang="en-US" sz="4400" b="1" i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614" y="3890345"/>
            <a:ext cx="76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Mediate America: </a:t>
            </a:r>
            <a:r>
              <a:rPr lang="en-US" dirty="0"/>
              <a:t>Free programs online: https://live.meditateamerica.org/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9615" y="4259677"/>
            <a:ext cx="76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TM Columbus</a:t>
            </a:r>
            <a:r>
              <a:rPr lang="en-US" dirty="0"/>
              <a:t>: https://www.tm.org/en-us/contact-us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507884" y="1614634"/>
            <a:ext cx="8778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Arial Narrow" panose="020B0606020202030204" pitchFamily="34" charset="0"/>
              </a:rPr>
              <a:t>Kim </a:t>
            </a:r>
            <a:r>
              <a:rPr lang="en-US" sz="4400" b="1" dirty="0" err="1">
                <a:latin typeface="Arial Narrow" panose="020B0606020202030204" pitchFamily="34" charset="0"/>
              </a:rPr>
              <a:t>Kohli</a:t>
            </a:r>
            <a:r>
              <a:rPr lang="en-US" sz="4400" b="1" dirty="0">
                <a:latin typeface="Arial Narrow" panose="020B0606020202030204" pitchFamily="34" charset="0"/>
              </a:rPr>
              <a:t> PhD., MHA.</a:t>
            </a:r>
            <a:endParaRPr lang="en-US" sz="4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1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5F5385-4754-EF45-8C2E-E2D58345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3770" y="4764520"/>
            <a:ext cx="7783629" cy="145070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798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204782-EF2A-4615-97B4-09E3C67771D9}"/>
              </a:ext>
            </a:extLst>
          </p:cNvPr>
          <p:cNvSpPr txBox="1">
            <a:spLocks/>
          </p:cNvSpPr>
          <p:nvPr/>
        </p:nvSpPr>
        <p:spPr>
          <a:xfrm>
            <a:off x="0" y="165619"/>
            <a:ext cx="12192000" cy="834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Prevention: </a:t>
            </a:r>
            <a:r>
              <a:rPr lang="en-US" sz="5400" b="1" i="1" u="sng" dirty="0">
                <a:latin typeface="Arial Narrow" panose="020B0606020202030204" pitchFamily="34" charset="0"/>
              </a:rPr>
              <a:t>Traditional Risk Factors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F31324-ED15-4B39-B1FB-927861B37C00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9736C-0986-48FE-B405-0DA5F04869A2}"/>
              </a:ext>
            </a:extLst>
          </p:cNvPr>
          <p:cNvCxnSpPr>
            <a:cxnSpLocks/>
          </p:cNvCxnSpPr>
          <p:nvPr/>
        </p:nvCxnSpPr>
        <p:spPr>
          <a:xfrm>
            <a:off x="5750845" y="1112361"/>
            <a:ext cx="0" cy="48275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1426487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Blood Pressure &lt;130/80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2575349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Lipids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3724211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Glycemia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4873072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Smoking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5" y="1784024"/>
            <a:ext cx="5106669" cy="3675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5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204782-EF2A-4615-97B4-09E3C67771D9}"/>
              </a:ext>
            </a:extLst>
          </p:cNvPr>
          <p:cNvSpPr txBox="1">
            <a:spLocks/>
          </p:cNvSpPr>
          <p:nvPr/>
        </p:nvSpPr>
        <p:spPr>
          <a:xfrm>
            <a:off x="0" y="165619"/>
            <a:ext cx="12192000" cy="834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Prevention: </a:t>
            </a:r>
            <a:r>
              <a:rPr lang="en-US" sz="5400" b="1" i="1" u="sng" dirty="0">
                <a:latin typeface="Arial Narrow" panose="020B0606020202030204" pitchFamily="34" charset="0"/>
              </a:rPr>
              <a:t>Novel Risk Factors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F31324-ED15-4B39-B1FB-927861B37C00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9736C-0986-48FE-B405-0DA5F04869A2}"/>
              </a:ext>
            </a:extLst>
          </p:cNvPr>
          <p:cNvCxnSpPr>
            <a:cxnSpLocks/>
          </p:cNvCxnSpPr>
          <p:nvPr/>
        </p:nvCxnSpPr>
        <p:spPr>
          <a:xfrm>
            <a:off x="5758280" y="1112361"/>
            <a:ext cx="0" cy="48200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1723111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Psychosocial Stress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6" y="3779895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Ambient Air Pollution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5" y="1784024"/>
            <a:ext cx="5106669" cy="3675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5" y="1752760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Psychosocial Stress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F1C5F-2513-41C7-937D-CB36B421FA51}"/>
              </a:ext>
            </a:extLst>
          </p:cNvPr>
          <p:cNvSpPr/>
          <p:nvPr/>
        </p:nvSpPr>
        <p:spPr>
          <a:xfrm>
            <a:off x="5957715" y="3779895"/>
            <a:ext cx="6096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Ambient Air Pollution</a:t>
            </a:r>
          </a:p>
        </p:txBody>
      </p:sp>
    </p:spTree>
    <p:extLst>
      <p:ext uri="{BB962C8B-B14F-4D97-AF65-F5344CB8AC3E}">
        <p14:creationId xmlns:p14="http://schemas.microsoft.com/office/powerpoint/2010/main" val="10746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E60612-F1FE-4015-A423-A0B39DB4BB2D}"/>
              </a:ext>
            </a:extLst>
          </p:cNvPr>
          <p:cNvCxnSpPr/>
          <p:nvPr/>
        </p:nvCxnSpPr>
        <p:spPr>
          <a:xfrm>
            <a:off x="138256" y="116899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4FA5456-CEEF-4538-8E98-D23BD510104A}"/>
              </a:ext>
            </a:extLst>
          </p:cNvPr>
          <p:cNvSpPr txBox="1">
            <a:spLocks/>
          </p:cNvSpPr>
          <p:nvPr/>
        </p:nvSpPr>
        <p:spPr>
          <a:xfrm>
            <a:off x="-4" y="130498"/>
            <a:ext cx="12192000" cy="863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What is Stress?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4C4CC-FCD7-43DA-8DAD-B9EB499BC514}"/>
              </a:ext>
            </a:extLst>
          </p:cNvPr>
          <p:cNvSpPr txBox="1"/>
          <p:nvPr/>
        </p:nvSpPr>
        <p:spPr>
          <a:xfrm>
            <a:off x="359439" y="3750996"/>
            <a:ext cx="25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Situation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FB91F-10DE-420E-8478-4931D3B0051D}"/>
              </a:ext>
            </a:extLst>
          </p:cNvPr>
          <p:cNvSpPr txBox="1"/>
          <p:nvPr/>
        </p:nvSpPr>
        <p:spPr>
          <a:xfrm>
            <a:off x="2301452" y="3752559"/>
            <a:ext cx="298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Primary Appraisal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4E245-6775-44D7-8D9C-66E1C9FC1C47}"/>
              </a:ext>
            </a:extLst>
          </p:cNvPr>
          <p:cNvSpPr txBox="1"/>
          <p:nvPr/>
        </p:nvSpPr>
        <p:spPr>
          <a:xfrm>
            <a:off x="3564194" y="2494649"/>
            <a:ext cx="258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Perceived Threat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FDBEA-AD53-454D-A8F5-75A212A86493}"/>
              </a:ext>
            </a:extLst>
          </p:cNvPr>
          <p:cNvSpPr txBox="1"/>
          <p:nvPr/>
        </p:nvSpPr>
        <p:spPr>
          <a:xfrm>
            <a:off x="3877705" y="4951069"/>
            <a:ext cx="282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No Perceived Threat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DD51A-8C08-4D4C-8CE1-5A6FA3E95961}"/>
              </a:ext>
            </a:extLst>
          </p:cNvPr>
          <p:cNvSpPr txBox="1"/>
          <p:nvPr/>
        </p:nvSpPr>
        <p:spPr>
          <a:xfrm>
            <a:off x="8584684" y="1506820"/>
            <a:ext cx="258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Perceived Ability to Cope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3C185-82EB-4207-82B2-5B969483DD96}"/>
              </a:ext>
            </a:extLst>
          </p:cNvPr>
          <p:cNvSpPr txBox="1"/>
          <p:nvPr/>
        </p:nvSpPr>
        <p:spPr>
          <a:xfrm>
            <a:off x="8784982" y="3396474"/>
            <a:ext cx="246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Perceived Inability to Cope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E1EC7-F57E-4427-A5B4-75F43DF26C09}"/>
              </a:ext>
            </a:extLst>
          </p:cNvPr>
          <p:cNvSpPr txBox="1"/>
          <p:nvPr/>
        </p:nvSpPr>
        <p:spPr>
          <a:xfrm>
            <a:off x="6146285" y="2412773"/>
            <a:ext cx="298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Secondary Appraisal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F11E14-A2C7-4E22-A50B-7E61F95EB5C2}"/>
              </a:ext>
            </a:extLst>
          </p:cNvPr>
          <p:cNvCxnSpPr/>
          <p:nvPr/>
        </p:nvCxnSpPr>
        <p:spPr>
          <a:xfrm>
            <a:off x="2301452" y="3981828"/>
            <a:ext cx="3439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5EDA01-4AD0-4910-A887-282BBAAC94F5}"/>
              </a:ext>
            </a:extLst>
          </p:cNvPr>
          <p:cNvCxnSpPr>
            <a:endCxn id="21" idx="2"/>
          </p:cNvCxnSpPr>
          <p:nvPr/>
        </p:nvCxnSpPr>
        <p:spPr>
          <a:xfrm flipV="1">
            <a:off x="3794972" y="2894759"/>
            <a:ext cx="1060268" cy="7716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E9414D-EF13-4680-A4BC-42B288D26166}"/>
              </a:ext>
            </a:extLst>
          </p:cNvPr>
          <p:cNvCxnSpPr/>
          <p:nvPr/>
        </p:nvCxnSpPr>
        <p:spPr>
          <a:xfrm>
            <a:off x="3794972" y="4284749"/>
            <a:ext cx="1384662" cy="6008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DCD12A-F7AD-40D3-9392-75CB89364826}"/>
              </a:ext>
            </a:extLst>
          </p:cNvPr>
          <p:cNvCxnSpPr/>
          <p:nvPr/>
        </p:nvCxnSpPr>
        <p:spPr>
          <a:xfrm>
            <a:off x="5911154" y="2683520"/>
            <a:ext cx="3439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C2FC89-190D-4A7E-B5DB-427C4BB308E7}"/>
              </a:ext>
            </a:extLst>
          </p:cNvPr>
          <p:cNvCxnSpPr>
            <a:cxnSpLocks/>
          </p:cNvCxnSpPr>
          <p:nvPr/>
        </p:nvCxnSpPr>
        <p:spPr>
          <a:xfrm flipV="1">
            <a:off x="7639805" y="1754923"/>
            <a:ext cx="1145178" cy="475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CCA42E-D0FA-4E51-832A-6C1C502D3D52}"/>
              </a:ext>
            </a:extLst>
          </p:cNvPr>
          <p:cNvCxnSpPr>
            <a:cxnSpLocks/>
          </p:cNvCxnSpPr>
          <p:nvPr/>
        </p:nvCxnSpPr>
        <p:spPr>
          <a:xfrm>
            <a:off x="7639805" y="2894759"/>
            <a:ext cx="1060268" cy="5713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1B69B66-B549-4CAC-9ADE-FC8403BAAB6F}"/>
              </a:ext>
            </a:extLst>
          </p:cNvPr>
          <p:cNvSpPr txBox="1"/>
          <p:nvPr/>
        </p:nvSpPr>
        <p:spPr>
          <a:xfrm>
            <a:off x="1977535" y="6036748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Lazarus and Folkman Transactional Model of Stress. Stress Appraisal and Coping 1984 </a:t>
            </a: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D9AC9606-4E64-4AFE-A053-C91AB2F8B38B}"/>
              </a:ext>
            </a:extLst>
          </p:cNvPr>
          <p:cNvCxnSpPr>
            <a:cxnSpLocks/>
          </p:cNvCxnSpPr>
          <p:nvPr/>
        </p:nvCxnSpPr>
        <p:spPr>
          <a:xfrm>
            <a:off x="10017244" y="4212661"/>
            <a:ext cx="0" cy="496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E666F24-16EC-4173-8092-2BD3D8C78593}"/>
              </a:ext>
            </a:extLst>
          </p:cNvPr>
          <p:cNvSpPr txBox="1"/>
          <p:nvPr/>
        </p:nvSpPr>
        <p:spPr>
          <a:xfrm>
            <a:off x="8584684" y="4806826"/>
            <a:ext cx="298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36481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1" grpId="0"/>
      <p:bldP spid="22" grpId="0"/>
      <p:bldP spid="23" grpId="0"/>
      <p:bldP spid="24" grpId="0"/>
      <p:bldP spid="2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DC1ABC-AB76-4B39-83A3-636774A5B7C6}"/>
              </a:ext>
            </a:extLst>
          </p:cNvPr>
          <p:cNvCxnSpPr/>
          <p:nvPr/>
        </p:nvCxnSpPr>
        <p:spPr>
          <a:xfrm>
            <a:off x="138257" y="1003506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DB4B7A0-9FA0-4759-BA82-19D67C753231}"/>
              </a:ext>
            </a:extLst>
          </p:cNvPr>
          <p:cNvSpPr txBox="1">
            <a:spLocks/>
          </p:cNvSpPr>
          <p:nvPr/>
        </p:nvSpPr>
        <p:spPr>
          <a:xfrm>
            <a:off x="0" y="87086"/>
            <a:ext cx="12192000" cy="783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4-point Perceived Stress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AFF96-83DA-4E33-B1DB-9DFA1CDBE6F3}"/>
              </a:ext>
            </a:extLst>
          </p:cNvPr>
          <p:cNvSpPr txBox="1"/>
          <p:nvPr/>
        </p:nvSpPr>
        <p:spPr>
          <a:xfrm>
            <a:off x="62057" y="6267055"/>
            <a:ext cx="630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Cohen S, 1983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B7A7219-7125-43CE-936C-5E3E7CCB9090}"/>
              </a:ext>
            </a:extLst>
          </p:cNvPr>
          <p:cNvGraphicFramePr>
            <a:graphicFrameLocks noGrp="1"/>
          </p:cNvGraphicFramePr>
          <p:nvPr/>
        </p:nvGraphicFramePr>
        <p:xfrm>
          <a:off x="225344" y="1277660"/>
          <a:ext cx="6181658" cy="48307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106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The questions in this scale ask you about your feelings and thoughts during the last month. In each case, please indicate with</a:t>
                      </a:r>
                      <a:r>
                        <a:rPr lang="en-US" sz="1800" baseline="0" dirty="0"/>
                        <a:t> a check how often you felt or thought a certain way.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9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1. In the last month, how often have you felt that you were unable to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control the important things in your life?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2. In the last month, how</a:t>
                      </a:r>
                      <a:r>
                        <a:rPr lang="en-US" sz="1800" baseline="0" dirty="0"/>
                        <a:t> often have you felt confident about your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ability to handle your personal problems?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745">
                <a:tc>
                  <a:txBody>
                    <a:bodyPr/>
                    <a:lstStyle/>
                    <a:p>
                      <a:r>
                        <a:rPr lang="en-US" sz="1800" dirty="0"/>
                        <a:t>3. In the last month, how often have you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felt that things were going your way?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064">
                <a:tc>
                  <a:txBody>
                    <a:bodyPr/>
                    <a:lstStyle/>
                    <a:p>
                      <a:r>
                        <a:rPr lang="en-US" sz="1800" dirty="0"/>
                        <a:t>4. In the last month, how often have you felt difficulties were piling up so high that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you could not overcome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F38609-0227-45CF-9515-76D9FD658AF3}"/>
              </a:ext>
            </a:extLst>
          </p:cNvPr>
          <p:cNvSpPr txBox="1"/>
          <p:nvPr/>
        </p:nvSpPr>
        <p:spPr>
          <a:xfrm>
            <a:off x="7200899" y="1039491"/>
            <a:ext cx="49911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Scores 0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↑ score indicates higher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 “cut-off”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Patient scores compared to normative score from general population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Normative score in English population was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A7A987-2E4F-4A77-B570-85AD06172231}"/>
              </a:ext>
            </a:extLst>
          </p:cNvPr>
          <p:cNvSpPr txBox="1"/>
          <p:nvPr/>
        </p:nvSpPr>
        <p:spPr>
          <a:xfrm>
            <a:off x="6148690" y="6289683"/>
            <a:ext cx="586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Warttig SL, 2013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221583-00AE-4049-B0CB-5E3A053A0C9B}"/>
              </a:ext>
            </a:extLst>
          </p:cNvPr>
          <p:cNvSpPr txBox="1"/>
          <p:nvPr/>
        </p:nvSpPr>
        <p:spPr>
          <a:xfrm>
            <a:off x="7290920" y="1062119"/>
            <a:ext cx="4811057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Scores 0 </a:t>
            </a:r>
            <a:r>
              <a:rPr lang="en-US" sz="2800" dirty="0">
                <a:latin typeface="Arial Narrow" panose="020B0606020202030204" pitchFamily="34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latin typeface="Arial Narrow" panose="020B0606020202030204" pitchFamily="34" charset="0"/>
              </a:rPr>
              <a:t>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↑ score indicates higher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No “cut-off”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Patient scores compared to normative score from general population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Normative score in English population was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5CCF59-FB8D-4477-9C7D-572E461F937C}"/>
              </a:ext>
            </a:extLst>
          </p:cNvPr>
          <p:cNvSpPr txBox="1"/>
          <p:nvPr/>
        </p:nvSpPr>
        <p:spPr>
          <a:xfrm>
            <a:off x="6496927" y="6267055"/>
            <a:ext cx="5166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Warttig SL, 2013</a:t>
            </a:r>
          </a:p>
        </p:txBody>
      </p:sp>
    </p:spTree>
    <p:extLst>
      <p:ext uri="{BB962C8B-B14F-4D97-AF65-F5344CB8AC3E}">
        <p14:creationId xmlns:p14="http://schemas.microsoft.com/office/powerpoint/2010/main" val="1035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7D4087-25C8-446B-A01B-80A223429ACB}"/>
              </a:ext>
            </a:extLst>
          </p:cNvPr>
          <p:cNvCxnSpPr/>
          <p:nvPr/>
        </p:nvCxnSpPr>
        <p:spPr>
          <a:xfrm>
            <a:off x="138256" y="1072920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92008E0-5FA8-411D-A8B4-9E8521DCDEC5}"/>
              </a:ext>
            </a:extLst>
          </p:cNvPr>
          <p:cNvSpPr txBox="1">
            <a:spLocks/>
          </p:cNvSpPr>
          <p:nvPr/>
        </p:nvSpPr>
        <p:spPr>
          <a:xfrm>
            <a:off x="-17417" y="165364"/>
            <a:ext cx="12192000" cy="810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rial Narrow" panose="020B0606020202030204" pitchFamily="34" charset="0"/>
              </a:rPr>
              <a:t>Stress in Cardiovascular Disease: Mechanisms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28C4D2-FC73-4BD3-90AA-3A897CABBA70}"/>
              </a:ext>
            </a:extLst>
          </p:cNvPr>
          <p:cNvCxnSpPr>
            <a:cxnSpLocks/>
          </p:cNvCxnSpPr>
          <p:nvPr/>
        </p:nvCxnSpPr>
        <p:spPr>
          <a:xfrm>
            <a:off x="2316618" y="4662739"/>
            <a:ext cx="7303120" cy="0"/>
          </a:xfrm>
          <a:prstGeom prst="straightConnector1">
            <a:avLst/>
          </a:prstGeom>
          <a:ln w="241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9F11C6-DE4D-45A2-BFAA-D91C57C242DF}"/>
              </a:ext>
            </a:extLst>
          </p:cNvPr>
          <p:cNvSpPr txBox="1"/>
          <p:nvPr/>
        </p:nvSpPr>
        <p:spPr>
          <a:xfrm>
            <a:off x="138256" y="2273499"/>
            <a:ext cx="3755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Direct Physiological Effects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↑ DM, HTN, Lipids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↑inflammation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↑ Hormonal 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A4192-188A-43F6-B894-CCF471D6D19B}"/>
              </a:ext>
            </a:extLst>
          </p:cNvPr>
          <p:cNvSpPr txBox="1"/>
          <p:nvPr/>
        </p:nvSpPr>
        <p:spPr>
          <a:xfrm>
            <a:off x="4278459" y="2273499"/>
            <a:ext cx="37559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Lifestyle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↑ smoking, alcohol, drugs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↓ Sleep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↓ Nutrition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50A29-B0C8-4154-8293-2F14391381BB}"/>
              </a:ext>
            </a:extLst>
          </p:cNvPr>
          <p:cNvSpPr txBox="1"/>
          <p:nvPr/>
        </p:nvSpPr>
        <p:spPr>
          <a:xfrm>
            <a:off x="8436078" y="2272031"/>
            <a:ext cx="3755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Disease Specific Behavior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↓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Delays in seeking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Obscure symptom profile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DA648-4682-4B91-8359-C27445E44D76}"/>
              </a:ext>
            </a:extLst>
          </p:cNvPr>
          <p:cNvSpPr txBox="1"/>
          <p:nvPr/>
        </p:nvSpPr>
        <p:spPr>
          <a:xfrm>
            <a:off x="4350772" y="1149989"/>
            <a:ext cx="323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Stress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9896F3-16A0-4CEC-938F-E36363634C7C}"/>
              </a:ext>
            </a:extLst>
          </p:cNvPr>
          <p:cNvCxnSpPr>
            <a:stCxn id="15" idx="2"/>
            <a:endCxn id="10" idx="0"/>
          </p:cNvCxnSpPr>
          <p:nvPr/>
        </p:nvCxnSpPr>
        <p:spPr>
          <a:xfrm flipH="1">
            <a:off x="2016217" y="1673209"/>
            <a:ext cx="3951962" cy="6002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B9EB59-88FF-480C-936D-BDD8DC9324BD}"/>
              </a:ext>
            </a:extLst>
          </p:cNvPr>
          <p:cNvCxnSpPr>
            <a:stCxn id="15" idx="2"/>
            <a:endCxn id="13" idx="0"/>
          </p:cNvCxnSpPr>
          <p:nvPr/>
        </p:nvCxnSpPr>
        <p:spPr>
          <a:xfrm>
            <a:off x="5968179" y="1673209"/>
            <a:ext cx="4345860" cy="598822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D7C7ED-C06F-4918-99F1-C65952070D02}"/>
              </a:ext>
            </a:extLst>
          </p:cNvPr>
          <p:cNvCxnSpPr>
            <a:stCxn id="15" idx="2"/>
          </p:cNvCxnSpPr>
          <p:nvPr/>
        </p:nvCxnSpPr>
        <p:spPr>
          <a:xfrm flipH="1">
            <a:off x="5968178" y="1673209"/>
            <a:ext cx="1" cy="511802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 result for peripheral artery disease ">
            <a:extLst>
              <a:ext uri="{FF2B5EF4-FFF2-40B4-BE49-F238E27FC236}">
                <a16:creationId xmlns:a16="http://schemas.microsoft.com/office/drawing/2014/main" id="{E9E6B3E3-C979-4D00-8266-3188FBA7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3" y="4260039"/>
            <a:ext cx="1889164" cy="1074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5BD96B-D3CB-466F-81A3-8099BADA837E}"/>
              </a:ext>
            </a:extLst>
          </p:cNvPr>
          <p:cNvSpPr txBox="1"/>
          <p:nvPr/>
        </p:nvSpPr>
        <p:spPr>
          <a:xfrm>
            <a:off x="9821049" y="4431906"/>
            <a:ext cx="2143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Bad Outcome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C0457-1AF5-4634-93F8-F6ECEEFB94F1}"/>
              </a:ext>
            </a:extLst>
          </p:cNvPr>
          <p:cNvSpPr txBox="1"/>
          <p:nvPr/>
        </p:nvSpPr>
        <p:spPr>
          <a:xfrm>
            <a:off x="4376478" y="2273499"/>
            <a:ext cx="37559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Lifestyle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↑ smoking, alcohol, drugs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↓ Sleep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↓ Nutrition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422FF4-FEE8-4A51-9F48-6033DF830665}"/>
              </a:ext>
            </a:extLst>
          </p:cNvPr>
          <p:cNvCxnSpPr/>
          <p:nvPr/>
        </p:nvCxnSpPr>
        <p:spPr>
          <a:xfrm flipH="1">
            <a:off x="5973090" y="1673208"/>
            <a:ext cx="1" cy="511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C150D9-9EA7-4473-9B6A-F632922A87AD}"/>
              </a:ext>
            </a:extLst>
          </p:cNvPr>
          <p:cNvCxnSpPr/>
          <p:nvPr/>
        </p:nvCxnSpPr>
        <p:spPr>
          <a:xfrm>
            <a:off x="5968179" y="1673209"/>
            <a:ext cx="4328443" cy="6002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6C86B3-F819-431C-A7AA-12B9F60588DE}"/>
              </a:ext>
            </a:extLst>
          </p:cNvPr>
          <p:cNvSpPr txBox="1"/>
          <p:nvPr/>
        </p:nvSpPr>
        <p:spPr>
          <a:xfrm>
            <a:off x="8436078" y="2331773"/>
            <a:ext cx="37559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Disease Specific Behavior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↓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Delays in seeking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Obscure symptom profile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1464591" y="5959372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Hamer M., J Am Coll Cardiol. 2008</a:t>
            </a:r>
          </a:p>
        </p:txBody>
      </p:sp>
    </p:spTree>
    <p:extLst>
      <p:ext uri="{BB962C8B-B14F-4D97-AF65-F5344CB8AC3E}">
        <p14:creationId xmlns:p14="http://schemas.microsoft.com/office/powerpoint/2010/main" val="1731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F8BF8-612D-47A9-A344-714EC9882034}"/>
              </a:ext>
            </a:extLst>
          </p:cNvPr>
          <p:cNvSpPr txBox="1">
            <a:spLocks/>
          </p:cNvSpPr>
          <p:nvPr/>
        </p:nvSpPr>
        <p:spPr>
          <a:xfrm>
            <a:off x="-17417" y="124884"/>
            <a:ext cx="12192000" cy="843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Stress and Cardiovascular Risk: Outcomes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618CB-DBA0-4A24-8090-83D5BBA70B0F}"/>
              </a:ext>
            </a:extLst>
          </p:cNvPr>
          <p:cNvCxnSpPr/>
          <p:nvPr/>
        </p:nvCxnSpPr>
        <p:spPr>
          <a:xfrm>
            <a:off x="138256" y="104960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E2A337-D377-40CC-A3DB-3FDD8C8F3425}"/>
              </a:ext>
            </a:extLst>
          </p:cNvPr>
          <p:cNvSpPr txBox="1"/>
          <p:nvPr/>
        </p:nvSpPr>
        <p:spPr>
          <a:xfrm>
            <a:off x="94583" y="1327326"/>
            <a:ext cx="368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Narrow" panose="020B0606020202030204" pitchFamily="34" charset="0"/>
              </a:rPr>
              <a:t>↑ Risk of 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1995A-A800-41CA-B0AD-C59E90C3C50D}"/>
              </a:ext>
            </a:extLst>
          </p:cNvPr>
          <p:cNvSpPr txBox="1"/>
          <p:nvPr/>
        </p:nvSpPr>
        <p:spPr>
          <a:xfrm>
            <a:off x="619907" y="1849488"/>
            <a:ext cx="47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 Narrow" panose="020B0606020202030204" pitchFamily="34" charset="0"/>
              </a:rPr>
              <a:t>Rosengren A. et al. Lancet 2004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3E4C5-467B-4B3F-AAB3-777329206101}"/>
              </a:ext>
            </a:extLst>
          </p:cNvPr>
          <p:cNvSpPr txBox="1"/>
          <p:nvPr/>
        </p:nvSpPr>
        <p:spPr>
          <a:xfrm>
            <a:off x="94583" y="3167390"/>
            <a:ext cx="39087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↑ Mortality in CAD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3CD19-B02A-45D3-9BE4-FFBAB88484D1}"/>
              </a:ext>
            </a:extLst>
          </p:cNvPr>
          <p:cNvSpPr txBox="1"/>
          <p:nvPr/>
        </p:nvSpPr>
        <p:spPr>
          <a:xfrm>
            <a:off x="619907" y="3780881"/>
            <a:ext cx="50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Iso H et al. et al Circulation 2002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BBD86-5ACA-491E-AC27-0D6D00E5DB41}"/>
              </a:ext>
            </a:extLst>
          </p:cNvPr>
          <p:cNvSpPr txBox="1"/>
          <p:nvPr/>
        </p:nvSpPr>
        <p:spPr>
          <a:xfrm>
            <a:off x="94583" y="5007453"/>
            <a:ext cx="40786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↑ Mortality after 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70B5C-FBAB-4635-B807-504241E15A22}"/>
              </a:ext>
            </a:extLst>
          </p:cNvPr>
          <p:cNvSpPr txBox="1"/>
          <p:nvPr/>
        </p:nvSpPr>
        <p:spPr>
          <a:xfrm>
            <a:off x="915652" y="5549245"/>
            <a:ext cx="49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Arnold SV. et al. JACC 2012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18988" y="5738054"/>
            <a:ext cx="13540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3003" y="1496602"/>
            <a:ext cx="422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 X higher risk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3E4C5-467B-4B3F-AAB3-777329206101}"/>
              </a:ext>
            </a:extLst>
          </p:cNvPr>
          <p:cNvSpPr txBox="1"/>
          <p:nvPr/>
        </p:nvSpPr>
        <p:spPr>
          <a:xfrm>
            <a:off x="179521" y="3150970"/>
            <a:ext cx="39087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Arial Narrow" panose="020B0606020202030204" pitchFamily="34" charset="0"/>
              </a:rPr>
              <a:t>↑ Mortality in CAD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3CD19-B02A-45D3-9BE4-FFBAB88484D1}"/>
              </a:ext>
            </a:extLst>
          </p:cNvPr>
          <p:cNvSpPr txBox="1"/>
          <p:nvPr/>
        </p:nvSpPr>
        <p:spPr>
          <a:xfrm>
            <a:off x="619907" y="3775810"/>
            <a:ext cx="50154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 Narrow" panose="020B0606020202030204" pitchFamily="34" charset="0"/>
              </a:rPr>
              <a:t>Iso H et al. et al Circulation 2002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18988" y="3838406"/>
            <a:ext cx="13540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3003" y="3167390"/>
            <a:ext cx="47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 X higher risk (women)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6516" y="5133746"/>
            <a:ext cx="4632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Higher risk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(OR 1.4)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18988" y="2038125"/>
            <a:ext cx="13540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31BBD86-5ACA-491E-AC27-0D6D00E5DB41}"/>
              </a:ext>
            </a:extLst>
          </p:cNvPr>
          <p:cNvSpPr txBox="1"/>
          <p:nvPr/>
        </p:nvSpPr>
        <p:spPr>
          <a:xfrm>
            <a:off x="121330" y="5012524"/>
            <a:ext cx="40786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Narrow" panose="020B0606020202030204" pitchFamily="34" charset="0"/>
              </a:rPr>
              <a:t>↑ Mortality after 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470B5C-FBAB-4635-B807-504241E15A22}"/>
              </a:ext>
            </a:extLst>
          </p:cNvPr>
          <p:cNvSpPr txBox="1"/>
          <p:nvPr/>
        </p:nvSpPr>
        <p:spPr>
          <a:xfrm>
            <a:off x="915651" y="5540104"/>
            <a:ext cx="49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 Narrow" panose="020B0606020202030204" pitchFamily="34" charset="0"/>
              </a:rPr>
              <a:t>Arnold SV. et al. JACC 2012</a:t>
            </a:r>
          </a:p>
        </p:txBody>
      </p:sp>
    </p:spTree>
    <p:extLst>
      <p:ext uri="{BB962C8B-B14F-4D97-AF65-F5344CB8AC3E}">
        <p14:creationId xmlns:p14="http://schemas.microsoft.com/office/powerpoint/2010/main" val="12904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62AE2-BB3B-4D16-B8E0-12C5CD561640}"/>
              </a:ext>
            </a:extLst>
          </p:cNvPr>
          <p:cNvCxnSpPr/>
          <p:nvPr/>
        </p:nvCxnSpPr>
        <p:spPr>
          <a:xfrm>
            <a:off x="138258" y="1112361"/>
            <a:ext cx="1191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F56DB58-8A80-4F53-A1DC-C6DC5427E204}"/>
              </a:ext>
            </a:extLst>
          </p:cNvPr>
          <p:cNvSpPr txBox="1">
            <a:spLocks/>
          </p:cNvSpPr>
          <p:nvPr/>
        </p:nvSpPr>
        <p:spPr>
          <a:xfrm>
            <a:off x="0" y="78643"/>
            <a:ext cx="12192000" cy="89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rial Narrow" panose="020B0606020202030204" pitchFamily="34" charset="0"/>
              </a:rPr>
              <a:t>Contemporary Outcome Data: PORTRAIT study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3B0B7F-1137-4E2A-8ECA-9718552D9378}"/>
              </a:ext>
            </a:extLst>
          </p:cNvPr>
          <p:cNvCxnSpPr>
            <a:cxnSpLocks/>
          </p:cNvCxnSpPr>
          <p:nvPr/>
        </p:nvCxnSpPr>
        <p:spPr>
          <a:xfrm>
            <a:off x="1477877" y="3770695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E1A95C-64C8-43D8-BB96-4E3846DC3CFD}"/>
              </a:ext>
            </a:extLst>
          </p:cNvPr>
          <p:cNvCxnSpPr/>
          <p:nvPr/>
        </p:nvCxnSpPr>
        <p:spPr>
          <a:xfrm>
            <a:off x="3300399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28A0EE-3031-4557-B3A7-749D42D84F86}"/>
              </a:ext>
            </a:extLst>
          </p:cNvPr>
          <p:cNvCxnSpPr/>
          <p:nvPr/>
        </p:nvCxnSpPr>
        <p:spPr>
          <a:xfrm>
            <a:off x="5056478" y="3770692"/>
            <a:ext cx="409627" cy="22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E924EA-5B33-4B30-8EAF-D51BAF3A646B}"/>
              </a:ext>
            </a:extLst>
          </p:cNvPr>
          <p:cNvCxnSpPr>
            <a:cxnSpLocks/>
          </p:cNvCxnSpPr>
          <p:nvPr/>
        </p:nvCxnSpPr>
        <p:spPr>
          <a:xfrm>
            <a:off x="6942841" y="3770464"/>
            <a:ext cx="219132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>
            <a:extLst>
              <a:ext uri="{FF2B5EF4-FFF2-40B4-BE49-F238E27FC236}">
                <a16:creationId xmlns:a16="http://schemas.microsoft.com/office/drawing/2014/main" id="{1BD21531-66D6-46AF-A405-77D4D0F3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052" y="2714908"/>
            <a:ext cx="15621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Baseline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Assessment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4D57FAB2-9E78-4647-B67F-B7C94DBE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510" y="2714908"/>
            <a:ext cx="14859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3-month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Follow-up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8A67C5-6AA0-43E5-B258-5F7E7917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054" y="2714908"/>
            <a:ext cx="14859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6-month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Follow-up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EB52521F-E4C2-4C41-ACA9-7617316D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614" y="2714908"/>
            <a:ext cx="14859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1-year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Follow-up</a:t>
            </a:r>
          </a:p>
        </p:txBody>
      </p:sp>
      <p:sp>
        <p:nvSpPr>
          <p:cNvPr id="34" name="Line 18">
            <a:extLst>
              <a:ext uri="{FF2B5EF4-FFF2-40B4-BE49-F238E27FC236}">
                <a16:creationId xmlns:a16="http://schemas.microsoft.com/office/drawing/2014/main" id="{83F60EA7-F1A0-420D-BE72-D7C062EC9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152" y="324830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stealth" w="lg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36" name="Group 32">
            <a:extLst>
              <a:ext uri="{FF2B5EF4-FFF2-40B4-BE49-F238E27FC236}">
                <a16:creationId xmlns:a16="http://schemas.microsoft.com/office/drawing/2014/main" id="{2E75D140-353E-483C-B5BB-985738B661F6}"/>
              </a:ext>
            </a:extLst>
          </p:cNvPr>
          <p:cNvGrpSpPr>
            <a:grpSpLocks/>
          </p:cNvGrpSpPr>
          <p:nvPr/>
        </p:nvGrpSpPr>
        <p:grpSpPr bwMode="auto">
          <a:xfrm>
            <a:off x="6685575" y="3172108"/>
            <a:ext cx="990600" cy="228600"/>
            <a:chOff x="4080" y="1920"/>
            <a:chExt cx="624" cy="144"/>
          </a:xfrm>
        </p:grpSpPr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F2DFBD63-8614-4E57-86BE-E71D6260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978"/>
              <a:ext cx="6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stealth" w="lg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741C6440-BFF0-4C9C-88B8-4CB789E0B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92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4F90B307-CF00-42BA-BA08-5269F36DA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192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id="{2B4F52F5-D343-4814-832E-EA0A6664F845}"/>
              </a:ext>
            </a:extLst>
          </p:cNvPr>
          <p:cNvGrpSpPr>
            <a:grpSpLocks/>
          </p:cNvGrpSpPr>
          <p:nvPr/>
        </p:nvGrpSpPr>
        <p:grpSpPr bwMode="auto">
          <a:xfrm>
            <a:off x="9182014" y="3149883"/>
            <a:ext cx="990600" cy="228600"/>
            <a:chOff x="4080" y="1920"/>
            <a:chExt cx="624" cy="144"/>
          </a:xfrm>
        </p:grpSpPr>
        <p:sp>
          <p:nvSpPr>
            <p:cNvPr id="42" name="Line 33">
              <a:extLst>
                <a:ext uri="{FF2B5EF4-FFF2-40B4-BE49-F238E27FC236}">
                  <a16:creationId xmlns:a16="http://schemas.microsoft.com/office/drawing/2014/main" id="{EDA1F638-C0C9-4979-9ED4-BA2161257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978"/>
              <a:ext cx="6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stealth" w="lg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3" name="Line 34">
              <a:extLst>
                <a:ext uri="{FF2B5EF4-FFF2-40B4-BE49-F238E27FC236}">
                  <a16:creationId xmlns:a16="http://schemas.microsoft.com/office/drawing/2014/main" id="{EF77BF30-C425-4CE4-95E2-3784D7B2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92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4" name="Line 35">
              <a:extLst>
                <a:ext uri="{FF2B5EF4-FFF2-40B4-BE49-F238E27FC236}">
                  <a16:creationId xmlns:a16="http://schemas.microsoft.com/office/drawing/2014/main" id="{D2CFCD2D-1D40-43A4-AE80-219FDFD5C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192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07D96C-D497-49E6-9970-B1AECEA6EB0D}"/>
              </a:ext>
            </a:extLst>
          </p:cNvPr>
          <p:cNvCxnSpPr>
            <a:cxnSpLocks/>
          </p:cNvCxnSpPr>
          <p:nvPr/>
        </p:nvCxnSpPr>
        <p:spPr>
          <a:xfrm>
            <a:off x="2951052" y="4351238"/>
            <a:ext cx="8717070" cy="222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7C6A3B-79C9-4318-A74F-EC9E0F9578B4}"/>
              </a:ext>
            </a:extLst>
          </p:cNvPr>
          <p:cNvSpPr txBox="1"/>
          <p:nvPr/>
        </p:nvSpPr>
        <p:spPr>
          <a:xfrm>
            <a:off x="5049850" y="4498682"/>
            <a:ext cx="5519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Chronic Assessment of Psychosocial Stress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B93FE29E-63FB-473A-9EEA-0CA656D2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66" y="2714908"/>
            <a:ext cx="15621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New PAD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Symptoms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67F09A3C-1540-45EB-B0AC-AE0FBF7DD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252" y="3241958"/>
            <a:ext cx="685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stealth" w="lg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213" y="1441476"/>
            <a:ext cx="903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2015-19: Multiple Sites across USA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1538340" y="6108597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Malik AO. et al. J</a:t>
            </a:r>
            <a:r>
              <a:rPr lang="nn-NO" b="1" i="1" dirty="0">
                <a:latin typeface="Arial Narrow" panose="020B0606020202030204" pitchFamily="34" charset="0"/>
              </a:rPr>
              <a:t>AMA Netw Open. 2020 Jun 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5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1F8BF8-612D-47A9-A344-714EC9882034}"/>
              </a:ext>
            </a:extLst>
          </p:cNvPr>
          <p:cNvSpPr txBox="1">
            <a:spLocks/>
          </p:cNvSpPr>
          <p:nvPr/>
        </p:nvSpPr>
        <p:spPr>
          <a:xfrm>
            <a:off x="-17417" y="124884"/>
            <a:ext cx="12192000" cy="843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 Narrow" panose="020B0606020202030204" pitchFamily="34" charset="0"/>
              </a:rPr>
              <a:t>Mortality: Impact of Chronic Stress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618CB-DBA0-4A24-8090-83D5BBA70B0F}"/>
              </a:ext>
            </a:extLst>
          </p:cNvPr>
          <p:cNvCxnSpPr/>
          <p:nvPr/>
        </p:nvCxnSpPr>
        <p:spPr>
          <a:xfrm>
            <a:off x="138256" y="1049603"/>
            <a:ext cx="119154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02" y="1543416"/>
            <a:ext cx="7972425" cy="4562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C84D33-37F0-4FFC-A77A-254FF0176BC8}"/>
              </a:ext>
            </a:extLst>
          </p:cNvPr>
          <p:cNvSpPr txBox="1"/>
          <p:nvPr/>
        </p:nvSpPr>
        <p:spPr>
          <a:xfrm>
            <a:off x="1668468" y="6111503"/>
            <a:ext cx="877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Malik AO. et al. J</a:t>
            </a:r>
            <a:r>
              <a:rPr lang="nn-NO" b="1" i="1" dirty="0">
                <a:latin typeface="Arial Narrow" panose="020B0606020202030204" pitchFamily="34" charset="0"/>
              </a:rPr>
              <a:t>AMA Netw Open. 2020 Jun 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2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Widescreen Template" id="{801A062B-43CE-1241-91A0-662FF485C5E5}" vid="{03D86D77-78FA-5844-9618-030EFCDBB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936</Words>
  <Application>Microsoft Macintosh PowerPoint</Application>
  <PresentationFormat>Widescreen</PresentationFormat>
  <Paragraphs>180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Office Theme</vt:lpstr>
      <vt:lpstr>Novel Risk Factors For Cardiovascular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 Mechanisms: Transcendental Meditation</vt:lpstr>
      <vt:lpstr>Coping Mechanisms: Cognitive Behavioral Therapy 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Olivia Burns</cp:lastModifiedBy>
  <cp:revision>5</cp:revision>
  <cp:lastPrinted>2024-11-07T19:48:15Z</cp:lastPrinted>
  <dcterms:created xsi:type="dcterms:W3CDTF">2020-06-17T13:45:51Z</dcterms:created>
  <dcterms:modified xsi:type="dcterms:W3CDTF">2024-11-07T19:48:57Z</dcterms:modified>
</cp:coreProperties>
</file>