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333" r:id="rId3"/>
    <p:sldId id="329" r:id="rId4"/>
    <p:sldId id="328" r:id="rId5"/>
    <p:sldId id="327" r:id="rId6"/>
    <p:sldId id="326" r:id="rId7"/>
    <p:sldId id="325" r:id="rId8"/>
    <p:sldId id="335" r:id="rId9"/>
    <p:sldId id="324" r:id="rId10"/>
    <p:sldId id="323" r:id="rId11"/>
    <p:sldId id="330" r:id="rId12"/>
    <p:sldId id="259" r:id="rId13"/>
    <p:sldId id="260" r:id="rId14"/>
    <p:sldId id="261" r:id="rId15"/>
    <p:sldId id="262" r:id="rId16"/>
    <p:sldId id="263" r:id="rId17"/>
    <p:sldId id="322" r:id="rId18"/>
    <p:sldId id="268" r:id="rId19"/>
    <p:sldId id="264" r:id="rId20"/>
    <p:sldId id="336" r:id="rId21"/>
    <p:sldId id="267" r:id="rId22"/>
    <p:sldId id="269" r:id="rId23"/>
    <p:sldId id="270" r:id="rId24"/>
    <p:sldId id="272" r:id="rId25"/>
    <p:sldId id="273" r:id="rId26"/>
    <p:sldId id="274"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334" r:id="rId42"/>
    <p:sldId id="290" r:id="rId43"/>
    <p:sldId id="291" r:id="rId44"/>
    <p:sldId id="292" r:id="rId45"/>
    <p:sldId id="293" r:id="rId46"/>
    <p:sldId id="295" r:id="rId47"/>
    <p:sldId id="296" r:id="rId48"/>
    <p:sldId id="331" r:id="rId49"/>
    <p:sldId id="332" r:id="rId50"/>
    <p:sldId id="297" r:id="rId51"/>
    <p:sldId id="298"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8" r:id="rId69"/>
    <p:sldId id="319" r:id="rId70"/>
    <p:sldId id="320" r:id="rId71"/>
    <p:sldId id="321"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2" d="100"/>
          <a:sy n="32" d="100"/>
        </p:scale>
        <p:origin x="60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1.xml.rels><?xml version="1.0" encoding="UTF-8" standalone="yes"?>
<Relationships xmlns="http://schemas.openxmlformats.org/package/2006/relationships"><Relationship Id="rId1" Type="http://schemas.openxmlformats.org/officeDocument/2006/relationships/hyperlink" Target="https://www.annalsthoracicsurgery.org/article/S0003-4975(24)00057-2/fulltext"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annalsthoracicsurgery.org/article/S0003-4975(24)00057-2/fulltex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9A1419-3FD4-4071-A3B9-13B5A5BBEF0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C475F18-1A00-403E-80E4-C132367686D7}">
      <dgm:prSet/>
      <dgm:spPr/>
      <dgm:t>
        <a:bodyPr/>
        <a:lstStyle/>
        <a:p>
          <a:r>
            <a:rPr lang="en-US" b="1" i="0" dirty="0"/>
            <a:t>Figure 1 Adoption of surgical ablation and left atrial appendage occlusion at first-time, nonemergent heart surgery. (A) Shows the percentage of patients with documented atrial fibrillation undergoing first-time, nonemergent cardiac surgery being treated with surgical ablation (SA), SA + left atrial appendage occlusion (LAAO), LAAO alone, or no treatment. (B) Shows the adoption of complete treatment (SA+ LAAO of atrial fibrillation in the same cohort) and by procedure type for each year between 2015 and 2022 (each year represented by one bar). The 2022 percentage of treatment is also listed numerically on the </a:t>
          </a:r>
          <a:r>
            <a:rPr lang="en-US" b="1" i="0" dirty="0" err="1"/>
            <a:t>righand</a:t>
          </a:r>
          <a:r>
            <a:rPr lang="en-US" b="1" i="0" dirty="0"/>
            <a:t> side of the figure. (AVR, aortic valve replacement; CABG, coronary artery bypass grafting; STS AF CPG, The Society of Thoracic Surgeons 2017 Clinical </a:t>
          </a:r>
          <a:r>
            <a:rPr lang="en-US" b="1" i="0" dirty="0" err="1"/>
            <a:t>Practiceuidelines</a:t>
          </a:r>
          <a:r>
            <a:rPr lang="en-US" b="1" i="0" dirty="0"/>
            <a:t> on the Surgical Treatment of Atrial Fibrillation.)</a:t>
          </a:r>
          <a:endParaRPr lang="en-US" dirty="0"/>
        </a:p>
      </dgm:t>
    </dgm:pt>
    <dgm:pt modelId="{8E059BED-B2D5-44FD-9B3E-04A2EC90A94B}" type="parTrans" cxnId="{A1C43166-A693-4E91-AD6C-54B1254A7B30}">
      <dgm:prSet/>
      <dgm:spPr/>
      <dgm:t>
        <a:bodyPr/>
        <a:lstStyle/>
        <a:p>
          <a:endParaRPr lang="en-US"/>
        </a:p>
      </dgm:t>
    </dgm:pt>
    <dgm:pt modelId="{2BDCD494-E30F-405D-88A9-66475ED237BD}" type="sibTrans" cxnId="{A1C43166-A693-4E91-AD6C-54B1254A7B30}">
      <dgm:prSet/>
      <dgm:spPr/>
      <dgm:t>
        <a:bodyPr/>
        <a:lstStyle/>
        <a:p>
          <a:endParaRPr lang="en-US"/>
        </a:p>
      </dgm:t>
    </dgm:pt>
    <dgm:pt modelId="{058774D8-B848-411B-B3EF-EE4F7A5C8A91}">
      <dgm:prSet/>
      <dgm:spPr/>
      <dgm:t>
        <a:bodyPr/>
        <a:lstStyle/>
        <a:p>
          <a:r>
            <a:rPr lang="en-US" b="1" i="0" dirty="0"/>
            <a:t>1/2</a:t>
          </a:r>
          <a:r>
            <a:rPr lang="en-US" b="0" i="0" dirty="0">
              <a:hlinkClick xmlns:r="http://schemas.openxmlformats.org/officeDocument/2006/relationships" r:id="rId1"/>
            </a:rPr>
            <a:t>Hide </a:t>
          </a:r>
          <a:r>
            <a:rPr lang="en-US" b="0" i="0" dirty="0" err="1">
              <a:hlinkClick xmlns:r="http://schemas.openxmlformats.org/officeDocument/2006/relationships" r:id="rId1"/>
            </a:rPr>
            <a:t>CaptionSee</a:t>
          </a:r>
          <a:r>
            <a:rPr lang="en-US" b="0" i="0" dirty="0">
              <a:hlinkClick xmlns:r="http://schemas.openxmlformats.org/officeDocument/2006/relationships" r:id="rId1"/>
            </a:rPr>
            <a:t> figure in Article</a:t>
          </a:r>
          <a:endParaRPr lang="en-US" dirty="0"/>
        </a:p>
      </dgm:t>
    </dgm:pt>
    <dgm:pt modelId="{05E885AA-EBB6-4738-BBC8-9E2DC3C5922C}" type="parTrans" cxnId="{C409C60F-17C0-4B9D-9512-D6015D033652}">
      <dgm:prSet/>
      <dgm:spPr/>
      <dgm:t>
        <a:bodyPr/>
        <a:lstStyle/>
        <a:p>
          <a:endParaRPr lang="en-US"/>
        </a:p>
      </dgm:t>
    </dgm:pt>
    <dgm:pt modelId="{F97C0C36-2E14-4DAB-AC24-497EDA35C639}" type="sibTrans" cxnId="{C409C60F-17C0-4B9D-9512-D6015D033652}">
      <dgm:prSet/>
      <dgm:spPr/>
      <dgm:t>
        <a:bodyPr/>
        <a:lstStyle/>
        <a:p>
          <a:endParaRPr lang="en-US"/>
        </a:p>
      </dgm:t>
    </dgm:pt>
    <dgm:pt modelId="{DC82F170-EF07-4036-B49D-E91597E89358}" type="pres">
      <dgm:prSet presAssocID="{B09A1419-3FD4-4071-A3B9-13B5A5BBEF02}" presName="vert0" presStyleCnt="0">
        <dgm:presLayoutVars>
          <dgm:dir/>
          <dgm:animOne val="branch"/>
          <dgm:animLvl val="lvl"/>
        </dgm:presLayoutVars>
      </dgm:prSet>
      <dgm:spPr/>
    </dgm:pt>
    <dgm:pt modelId="{29BD1CBF-1CB3-4E6A-9228-6C4FF88B58ED}" type="pres">
      <dgm:prSet presAssocID="{BC475F18-1A00-403E-80E4-C132367686D7}" presName="thickLine" presStyleLbl="alignNode1" presStyleIdx="0" presStyleCnt="2"/>
      <dgm:spPr/>
    </dgm:pt>
    <dgm:pt modelId="{320B0699-2731-41FE-8066-A97E58A3473B}" type="pres">
      <dgm:prSet presAssocID="{BC475F18-1A00-403E-80E4-C132367686D7}" presName="horz1" presStyleCnt="0"/>
      <dgm:spPr/>
    </dgm:pt>
    <dgm:pt modelId="{588E045C-836A-4789-951C-35CB09DEE295}" type="pres">
      <dgm:prSet presAssocID="{BC475F18-1A00-403E-80E4-C132367686D7}" presName="tx1" presStyleLbl="revTx" presStyleIdx="0" presStyleCnt="2" custScaleY="109358"/>
      <dgm:spPr/>
    </dgm:pt>
    <dgm:pt modelId="{5029C243-569C-4BA4-ACFA-2C00689258DB}" type="pres">
      <dgm:prSet presAssocID="{BC475F18-1A00-403E-80E4-C132367686D7}" presName="vert1" presStyleCnt="0"/>
      <dgm:spPr/>
    </dgm:pt>
    <dgm:pt modelId="{F6FF8FEA-1299-4006-BF72-E4EF3ECAC26D}" type="pres">
      <dgm:prSet presAssocID="{058774D8-B848-411B-B3EF-EE4F7A5C8A91}" presName="thickLine" presStyleLbl="alignNode1" presStyleIdx="1" presStyleCnt="2" custLinFactNeighborX="-1836" custLinFactNeighborY="89856"/>
      <dgm:spPr/>
    </dgm:pt>
    <dgm:pt modelId="{38CFEA66-A1FF-4E42-A38B-1B946A0C667F}" type="pres">
      <dgm:prSet presAssocID="{058774D8-B848-411B-B3EF-EE4F7A5C8A91}" presName="horz1" presStyleCnt="0"/>
      <dgm:spPr/>
    </dgm:pt>
    <dgm:pt modelId="{59BEF0DA-3EA5-488E-A56E-88B42AF664EE}" type="pres">
      <dgm:prSet presAssocID="{058774D8-B848-411B-B3EF-EE4F7A5C8A91}" presName="tx1" presStyleLbl="revTx" presStyleIdx="1" presStyleCnt="2"/>
      <dgm:spPr/>
    </dgm:pt>
    <dgm:pt modelId="{BE3D86A9-8AB3-4DD7-9CF1-A49ADCC45E5F}" type="pres">
      <dgm:prSet presAssocID="{058774D8-B848-411B-B3EF-EE4F7A5C8A91}" presName="vert1" presStyleCnt="0"/>
      <dgm:spPr/>
    </dgm:pt>
  </dgm:ptLst>
  <dgm:cxnLst>
    <dgm:cxn modelId="{C409C60F-17C0-4B9D-9512-D6015D033652}" srcId="{B09A1419-3FD4-4071-A3B9-13B5A5BBEF02}" destId="{058774D8-B848-411B-B3EF-EE4F7A5C8A91}" srcOrd="1" destOrd="0" parTransId="{05E885AA-EBB6-4738-BBC8-9E2DC3C5922C}" sibTransId="{F97C0C36-2E14-4DAB-AC24-497EDA35C639}"/>
    <dgm:cxn modelId="{B9757310-4F19-4A91-ACCB-C36E8267F799}" type="presOf" srcId="{058774D8-B848-411B-B3EF-EE4F7A5C8A91}" destId="{59BEF0DA-3EA5-488E-A56E-88B42AF664EE}" srcOrd="0" destOrd="0" presId="urn:microsoft.com/office/officeart/2008/layout/LinedList"/>
    <dgm:cxn modelId="{A1C43166-A693-4E91-AD6C-54B1254A7B30}" srcId="{B09A1419-3FD4-4071-A3B9-13B5A5BBEF02}" destId="{BC475F18-1A00-403E-80E4-C132367686D7}" srcOrd="0" destOrd="0" parTransId="{8E059BED-B2D5-44FD-9B3E-04A2EC90A94B}" sibTransId="{2BDCD494-E30F-405D-88A9-66475ED237BD}"/>
    <dgm:cxn modelId="{570AADCF-F41D-4F70-857E-A55B3C67129F}" type="presOf" srcId="{BC475F18-1A00-403E-80E4-C132367686D7}" destId="{588E045C-836A-4789-951C-35CB09DEE295}" srcOrd="0" destOrd="0" presId="urn:microsoft.com/office/officeart/2008/layout/LinedList"/>
    <dgm:cxn modelId="{096834DA-8831-447D-97C8-6F7F5F560BFD}" type="presOf" srcId="{B09A1419-3FD4-4071-A3B9-13B5A5BBEF02}" destId="{DC82F170-EF07-4036-B49D-E91597E89358}" srcOrd="0" destOrd="0" presId="urn:microsoft.com/office/officeart/2008/layout/LinedList"/>
    <dgm:cxn modelId="{029D0A26-0A57-4304-A299-6A0F1DC22A75}" type="presParOf" srcId="{DC82F170-EF07-4036-B49D-E91597E89358}" destId="{29BD1CBF-1CB3-4E6A-9228-6C4FF88B58ED}" srcOrd="0" destOrd="0" presId="urn:microsoft.com/office/officeart/2008/layout/LinedList"/>
    <dgm:cxn modelId="{E2C95812-F29E-4CBF-8AD2-3FE0CA0DFFBD}" type="presParOf" srcId="{DC82F170-EF07-4036-B49D-E91597E89358}" destId="{320B0699-2731-41FE-8066-A97E58A3473B}" srcOrd="1" destOrd="0" presId="urn:microsoft.com/office/officeart/2008/layout/LinedList"/>
    <dgm:cxn modelId="{807FDCF4-1B87-4257-A342-ACA3DABE11ED}" type="presParOf" srcId="{320B0699-2731-41FE-8066-A97E58A3473B}" destId="{588E045C-836A-4789-951C-35CB09DEE295}" srcOrd="0" destOrd="0" presId="urn:microsoft.com/office/officeart/2008/layout/LinedList"/>
    <dgm:cxn modelId="{3395F974-49A6-4CF1-977E-D969717E241F}" type="presParOf" srcId="{320B0699-2731-41FE-8066-A97E58A3473B}" destId="{5029C243-569C-4BA4-ACFA-2C00689258DB}" srcOrd="1" destOrd="0" presId="urn:microsoft.com/office/officeart/2008/layout/LinedList"/>
    <dgm:cxn modelId="{2B8BB89C-17F2-40B7-905B-6CB9095C30AF}" type="presParOf" srcId="{DC82F170-EF07-4036-B49D-E91597E89358}" destId="{F6FF8FEA-1299-4006-BF72-E4EF3ECAC26D}" srcOrd="2" destOrd="0" presId="urn:microsoft.com/office/officeart/2008/layout/LinedList"/>
    <dgm:cxn modelId="{617E3062-3CCC-430B-86AD-207AB31EC8B7}" type="presParOf" srcId="{DC82F170-EF07-4036-B49D-E91597E89358}" destId="{38CFEA66-A1FF-4E42-A38B-1B946A0C667F}" srcOrd="3" destOrd="0" presId="urn:microsoft.com/office/officeart/2008/layout/LinedList"/>
    <dgm:cxn modelId="{6D473C2A-7842-4671-B25D-B9272FA05295}" type="presParOf" srcId="{38CFEA66-A1FF-4E42-A38B-1B946A0C667F}" destId="{59BEF0DA-3EA5-488E-A56E-88B42AF664EE}" srcOrd="0" destOrd="0" presId="urn:microsoft.com/office/officeart/2008/layout/LinedList"/>
    <dgm:cxn modelId="{14E730BB-3274-4021-9027-88925052281B}" type="presParOf" srcId="{38CFEA66-A1FF-4E42-A38B-1B946A0C667F}" destId="{BE3D86A9-8AB3-4DD7-9CF1-A49ADCC45E5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D1CBF-1CB3-4E6A-9228-6C4FF88B58ED}">
      <dsp:nvSpPr>
        <dsp:cNvPr id="0" name=""/>
        <dsp:cNvSpPr/>
      </dsp:nvSpPr>
      <dsp:spPr>
        <a:xfrm>
          <a:off x="0" y="133"/>
          <a:ext cx="1012952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E045C-836A-4789-951C-35CB09DEE295}">
      <dsp:nvSpPr>
        <dsp:cNvPr id="0" name=""/>
        <dsp:cNvSpPr/>
      </dsp:nvSpPr>
      <dsp:spPr>
        <a:xfrm>
          <a:off x="0" y="133"/>
          <a:ext cx="10119627" cy="594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b="1" i="0" kern="1200" dirty="0"/>
            <a:t>Figure 1 Adoption of surgical ablation and left atrial appendage occlusion at first-time, nonemergent heart surgery. (A) Shows the percentage of patients with documented atrial fibrillation undergoing first-time, nonemergent cardiac surgery being treated with surgical ablation (SA), SA + left atrial appendage occlusion (LAAO), LAAO alone, or no treatment. (B) Shows the adoption of complete treatment (SA+ LAAO of atrial fibrillation in the same cohort) and by procedure type for each year between 2015 and 2022 (each year represented by one bar). The 2022 percentage of treatment is also listed numerically on the </a:t>
          </a:r>
          <a:r>
            <a:rPr lang="en-US" sz="800" b="1" i="0" kern="1200" dirty="0" err="1"/>
            <a:t>righand</a:t>
          </a:r>
          <a:r>
            <a:rPr lang="en-US" sz="800" b="1" i="0" kern="1200" dirty="0"/>
            <a:t> side of the figure. (AVR, aortic valve replacement; CABG, coronary artery bypass grafting; STS AF CPG, The Society of Thoracic Surgeons 2017 Clinical </a:t>
          </a:r>
          <a:r>
            <a:rPr lang="en-US" sz="800" b="1" i="0" kern="1200" dirty="0" err="1"/>
            <a:t>Practiceuidelines</a:t>
          </a:r>
          <a:r>
            <a:rPr lang="en-US" sz="800" b="1" i="0" kern="1200" dirty="0"/>
            <a:t> on the Surgical Treatment of Atrial Fibrillation.)</a:t>
          </a:r>
          <a:endParaRPr lang="en-US" sz="800" kern="1200" dirty="0"/>
        </a:p>
      </dsp:txBody>
      <dsp:txXfrm>
        <a:off x="0" y="133"/>
        <a:ext cx="10119627" cy="594253"/>
      </dsp:txXfrm>
    </dsp:sp>
    <dsp:sp modelId="{F6FF8FEA-1299-4006-BF72-E4EF3ECAC26D}">
      <dsp:nvSpPr>
        <dsp:cNvPr id="0" name=""/>
        <dsp:cNvSpPr/>
      </dsp:nvSpPr>
      <dsp:spPr>
        <a:xfrm>
          <a:off x="0" y="1082665"/>
          <a:ext cx="1012952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BEF0DA-3EA5-488E-A56E-88B42AF664EE}">
      <dsp:nvSpPr>
        <dsp:cNvPr id="0" name=""/>
        <dsp:cNvSpPr/>
      </dsp:nvSpPr>
      <dsp:spPr>
        <a:xfrm>
          <a:off x="0" y="594386"/>
          <a:ext cx="10129520" cy="543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b="1" i="0" kern="1200" dirty="0"/>
            <a:t>1/2</a:t>
          </a:r>
          <a:r>
            <a:rPr lang="en-US" sz="800" b="0" i="0" kern="1200" dirty="0">
              <a:hlinkClick xmlns:r="http://schemas.openxmlformats.org/officeDocument/2006/relationships" r:id="rId1"/>
            </a:rPr>
            <a:t>Hide </a:t>
          </a:r>
          <a:r>
            <a:rPr lang="en-US" sz="800" b="0" i="0" kern="1200" dirty="0" err="1">
              <a:hlinkClick xmlns:r="http://schemas.openxmlformats.org/officeDocument/2006/relationships" r:id="rId1"/>
            </a:rPr>
            <a:t>CaptionSee</a:t>
          </a:r>
          <a:r>
            <a:rPr lang="en-US" sz="800" b="0" i="0" kern="1200" dirty="0">
              <a:hlinkClick xmlns:r="http://schemas.openxmlformats.org/officeDocument/2006/relationships" r:id="rId1"/>
            </a:rPr>
            <a:t> figure in Article</a:t>
          </a:r>
          <a:endParaRPr lang="en-US" sz="800" kern="1200" dirty="0"/>
        </a:p>
      </dsp:txBody>
      <dsp:txXfrm>
        <a:off x="0" y="594386"/>
        <a:ext cx="10129520" cy="5434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77374-84EE-47F7-83EE-A3F7BAFD6F51}"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19E06-C9E0-4604-B316-5970F63A3D71}" type="slidenum">
              <a:rPr lang="en-US" smtClean="0"/>
              <a:t>‹#›</a:t>
            </a:fld>
            <a:endParaRPr lang="en-US"/>
          </a:p>
        </p:txBody>
      </p:sp>
    </p:spTree>
    <p:extLst>
      <p:ext uri="{BB962C8B-B14F-4D97-AF65-F5344CB8AC3E}">
        <p14:creationId xmlns:p14="http://schemas.microsoft.com/office/powerpoint/2010/main" val="407624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1DC6F-2BF1-FD4C-ECBD-4F4050DD03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8B6B88-4427-8C19-CDB5-D1025DCCD8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B3079D-5407-5EEF-B5B4-E840515C9A7D}"/>
              </a:ext>
            </a:extLst>
          </p:cNvPr>
          <p:cNvSpPr>
            <a:spLocks noGrp="1"/>
          </p:cNvSpPr>
          <p:nvPr>
            <p:ph type="dt" sz="half" idx="10"/>
          </p:nvPr>
        </p:nvSpPr>
        <p:spPr/>
        <p:txBody>
          <a:bodyPr/>
          <a:lstStyle/>
          <a:p>
            <a:fld id="{F2544ACB-F037-41CA-BE3A-8EE64F9E3920}" type="datetime1">
              <a:rPr lang="en-US" smtClean="0"/>
              <a:t>11/11/2024</a:t>
            </a:fld>
            <a:endParaRPr lang="en-US"/>
          </a:p>
        </p:txBody>
      </p:sp>
      <p:sp>
        <p:nvSpPr>
          <p:cNvPr id="5" name="Footer Placeholder 4">
            <a:extLst>
              <a:ext uri="{FF2B5EF4-FFF2-40B4-BE49-F238E27FC236}">
                <a16:creationId xmlns:a16="http://schemas.microsoft.com/office/drawing/2014/main" id="{42464156-D964-532E-1381-FADE8EDDCF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EBB61-4EC5-A4B9-7F22-9AAB52C2DD48}"/>
              </a:ext>
            </a:extLst>
          </p:cNvPr>
          <p:cNvSpPr>
            <a:spLocks noGrp="1"/>
          </p:cNvSpPr>
          <p:nvPr>
            <p:ph type="sldNum" sz="quarter" idx="12"/>
          </p:nvPr>
        </p:nvSpPr>
        <p:spPr/>
        <p:txBody>
          <a:bodyPr/>
          <a:lstStyle/>
          <a:p>
            <a:fld id="{EF84193B-02C1-4B3D-9F72-21C4E15C3929}" type="slidenum">
              <a:rPr lang="en-US" smtClean="0"/>
              <a:t>‹#›</a:t>
            </a:fld>
            <a:endParaRPr lang="en-US"/>
          </a:p>
        </p:txBody>
      </p:sp>
    </p:spTree>
    <p:extLst>
      <p:ext uri="{BB962C8B-B14F-4D97-AF65-F5344CB8AC3E}">
        <p14:creationId xmlns:p14="http://schemas.microsoft.com/office/powerpoint/2010/main" val="237152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C1754-03D6-50A5-D34B-DDB344CC40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B3AB06-FD15-B072-BBA5-0E9443DFB2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3B4B5A-C2D8-5F4D-B06A-0689D15AE4D8}"/>
              </a:ext>
            </a:extLst>
          </p:cNvPr>
          <p:cNvSpPr>
            <a:spLocks noGrp="1"/>
          </p:cNvSpPr>
          <p:nvPr>
            <p:ph type="dt" sz="half" idx="10"/>
          </p:nvPr>
        </p:nvSpPr>
        <p:spPr/>
        <p:txBody>
          <a:bodyPr/>
          <a:lstStyle/>
          <a:p>
            <a:fld id="{66E1BC32-DF00-4783-BA24-7E4F172AC67C}" type="datetime1">
              <a:rPr lang="en-US" smtClean="0"/>
              <a:t>11/11/2024</a:t>
            </a:fld>
            <a:endParaRPr lang="en-US"/>
          </a:p>
        </p:txBody>
      </p:sp>
      <p:sp>
        <p:nvSpPr>
          <p:cNvPr id="5" name="Footer Placeholder 4">
            <a:extLst>
              <a:ext uri="{FF2B5EF4-FFF2-40B4-BE49-F238E27FC236}">
                <a16:creationId xmlns:a16="http://schemas.microsoft.com/office/drawing/2014/main" id="{90BC1F4B-5A77-F33A-E2F3-FD3832109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65110-E197-AF6C-4BCE-223BDE71C3A1}"/>
              </a:ext>
            </a:extLst>
          </p:cNvPr>
          <p:cNvSpPr>
            <a:spLocks noGrp="1"/>
          </p:cNvSpPr>
          <p:nvPr>
            <p:ph type="sldNum" sz="quarter" idx="12"/>
          </p:nvPr>
        </p:nvSpPr>
        <p:spPr/>
        <p:txBody>
          <a:bodyPr/>
          <a:lstStyle/>
          <a:p>
            <a:fld id="{EF84193B-02C1-4B3D-9F72-21C4E15C3929}" type="slidenum">
              <a:rPr lang="en-US" smtClean="0"/>
              <a:t>‹#›</a:t>
            </a:fld>
            <a:endParaRPr lang="en-US"/>
          </a:p>
        </p:txBody>
      </p:sp>
    </p:spTree>
    <p:extLst>
      <p:ext uri="{BB962C8B-B14F-4D97-AF65-F5344CB8AC3E}">
        <p14:creationId xmlns:p14="http://schemas.microsoft.com/office/powerpoint/2010/main" val="292482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12BB74-1607-FA6E-AE5F-89605F680A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517CD5-27C7-E44C-817D-EF19D25BD3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E3215-1CFB-0F21-AE26-46C487218C3B}"/>
              </a:ext>
            </a:extLst>
          </p:cNvPr>
          <p:cNvSpPr>
            <a:spLocks noGrp="1"/>
          </p:cNvSpPr>
          <p:nvPr>
            <p:ph type="dt" sz="half" idx="10"/>
          </p:nvPr>
        </p:nvSpPr>
        <p:spPr/>
        <p:txBody>
          <a:bodyPr/>
          <a:lstStyle/>
          <a:p>
            <a:fld id="{170F75E4-C1E8-4AA0-B2CE-A090DBAD5B34}" type="datetime1">
              <a:rPr lang="en-US" smtClean="0"/>
              <a:t>11/11/2024</a:t>
            </a:fld>
            <a:endParaRPr lang="en-US"/>
          </a:p>
        </p:txBody>
      </p:sp>
      <p:sp>
        <p:nvSpPr>
          <p:cNvPr id="5" name="Footer Placeholder 4">
            <a:extLst>
              <a:ext uri="{FF2B5EF4-FFF2-40B4-BE49-F238E27FC236}">
                <a16:creationId xmlns:a16="http://schemas.microsoft.com/office/drawing/2014/main" id="{4C0A84D8-E8E1-F07C-CF45-1CF088CCD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833DE-E7E8-3493-A272-C87F47150B6E}"/>
              </a:ext>
            </a:extLst>
          </p:cNvPr>
          <p:cNvSpPr>
            <a:spLocks noGrp="1"/>
          </p:cNvSpPr>
          <p:nvPr>
            <p:ph type="sldNum" sz="quarter" idx="12"/>
          </p:nvPr>
        </p:nvSpPr>
        <p:spPr/>
        <p:txBody>
          <a:bodyPr/>
          <a:lstStyle/>
          <a:p>
            <a:fld id="{EF84193B-02C1-4B3D-9F72-21C4E15C3929}" type="slidenum">
              <a:rPr lang="en-US" smtClean="0"/>
              <a:t>‹#›</a:t>
            </a:fld>
            <a:endParaRPr lang="en-US"/>
          </a:p>
        </p:txBody>
      </p:sp>
    </p:spTree>
    <p:extLst>
      <p:ext uri="{BB962C8B-B14F-4D97-AF65-F5344CB8AC3E}">
        <p14:creationId xmlns:p14="http://schemas.microsoft.com/office/powerpoint/2010/main" val="412601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AEF0F-A8A4-1B96-686A-33A3653419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BE435C-F37E-E047-6152-AC6626528D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7FAFE-8202-CBBA-9B82-865013766116}"/>
              </a:ext>
            </a:extLst>
          </p:cNvPr>
          <p:cNvSpPr>
            <a:spLocks noGrp="1"/>
          </p:cNvSpPr>
          <p:nvPr>
            <p:ph type="dt" sz="half" idx="10"/>
          </p:nvPr>
        </p:nvSpPr>
        <p:spPr/>
        <p:txBody>
          <a:bodyPr/>
          <a:lstStyle/>
          <a:p>
            <a:fld id="{05322C17-9170-4753-B47C-941EA745F08E}" type="datetime1">
              <a:rPr lang="en-US" smtClean="0"/>
              <a:t>11/11/2024</a:t>
            </a:fld>
            <a:endParaRPr lang="en-US"/>
          </a:p>
        </p:txBody>
      </p:sp>
      <p:sp>
        <p:nvSpPr>
          <p:cNvPr id="5" name="Footer Placeholder 4">
            <a:extLst>
              <a:ext uri="{FF2B5EF4-FFF2-40B4-BE49-F238E27FC236}">
                <a16:creationId xmlns:a16="http://schemas.microsoft.com/office/drawing/2014/main" id="{09E0F7F1-E6AF-16D6-4246-0E4020AD8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513B0-737F-9AF7-3807-1CCFFAACDB87}"/>
              </a:ext>
            </a:extLst>
          </p:cNvPr>
          <p:cNvSpPr>
            <a:spLocks noGrp="1"/>
          </p:cNvSpPr>
          <p:nvPr>
            <p:ph type="sldNum" sz="quarter" idx="12"/>
          </p:nvPr>
        </p:nvSpPr>
        <p:spPr/>
        <p:txBody>
          <a:bodyPr/>
          <a:lstStyle/>
          <a:p>
            <a:fld id="{EF84193B-02C1-4B3D-9F72-21C4E15C3929}" type="slidenum">
              <a:rPr lang="en-US" smtClean="0"/>
              <a:t>‹#›</a:t>
            </a:fld>
            <a:endParaRPr lang="en-US"/>
          </a:p>
        </p:txBody>
      </p:sp>
    </p:spTree>
    <p:extLst>
      <p:ext uri="{BB962C8B-B14F-4D97-AF65-F5344CB8AC3E}">
        <p14:creationId xmlns:p14="http://schemas.microsoft.com/office/powerpoint/2010/main" val="2050031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ACD1E-D366-C7D6-DF1B-771BC6403B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409F08-EB03-C5A8-1CB8-269013C2B9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D7BDB5-0893-148D-71A3-13FF97DD3831}"/>
              </a:ext>
            </a:extLst>
          </p:cNvPr>
          <p:cNvSpPr>
            <a:spLocks noGrp="1"/>
          </p:cNvSpPr>
          <p:nvPr>
            <p:ph type="dt" sz="half" idx="10"/>
          </p:nvPr>
        </p:nvSpPr>
        <p:spPr/>
        <p:txBody>
          <a:bodyPr/>
          <a:lstStyle/>
          <a:p>
            <a:fld id="{2644A975-7252-4812-9994-3CC208F4AC04}" type="datetime1">
              <a:rPr lang="en-US" smtClean="0"/>
              <a:t>11/11/2024</a:t>
            </a:fld>
            <a:endParaRPr lang="en-US"/>
          </a:p>
        </p:txBody>
      </p:sp>
      <p:sp>
        <p:nvSpPr>
          <p:cNvPr id="5" name="Footer Placeholder 4">
            <a:extLst>
              <a:ext uri="{FF2B5EF4-FFF2-40B4-BE49-F238E27FC236}">
                <a16:creationId xmlns:a16="http://schemas.microsoft.com/office/drawing/2014/main" id="{D425929B-E4DF-8B9B-E07F-4D15415FCA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B5966-3644-C542-2563-59DA2C174884}"/>
              </a:ext>
            </a:extLst>
          </p:cNvPr>
          <p:cNvSpPr>
            <a:spLocks noGrp="1"/>
          </p:cNvSpPr>
          <p:nvPr>
            <p:ph type="sldNum" sz="quarter" idx="12"/>
          </p:nvPr>
        </p:nvSpPr>
        <p:spPr/>
        <p:txBody>
          <a:bodyPr/>
          <a:lstStyle/>
          <a:p>
            <a:fld id="{EF84193B-02C1-4B3D-9F72-21C4E15C3929}" type="slidenum">
              <a:rPr lang="en-US" smtClean="0"/>
              <a:t>‹#›</a:t>
            </a:fld>
            <a:endParaRPr lang="en-US"/>
          </a:p>
        </p:txBody>
      </p:sp>
    </p:spTree>
    <p:extLst>
      <p:ext uri="{BB962C8B-B14F-4D97-AF65-F5344CB8AC3E}">
        <p14:creationId xmlns:p14="http://schemas.microsoft.com/office/powerpoint/2010/main" val="1793080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C446D-75C8-70D6-7E33-79A54E6B49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97A17C-921A-EC84-464C-23998B70E2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2DA188-823F-2FB2-6C30-CA4ABC25D6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F2E402-1417-E48F-3614-222BEE9F71B1}"/>
              </a:ext>
            </a:extLst>
          </p:cNvPr>
          <p:cNvSpPr>
            <a:spLocks noGrp="1"/>
          </p:cNvSpPr>
          <p:nvPr>
            <p:ph type="dt" sz="half" idx="10"/>
          </p:nvPr>
        </p:nvSpPr>
        <p:spPr/>
        <p:txBody>
          <a:bodyPr/>
          <a:lstStyle/>
          <a:p>
            <a:fld id="{8DDF55EE-4D13-42C8-810D-31B32CA61679}" type="datetime1">
              <a:rPr lang="en-US" smtClean="0"/>
              <a:t>11/11/2024</a:t>
            </a:fld>
            <a:endParaRPr lang="en-US"/>
          </a:p>
        </p:txBody>
      </p:sp>
      <p:sp>
        <p:nvSpPr>
          <p:cNvPr id="6" name="Footer Placeholder 5">
            <a:extLst>
              <a:ext uri="{FF2B5EF4-FFF2-40B4-BE49-F238E27FC236}">
                <a16:creationId xmlns:a16="http://schemas.microsoft.com/office/drawing/2014/main" id="{A3E61E75-23EB-647C-8C5A-61B023289F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829451-CC85-56D8-999E-32024569E382}"/>
              </a:ext>
            </a:extLst>
          </p:cNvPr>
          <p:cNvSpPr>
            <a:spLocks noGrp="1"/>
          </p:cNvSpPr>
          <p:nvPr>
            <p:ph type="sldNum" sz="quarter" idx="12"/>
          </p:nvPr>
        </p:nvSpPr>
        <p:spPr/>
        <p:txBody>
          <a:bodyPr/>
          <a:lstStyle/>
          <a:p>
            <a:fld id="{EF84193B-02C1-4B3D-9F72-21C4E15C3929}" type="slidenum">
              <a:rPr lang="en-US" smtClean="0"/>
              <a:t>‹#›</a:t>
            </a:fld>
            <a:endParaRPr lang="en-US"/>
          </a:p>
        </p:txBody>
      </p:sp>
    </p:spTree>
    <p:extLst>
      <p:ext uri="{BB962C8B-B14F-4D97-AF65-F5344CB8AC3E}">
        <p14:creationId xmlns:p14="http://schemas.microsoft.com/office/powerpoint/2010/main" val="3161997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99F66-D716-2B00-3CA4-9DC8F7C313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FC3399-3302-6C99-7153-19B340EE2B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B2830D-1355-D6F4-BCC5-2780B0FCA6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B1DD7F-7121-D0C7-3CFB-4ACC38FB62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86594A-BC2F-7195-0B5F-9AD08E732A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5A6F9B-D6DA-CDFF-E7DE-AD0DC81E3577}"/>
              </a:ext>
            </a:extLst>
          </p:cNvPr>
          <p:cNvSpPr>
            <a:spLocks noGrp="1"/>
          </p:cNvSpPr>
          <p:nvPr>
            <p:ph type="dt" sz="half" idx="10"/>
          </p:nvPr>
        </p:nvSpPr>
        <p:spPr/>
        <p:txBody>
          <a:bodyPr/>
          <a:lstStyle/>
          <a:p>
            <a:fld id="{048811AA-DF1C-4200-AAC0-408D416AF5A5}" type="datetime1">
              <a:rPr lang="en-US" smtClean="0"/>
              <a:t>11/11/2024</a:t>
            </a:fld>
            <a:endParaRPr lang="en-US"/>
          </a:p>
        </p:txBody>
      </p:sp>
      <p:sp>
        <p:nvSpPr>
          <p:cNvPr id="8" name="Footer Placeholder 7">
            <a:extLst>
              <a:ext uri="{FF2B5EF4-FFF2-40B4-BE49-F238E27FC236}">
                <a16:creationId xmlns:a16="http://schemas.microsoft.com/office/drawing/2014/main" id="{79C28E62-F5C2-1332-17D1-CEAFC05285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E0C4DC-7CE1-AA5D-CF48-947B4461A432}"/>
              </a:ext>
            </a:extLst>
          </p:cNvPr>
          <p:cNvSpPr>
            <a:spLocks noGrp="1"/>
          </p:cNvSpPr>
          <p:nvPr>
            <p:ph type="sldNum" sz="quarter" idx="12"/>
          </p:nvPr>
        </p:nvSpPr>
        <p:spPr/>
        <p:txBody>
          <a:bodyPr/>
          <a:lstStyle/>
          <a:p>
            <a:fld id="{EF84193B-02C1-4B3D-9F72-21C4E15C3929}" type="slidenum">
              <a:rPr lang="en-US" smtClean="0"/>
              <a:t>‹#›</a:t>
            </a:fld>
            <a:endParaRPr lang="en-US"/>
          </a:p>
        </p:txBody>
      </p:sp>
    </p:spTree>
    <p:extLst>
      <p:ext uri="{BB962C8B-B14F-4D97-AF65-F5344CB8AC3E}">
        <p14:creationId xmlns:p14="http://schemas.microsoft.com/office/powerpoint/2010/main" val="2139711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BEDB9-4695-C57E-FF6B-E3B90A05DE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13512E-0023-1A9B-BF6C-57DBAE6A0E4F}"/>
              </a:ext>
            </a:extLst>
          </p:cNvPr>
          <p:cNvSpPr>
            <a:spLocks noGrp="1"/>
          </p:cNvSpPr>
          <p:nvPr>
            <p:ph type="dt" sz="half" idx="10"/>
          </p:nvPr>
        </p:nvSpPr>
        <p:spPr/>
        <p:txBody>
          <a:bodyPr/>
          <a:lstStyle/>
          <a:p>
            <a:fld id="{87808AB5-24E2-42B2-ACB4-5641CEA0584F}" type="datetime1">
              <a:rPr lang="en-US" smtClean="0"/>
              <a:t>11/11/2024</a:t>
            </a:fld>
            <a:endParaRPr lang="en-US"/>
          </a:p>
        </p:txBody>
      </p:sp>
      <p:sp>
        <p:nvSpPr>
          <p:cNvPr id="4" name="Footer Placeholder 3">
            <a:extLst>
              <a:ext uri="{FF2B5EF4-FFF2-40B4-BE49-F238E27FC236}">
                <a16:creationId xmlns:a16="http://schemas.microsoft.com/office/drawing/2014/main" id="{AFD8FC34-8B5D-6986-6F3D-642F4DE97D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DB81D4-28C6-EFB8-F962-53986FBBA8E4}"/>
              </a:ext>
            </a:extLst>
          </p:cNvPr>
          <p:cNvSpPr>
            <a:spLocks noGrp="1"/>
          </p:cNvSpPr>
          <p:nvPr>
            <p:ph type="sldNum" sz="quarter" idx="12"/>
          </p:nvPr>
        </p:nvSpPr>
        <p:spPr/>
        <p:txBody>
          <a:bodyPr/>
          <a:lstStyle/>
          <a:p>
            <a:fld id="{EF84193B-02C1-4B3D-9F72-21C4E15C3929}" type="slidenum">
              <a:rPr lang="en-US" smtClean="0"/>
              <a:t>‹#›</a:t>
            </a:fld>
            <a:endParaRPr lang="en-US"/>
          </a:p>
        </p:txBody>
      </p:sp>
    </p:spTree>
    <p:extLst>
      <p:ext uri="{BB962C8B-B14F-4D97-AF65-F5344CB8AC3E}">
        <p14:creationId xmlns:p14="http://schemas.microsoft.com/office/powerpoint/2010/main" val="3569471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E4B1DB-3A9A-64F2-AD4F-29F243FD2BAF}"/>
              </a:ext>
            </a:extLst>
          </p:cNvPr>
          <p:cNvSpPr>
            <a:spLocks noGrp="1"/>
          </p:cNvSpPr>
          <p:nvPr>
            <p:ph type="dt" sz="half" idx="10"/>
          </p:nvPr>
        </p:nvSpPr>
        <p:spPr/>
        <p:txBody>
          <a:bodyPr/>
          <a:lstStyle/>
          <a:p>
            <a:fld id="{4395DE27-F476-413D-A8A1-0FF1DB1A164E}" type="datetime1">
              <a:rPr lang="en-US" smtClean="0"/>
              <a:t>11/11/2024</a:t>
            </a:fld>
            <a:endParaRPr lang="en-US"/>
          </a:p>
        </p:txBody>
      </p:sp>
      <p:sp>
        <p:nvSpPr>
          <p:cNvPr id="3" name="Footer Placeholder 2">
            <a:extLst>
              <a:ext uri="{FF2B5EF4-FFF2-40B4-BE49-F238E27FC236}">
                <a16:creationId xmlns:a16="http://schemas.microsoft.com/office/drawing/2014/main" id="{CC0E30CD-3B03-9A4F-2EBF-DE85E45A3F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D5058F-32B9-D790-3EB6-736E977514E8}"/>
              </a:ext>
            </a:extLst>
          </p:cNvPr>
          <p:cNvSpPr>
            <a:spLocks noGrp="1"/>
          </p:cNvSpPr>
          <p:nvPr>
            <p:ph type="sldNum" sz="quarter" idx="12"/>
          </p:nvPr>
        </p:nvSpPr>
        <p:spPr/>
        <p:txBody>
          <a:bodyPr/>
          <a:lstStyle/>
          <a:p>
            <a:fld id="{EF84193B-02C1-4B3D-9F72-21C4E15C3929}" type="slidenum">
              <a:rPr lang="en-US" smtClean="0"/>
              <a:t>‹#›</a:t>
            </a:fld>
            <a:endParaRPr lang="en-US"/>
          </a:p>
        </p:txBody>
      </p:sp>
    </p:spTree>
    <p:extLst>
      <p:ext uri="{BB962C8B-B14F-4D97-AF65-F5344CB8AC3E}">
        <p14:creationId xmlns:p14="http://schemas.microsoft.com/office/powerpoint/2010/main" val="2009061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B1FE-55B5-CDFE-EF71-8CD9095E7B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D5B1A-D08F-40BE-B535-1809EBEAA3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D1277A-CDA1-B9D7-DA7E-1EC796BAA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68FE90-9B41-6073-A049-2E843FF4D265}"/>
              </a:ext>
            </a:extLst>
          </p:cNvPr>
          <p:cNvSpPr>
            <a:spLocks noGrp="1"/>
          </p:cNvSpPr>
          <p:nvPr>
            <p:ph type="dt" sz="half" idx="10"/>
          </p:nvPr>
        </p:nvSpPr>
        <p:spPr/>
        <p:txBody>
          <a:bodyPr/>
          <a:lstStyle/>
          <a:p>
            <a:fld id="{04E8D198-D297-45E2-A907-650CBEACEFD5}" type="datetime1">
              <a:rPr lang="en-US" smtClean="0"/>
              <a:t>11/11/2024</a:t>
            </a:fld>
            <a:endParaRPr lang="en-US"/>
          </a:p>
        </p:txBody>
      </p:sp>
      <p:sp>
        <p:nvSpPr>
          <p:cNvPr id="6" name="Footer Placeholder 5">
            <a:extLst>
              <a:ext uri="{FF2B5EF4-FFF2-40B4-BE49-F238E27FC236}">
                <a16:creationId xmlns:a16="http://schemas.microsoft.com/office/drawing/2014/main" id="{A6FBB9C2-73D1-2501-D011-EDD13FB26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B7899A-705F-CBF2-FFC5-59D395C0C28B}"/>
              </a:ext>
            </a:extLst>
          </p:cNvPr>
          <p:cNvSpPr>
            <a:spLocks noGrp="1"/>
          </p:cNvSpPr>
          <p:nvPr>
            <p:ph type="sldNum" sz="quarter" idx="12"/>
          </p:nvPr>
        </p:nvSpPr>
        <p:spPr/>
        <p:txBody>
          <a:bodyPr/>
          <a:lstStyle/>
          <a:p>
            <a:fld id="{EF84193B-02C1-4B3D-9F72-21C4E15C3929}" type="slidenum">
              <a:rPr lang="en-US" smtClean="0"/>
              <a:t>‹#›</a:t>
            </a:fld>
            <a:endParaRPr lang="en-US"/>
          </a:p>
        </p:txBody>
      </p:sp>
    </p:spTree>
    <p:extLst>
      <p:ext uri="{BB962C8B-B14F-4D97-AF65-F5344CB8AC3E}">
        <p14:creationId xmlns:p14="http://schemas.microsoft.com/office/powerpoint/2010/main" val="3960975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3D441-C962-46DD-4C57-445CB52F8A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C837AC-8A8A-A91E-4ADD-A4F5A7814A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42525B-BCE4-04E1-7B81-C8E18699CF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2CE2AA-AED6-2D1B-E9C4-A9B198828C73}"/>
              </a:ext>
            </a:extLst>
          </p:cNvPr>
          <p:cNvSpPr>
            <a:spLocks noGrp="1"/>
          </p:cNvSpPr>
          <p:nvPr>
            <p:ph type="dt" sz="half" idx="10"/>
          </p:nvPr>
        </p:nvSpPr>
        <p:spPr/>
        <p:txBody>
          <a:bodyPr/>
          <a:lstStyle/>
          <a:p>
            <a:fld id="{62EEAEC5-6E34-43EC-BDCB-75937CD6FF76}" type="datetime1">
              <a:rPr lang="en-US" smtClean="0"/>
              <a:t>11/11/2024</a:t>
            </a:fld>
            <a:endParaRPr lang="en-US"/>
          </a:p>
        </p:txBody>
      </p:sp>
      <p:sp>
        <p:nvSpPr>
          <p:cNvPr id="6" name="Footer Placeholder 5">
            <a:extLst>
              <a:ext uri="{FF2B5EF4-FFF2-40B4-BE49-F238E27FC236}">
                <a16:creationId xmlns:a16="http://schemas.microsoft.com/office/drawing/2014/main" id="{48E4E9B5-0BE6-B6FE-E412-6F19440235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0A816-B51F-C16A-9AE0-1F88B0EF1C5C}"/>
              </a:ext>
            </a:extLst>
          </p:cNvPr>
          <p:cNvSpPr>
            <a:spLocks noGrp="1"/>
          </p:cNvSpPr>
          <p:nvPr>
            <p:ph type="sldNum" sz="quarter" idx="12"/>
          </p:nvPr>
        </p:nvSpPr>
        <p:spPr/>
        <p:txBody>
          <a:bodyPr/>
          <a:lstStyle/>
          <a:p>
            <a:fld id="{EF84193B-02C1-4B3D-9F72-21C4E15C3929}" type="slidenum">
              <a:rPr lang="en-US" smtClean="0"/>
              <a:t>‹#›</a:t>
            </a:fld>
            <a:endParaRPr lang="en-US"/>
          </a:p>
        </p:txBody>
      </p:sp>
    </p:spTree>
    <p:extLst>
      <p:ext uri="{BB962C8B-B14F-4D97-AF65-F5344CB8AC3E}">
        <p14:creationId xmlns:p14="http://schemas.microsoft.com/office/powerpoint/2010/main" val="2951799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63BD00-AEF4-02EF-8FAB-0E1C798DE8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50015D-8CE6-AFD3-3577-A13EECC9F4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B3694-690B-F501-974B-70BFE0DCCD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ED6811-A775-477C-88ED-CC81B4E5524E}" type="datetime1">
              <a:rPr lang="en-US" smtClean="0"/>
              <a:t>11/11/2024</a:t>
            </a:fld>
            <a:endParaRPr lang="en-US"/>
          </a:p>
        </p:txBody>
      </p:sp>
      <p:sp>
        <p:nvSpPr>
          <p:cNvPr id="5" name="Footer Placeholder 4">
            <a:extLst>
              <a:ext uri="{FF2B5EF4-FFF2-40B4-BE49-F238E27FC236}">
                <a16:creationId xmlns:a16="http://schemas.microsoft.com/office/drawing/2014/main" id="{34BF5BA3-82A5-E089-98A3-D9F9A59B14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7F8DC11-E09C-AC17-8836-390FE6C42C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84193B-02C1-4B3D-9F72-21C4E15C3929}" type="slidenum">
              <a:rPr lang="en-US" smtClean="0"/>
              <a:t>‹#›</a:t>
            </a:fld>
            <a:endParaRPr lang="en-US"/>
          </a:p>
        </p:txBody>
      </p:sp>
    </p:spTree>
    <p:extLst>
      <p:ext uri="{BB962C8B-B14F-4D97-AF65-F5344CB8AC3E}">
        <p14:creationId xmlns:p14="http://schemas.microsoft.com/office/powerpoint/2010/main" val="3848999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nnalsthoracicsurgery.org/article/S0003-4975(10)01185-9/fulltext"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nnalsthoracicsurgery.org/article/S0003-4975(24)00057-2/fulltext" TargetMode="External"/><Relationship Id="rId2" Type="http://schemas.openxmlformats.org/officeDocument/2006/relationships/hyperlink" Target="https://www.annalsthoracicsurgery.org/issue/S0003-4975(23)X0010-1" TargetMode="External"/><Relationship Id="rId1" Type="http://schemas.openxmlformats.org/officeDocument/2006/relationships/slideLayout" Target="../slideLayouts/slideLayout2.xml"/><Relationship Id="rId4" Type="http://schemas.openxmlformats.org/officeDocument/2006/relationships/hyperlink" Target="mailto:mcwvb@post.harvard.ed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annalsthoracicsurgery.org/article/S0003-4975(24)00057-2/fulltext" TargetMode="External"/><Relationship Id="rId2" Type="http://schemas.openxmlformats.org/officeDocument/2006/relationships/hyperlink" Target="https://www.annalsthoracicsurgery.org/issue/S0003-4975(23)X0010-1" TargetMode="External"/><Relationship Id="rId1" Type="http://schemas.openxmlformats.org/officeDocument/2006/relationships/slideLayout" Target="../slideLayouts/slideLayout2.xml"/><Relationship Id="rId4" Type="http://schemas.openxmlformats.org/officeDocument/2006/relationships/hyperlink" Target="mailto:mcwvb@post.harvard.edu"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annalsthoracicsurgery.org/article/S0003-4975(24)00057-2/fulltext" TargetMode="External"/><Relationship Id="rId2" Type="http://schemas.openxmlformats.org/officeDocument/2006/relationships/hyperlink" Target="https://www.annalsthoracicsurgery.org/issue/S0003-4975(23)X0010-1" TargetMode="External"/><Relationship Id="rId1" Type="http://schemas.openxmlformats.org/officeDocument/2006/relationships/slideLayout" Target="../slideLayouts/slideLayout2.xml"/><Relationship Id="rId4" Type="http://schemas.openxmlformats.org/officeDocument/2006/relationships/hyperlink" Target="mailto:mcwvb@post.harvard.ed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annalsthoracicsurgery.org/article/S0003-4975(24)00057-2/fulltext" TargetMode="External"/><Relationship Id="rId2" Type="http://schemas.openxmlformats.org/officeDocument/2006/relationships/hyperlink" Target="https://www.annalsthoracicsurgery.org/issue/S0003-4975(23)X0010-1" TargetMode="External"/><Relationship Id="rId1" Type="http://schemas.openxmlformats.org/officeDocument/2006/relationships/slideLayout" Target="../slideLayouts/slideLayout2.xml"/><Relationship Id="rId4" Type="http://schemas.openxmlformats.org/officeDocument/2006/relationships/hyperlink" Target="mailto:mcwvb@post.harvard.ed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annalsthoracicsurgery.org/article/S0003-4975(24)00057-2/fulltext" TargetMode="External"/><Relationship Id="rId2" Type="http://schemas.openxmlformats.org/officeDocument/2006/relationships/hyperlink" Target="https://www.annalsthoracicsurgery.org/issue/S0003-4975(23)X0010-1" TargetMode="External"/><Relationship Id="rId1" Type="http://schemas.openxmlformats.org/officeDocument/2006/relationships/slideLayout" Target="../slideLayouts/slideLayout2.xml"/><Relationship Id="rId5" Type="http://schemas.openxmlformats.org/officeDocument/2006/relationships/hyperlink" Target="https://www.annalsthoracicsurgery.org/article/S0003-4975(24)00057-2/fulltext#fig1" TargetMode="External"/><Relationship Id="rId4" Type="http://schemas.openxmlformats.org/officeDocument/2006/relationships/hyperlink" Target="mailto:mcwvb@post.harvard.edu" TargetMode="Externa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hyperlink" Target="https://www.annalsthoracicsurgery.org/article/S0003-4975(24)00057-2/fulltext" TargetMode="External"/><Relationship Id="rId2" Type="http://schemas.openxmlformats.org/officeDocument/2006/relationships/hyperlink" Target="https://www.annalsthoracicsurgery.org/issue/S0003-4975(23)X0010-1" TargetMode="External"/><Relationship Id="rId1" Type="http://schemas.openxmlformats.org/officeDocument/2006/relationships/slideLayout" Target="../slideLayouts/slideLayout2.xml"/><Relationship Id="rId4" Type="http://schemas.openxmlformats.org/officeDocument/2006/relationships/hyperlink" Target="mailto:mcwvb@post.harvard.ed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annalsthoracicsurgery.org/article/S0003-4975(24)00057-2/fulltext" TargetMode="External"/><Relationship Id="rId2" Type="http://schemas.openxmlformats.org/officeDocument/2006/relationships/hyperlink" Target="https://www.annalsthoracicsurgery.org/issue/S0003-4975(23)X0010-1" TargetMode="External"/><Relationship Id="rId1" Type="http://schemas.openxmlformats.org/officeDocument/2006/relationships/slideLayout" Target="../slideLayouts/slideLayout2.xml"/><Relationship Id="rId4" Type="http://schemas.openxmlformats.org/officeDocument/2006/relationships/hyperlink" Target="mailto:mcwvb@post.harvard.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annalsthoracicsurgery.org/article/S0003-4975(24)00057-2/fulltext" TargetMode="External"/><Relationship Id="rId2" Type="http://schemas.openxmlformats.org/officeDocument/2006/relationships/hyperlink" Target="https://www.annalsthoracicsurgery.org/issue/S0003-4975(23)X0010-1" TargetMode="External"/><Relationship Id="rId1" Type="http://schemas.openxmlformats.org/officeDocument/2006/relationships/slideLayout" Target="../slideLayouts/slideLayout2.xml"/><Relationship Id="rId4" Type="http://schemas.openxmlformats.org/officeDocument/2006/relationships/hyperlink" Target="mailto:mcwvb@post.harvard.edu"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annalsthoracicsurgery.org/article/S0003-4975(24)00057-2/fulltext#app-1" TargetMode="External"/><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app-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annalsthoracicsurgery.org/article/S0003-4975(24)00057-2/fulltex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nnalsthoracicsurgery.org/issue/S0003-4975(19)X0012-0"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www.annalsthoracicsurgery.org/article/S0003-4975(20)30875-4/full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BABB56-07B9-9286-ACE8-0072D914C165}"/>
              </a:ext>
            </a:extLst>
          </p:cNvPr>
          <p:cNvSpPr>
            <a:spLocks noGrp="1"/>
          </p:cNvSpPr>
          <p:nvPr>
            <p:ph type="ctrTitle"/>
          </p:nvPr>
        </p:nvSpPr>
        <p:spPr>
          <a:xfrm>
            <a:off x="638882" y="639193"/>
            <a:ext cx="3571810" cy="3573516"/>
          </a:xfrm>
        </p:spPr>
        <p:txBody>
          <a:bodyPr>
            <a:normAutofit/>
          </a:bodyPr>
          <a:lstStyle/>
          <a:p>
            <a:pPr algn="l"/>
            <a:r>
              <a:rPr lang="en-US" sz="6100"/>
              <a:t>Atrial fibrillation: an update</a:t>
            </a:r>
          </a:p>
        </p:txBody>
      </p:sp>
      <p:sp>
        <p:nvSpPr>
          <p:cNvPr id="3" name="Subtitle 2">
            <a:extLst>
              <a:ext uri="{FF2B5EF4-FFF2-40B4-BE49-F238E27FC236}">
                <a16:creationId xmlns:a16="http://schemas.microsoft.com/office/drawing/2014/main" id="{634C05FF-F48B-8ECD-0844-58ADEEE044F9}"/>
              </a:ext>
            </a:extLst>
          </p:cNvPr>
          <p:cNvSpPr>
            <a:spLocks noGrp="1"/>
          </p:cNvSpPr>
          <p:nvPr>
            <p:ph type="subTitle" idx="1"/>
          </p:nvPr>
        </p:nvSpPr>
        <p:spPr>
          <a:xfrm>
            <a:off x="638882" y="4631161"/>
            <a:ext cx="3571810" cy="1559327"/>
          </a:xfrm>
        </p:spPr>
        <p:txBody>
          <a:bodyPr>
            <a:normAutofit/>
          </a:bodyPr>
          <a:lstStyle/>
          <a:p>
            <a:pPr algn="l"/>
            <a:r>
              <a:rPr lang="en-US" dirty="0"/>
              <a:t>P Aryeh Cohen MD</a:t>
            </a:r>
            <a:endParaRPr lang="en-US"/>
          </a:p>
          <a:p>
            <a:pPr algn="l"/>
            <a:r>
              <a:rPr lang="en-US" dirty="0"/>
              <a:t>CV symposium 2024</a:t>
            </a:r>
            <a:endParaRPr lang="en-US"/>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3A3E95B-1D39-83F6-3B35-01A4AD0BB417}"/>
              </a:ext>
            </a:extLst>
          </p:cNvPr>
          <p:cNvPicPr>
            <a:picLocks noChangeAspect="1"/>
          </p:cNvPicPr>
          <p:nvPr/>
        </p:nvPicPr>
        <p:blipFill>
          <a:blip r:embed="rId2"/>
          <a:stretch>
            <a:fillRect/>
          </a:stretch>
        </p:blipFill>
        <p:spPr>
          <a:xfrm>
            <a:off x="4748688" y="640080"/>
            <a:ext cx="7025832" cy="5550408"/>
          </a:xfrm>
          <a:prstGeom prst="rect">
            <a:avLst/>
          </a:prstGeom>
        </p:spPr>
      </p:pic>
    </p:spTree>
    <p:extLst>
      <p:ext uri="{BB962C8B-B14F-4D97-AF65-F5344CB8AC3E}">
        <p14:creationId xmlns:p14="http://schemas.microsoft.com/office/powerpoint/2010/main" val="483238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8" name="Content Placeholder 3077">
            <a:extLst>
              <a:ext uri="{FF2B5EF4-FFF2-40B4-BE49-F238E27FC236}">
                <a16:creationId xmlns:a16="http://schemas.microsoft.com/office/drawing/2014/main" id="{9F38CADB-FE95-BEDC-2273-C9161740568D}"/>
              </a:ext>
            </a:extLst>
          </p:cNvPr>
          <p:cNvSpPr>
            <a:spLocks noGrp="1"/>
          </p:cNvSpPr>
          <p:nvPr>
            <p:ph idx="1"/>
          </p:nvPr>
        </p:nvSpPr>
        <p:spPr>
          <a:xfrm>
            <a:off x="640080" y="2872899"/>
            <a:ext cx="4243589" cy="3320668"/>
          </a:xfrm>
        </p:spPr>
        <p:txBody>
          <a:bodyPr>
            <a:normAutofit/>
          </a:bodyPr>
          <a:lstStyle/>
          <a:p>
            <a:r>
              <a:rPr lang="en-US" sz="1600" b="1" i="0" dirty="0">
                <a:solidFill>
                  <a:srgbClr val="000000"/>
                </a:solidFill>
                <a:effectLst/>
                <a:latin typeface="helvetica" panose="020B0604020202020204" pitchFamily="34" charset="0"/>
              </a:rPr>
              <a:t>Fig 4</a:t>
            </a:r>
            <a:r>
              <a:rPr lang="en-US" sz="1600" b="1" i="0" dirty="0">
                <a:solidFill>
                  <a:srgbClr val="505050"/>
                </a:solidFill>
                <a:effectLst/>
                <a:latin typeface="helvetica" panose="020B0604020202020204" pitchFamily="34" charset="0"/>
              </a:rPr>
              <a:t> The complete five-box lesion pattern encompasses four contiguous compartments: the two pulmonary antra (1,2), the posterior left atrium (3), and an enclosed triangle on the dome of the left atrium incorporating the connection the anterior trigone of the mitral annulus (4), as well as the superior vena cava (5). Additional linear lesions connect both the left pulmonary antrum and the </a:t>
            </a:r>
            <a:r>
              <a:rPr lang="en-US" sz="1600" b="1" i="0" dirty="0" err="1">
                <a:solidFill>
                  <a:srgbClr val="505050"/>
                </a:solidFill>
                <a:effectLst/>
                <a:latin typeface="helvetica" panose="020B0604020202020204" pitchFamily="34" charset="0"/>
              </a:rPr>
              <a:t>transmitral</a:t>
            </a:r>
            <a:r>
              <a:rPr lang="en-US" sz="1600" b="1" i="0" dirty="0">
                <a:solidFill>
                  <a:srgbClr val="505050"/>
                </a:solidFill>
                <a:effectLst/>
                <a:latin typeface="helvetica" panose="020B0604020202020204" pitchFamily="34" charset="0"/>
              </a:rPr>
              <a:t> line to the base of the left atrial appendage, and the right pulmonary antrum to the coronary sinus.</a:t>
            </a:r>
            <a:endParaRPr lang="en-US" sz="2200" dirty="0"/>
          </a:p>
        </p:txBody>
      </p:sp>
      <p:pic>
        <p:nvPicPr>
          <p:cNvPr id="3074" name="Picture 2" descr="A diagram of a heart&#10;&#10;Description automatically generated">
            <a:extLst>
              <a:ext uri="{FF2B5EF4-FFF2-40B4-BE49-F238E27FC236}">
                <a16:creationId xmlns:a16="http://schemas.microsoft.com/office/drawing/2014/main" id="{E220D3A4-0B11-CCF8-DECB-B838A2AB7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90" r="4600"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FAB1D30-0708-F490-EE74-1EFC9107F1A9}"/>
              </a:ext>
            </a:extLst>
          </p:cNvPr>
          <p:cNvSpPr>
            <a:spLocks noGrp="1" noChangeArrowheads="1"/>
          </p:cNvSpPr>
          <p:nvPr>
            <p:ph type="title"/>
          </p:nvPr>
        </p:nvSpPr>
        <p:spPr bwMode="auto">
          <a:xfrm>
            <a:off x="639763" y="534690"/>
            <a:ext cx="7580537" cy="15388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E2E2E"/>
                </a:solidFill>
                <a:effectLst/>
                <a:latin typeface="Elsevier Sans"/>
              </a:rPr>
              <a:t>P986-989September 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2E2E2E"/>
                </a:solidFill>
                <a:effectLst/>
                <a:latin typeface="Elsevier Sans"/>
              </a:rPr>
              <a:t>Annals of thoracic Surgery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2E2E2E"/>
                </a:solidFill>
                <a:effectLst/>
                <a:latin typeface="Elsevier Sans"/>
              </a:rPr>
              <a:t>The Five-Box Thoracoscopic Maze Procedure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5789"/>
                </a:solidFill>
                <a:effectLst/>
                <a:latin typeface="Elsevier Sans"/>
                <a:hlinkClick r:id="rId3"/>
              </a:rPr>
              <a:t>John </a:t>
            </a:r>
            <a:r>
              <a:rPr kumimoji="0" lang="en-US" altLang="en-US" sz="1200" b="0" i="0" u="none" strike="noStrike" cap="none" normalizeH="0" baseline="0" dirty="0" err="1">
                <a:ln>
                  <a:noFill/>
                </a:ln>
                <a:solidFill>
                  <a:srgbClr val="005789"/>
                </a:solidFill>
                <a:effectLst/>
                <a:latin typeface="Elsevier Sans"/>
                <a:hlinkClick r:id="rId3"/>
              </a:rPr>
              <a:t>Sirak</a:t>
            </a:r>
            <a:r>
              <a:rPr kumimoji="0" lang="en-US" altLang="en-US" sz="1200" b="0" i="0" u="none" strike="noStrike" cap="none" normalizeH="0" baseline="0" dirty="0">
                <a:ln>
                  <a:noFill/>
                </a:ln>
                <a:solidFill>
                  <a:srgbClr val="005789"/>
                </a:solidFill>
                <a:effectLst/>
                <a:latin typeface="Elsevier Sans"/>
                <a:hlinkClick r:id="rId3"/>
              </a:rPr>
              <a:t>, MD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9425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6753F-69F6-B3C4-73D7-005780AF3CCB}"/>
              </a:ext>
            </a:extLst>
          </p:cNvPr>
          <p:cNvSpPr>
            <a:spLocks noGrp="1"/>
          </p:cNvSpPr>
          <p:nvPr>
            <p:ph type="title"/>
          </p:nvPr>
        </p:nvSpPr>
        <p:spPr/>
        <p:txBody>
          <a:bodyPr/>
          <a:lstStyle/>
          <a:p>
            <a:r>
              <a:rPr lang="en-US" dirty="0"/>
              <a:t>Advancement of EP</a:t>
            </a:r>
          </a:p>
        </p:txBody>
      </p:sp>
      <p:sp>
        <p:nvSpPr>
          <p:cNvPr id="3" name="Content Placeholder 2">
            <a:extLst>
              <a:ext uri="{FF2B5EF4-FFF2-40B4-BE49-F238E27FC236}">
                <a16:creationId xmlns:a16="http://schemas.microsoft.com/office/drawing/2014/main" id="{CCD9E53F-48A4-3D42-DD80-33509B51866A}"/>
              </a:ext>
            </a:extLst>
          </p:cNvPr>
          <p:cNvSpPr>
            <a:spLocks noGrp="1"/>
          </p:cNvSpPr>
          <p:nvPr>
            <p:ph idx="1"/>
          </p:nvPr>
        </p:nvSpPr>
        <p:spPr/>
        <p:txBody>
          <a:bodyPr/>
          <a:lstStyle/>
          <a:p>
            <a:r>
              <a:rPr lang="en-US" dirty="0"/>
              <a:t>With mapping technology and minimally invasive techniques is there a role for surgical ablation?</a:t>
            </a:r>
          </a:p>
        </p:txBody>
      </p:sp>
    </p:spTree>
    <p:extLst>
      <p:ext uri="{BB962C8B-B14F-4D97-AF65-F5344CB8AC3E}">
        <p14:creationId xmlns:p14="http://schemas.microsoft.com/office/powerpoint/2010/main" val="3635125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2CA7-F4F6-0469-7DCD-D22CC9B2849E}"/>
              </a:ext>
            </a:extLst>
          </p:cNvPr>
          <p:cNvSpPr>
            <a:spLocks noGrp="1"/>
          </p:cNvSpPr>
          <p:nvPr>
            <p:ph type="title"/>
          </p:nvPr>
        </p:nvSpPr>
        <p:spPr/>
        <p:txBody>
          <a:bodyPr/>
          <a:lstStyle/>
          <a:p>
            <a:r>
              <a:rPr kumimoji="0" lang="en-US" sz="2400" b="1" i="0" u="none" strike="noStrike" kern="1200" cap="all" spc="0" normalizeH="0" baseline="0" noProof="0" dirty="0">
                <a:ln>
                  <a:noFill/>
                </a:ln>
                <a:solidFill>
                  <a:srgbClr val="2E2E2E"/>
                </a:solidFill>
                <a:effectLst/>
                <a:uLnTx/>
                <a:uFillTx/>
                <a:latin typeface="Elsevier Sans"/>
                <a:ea typeface="+mj-ea"/>
                <a:cs typeface="+mj-cs"/>
              </a:rPr>
              <a:t>Practice Guideline | Clinical Practice </a:t>
            </a:r>
            <a:r>
              <a:rPr kumimoji="0" lang="en-US" sz="2400" b="1" i="0" u="none" strike="noStrike" kern="1200" cap="all" spc="0" normalizeH="0" baseline="0" noProof="0" dirty="0" err="1">
                <a:ln>
                  <a:noFill/>
                </a:ln>
                <a:solidFill>
                  <a:srgbClr val="2E2E2E"/>
                </a:solidFill>
                <a:effectLst/>
                <a:uLnTx/>
                <a:uFillTx/>
                <a:latin typeface="Elsevier Sans"/>
                <a:ea typeface="+mj-ea"/>
                <a:cs typeface="+mj-cs"/>
              </a:rPr>
              <a:t>Guideline</a:t>
            </a:r>
            <a:r>
              <a:rPr kumimoji="0" lang="en-US" sz="2400" b="0" i="0" u="none" strike="noStrike" kern="1200" cap="none" spc="0" normalizeH="0" baseline="0" noProof="0" dirty="0" err="1">
                <a:ln>
                  <a:noFill/>
                </a:ln>
                <a:solidFill>
                  <a:srgbClr val="005789"/>
                </a:solidFill>
                <a:effectLst/>
                <a:uLnTx/>
                <a:uFillTx/>
                <a:latin typeface="Elsevier Sans"/>
                <a:ea typeface="+mj-ea"/>
                <a:cs typeface="+mj-cs"/>
                <a:hlinkClick r:id="rId2"/>
              </a:rPr>
              <a:t>Volume</a:t>
            </a:r>
            <a:r>
              <a:rPr kumimoji="0" lang="en-US" sz="2400" b="0" i="0" u="none" strike="noStrike" kern="1200" cap="none" spc="0" normalizeH="0" baseline="0" noProof="0" dirty="0">
                <a:ln>
                  <a:noFill/>
                </a:ln>
                <a:solidFill>
                  <a:srgbClr val="005789"/>
                </a:solidFill>
                <a:effectLst/>
                <a:uLnTx/>
                <a:uFillTx/>
                <a:latin typeface="Elsevier Sans"/>
                <a:ea typeface="+mj-ea"/>
                <a:cs typeface="+mj-cs"/>
                <a:hlinkClick r:id="rId2"/>
              </a:rPr>
              <a:t> 118, Issue 2</a:t>
            </a:r>
            <a:br>
              <a:rPr kumimoji="0" lang="en-US" sz="2400" b="0" i="0" u="none" strike="noStrike" kern="1200" cap="none" spc="0" normalizeH="0" baseline="0" noProof="0" dirty="0">
                <a:ln>
                  <a:noFill/>
                </a:ln>
                <a:solidFill>
                  <a:srgbClr val="005789"/>
                </a:solidFill>
                <a:effectLst/>
                <a:uLnTx/>
                <a:uFillTx/>
                <a:latin typeface="Elsevier Sans"/>
                <a:ea typeface="+mj-ea"/>
                <a:cs typeface="+mj-cs"/>
              </a:rPr>
            </a:br>
            <a:r>
              <a:rPr kumimoji="0" lang="en-US" sz="2400" b="0" i="0" u="none" strike="noStrike" kern="1200" cap="all" spc="0" normalizeH="0" baseline="0" noProof="0" dirty="0">
                <a:ln>
                  <a:noFill/>
                </a:ln>
                <a:solidFill>
                  <a:srgbClr val="2E2E2E"/>
                </a:solidFill>
                <a:effectLst/>
                <a:uLnTx/>
                <a:uFillTx/>
                <a:latin typeface="Elsevier Sans"/>
                <a:ea typeface="+mj-ea"/>
                <a:cs typeface="+mj-cs"/>
              </a:rPr>
              <a:t>p291-310, </a:t>
            </a:r>
            <a:r>
              <a:rPr kumimoji="0" lang="en-US" sz="2400" b="0" i="0" u="none" strike="noStrike" kern="1200" cap="none" spc="0" normalizeH="0" baseline="0" noProof="0" dirty="0">
                <a:ln>
                  <a:noFill/>
                </a:ln>
                <a:solidFill>
                  <a:srgbClr val="2E2E2E"/>
                </a:solidFill>
                <a:effectLst/>
                <a:uLnTx/>
                <a:uFillTx/>
                <a:latin typeface="Elsevier Sans"/>
                <a:ea typeface="+mj-ea"/>
                <a:cs typeface="+mj-cs"/>
              </a:rPr>
              <a:t>August 2024, Annals of Thoracic Surgery</a:t>
            </a:r>
            <a:br>
              <a:rPr kumimoji="0" lang="en-US" sz="2400" b="0" i="0" u="none" strike="noStrike" kern="1200" cap="none" spc="0" normalizeH="0" baseline="0" noProof="0" dirty="0">
                <a:ln>
                  <a:noFill/>
                </a:ln>
                <a:solidFill>
                  <a:srgbClr val="2E2E2E"/>
                </a:solidFill>
                <a:effectLst/>
                <a:uLnTx/>
                <a:uFillTx/>
                <a:latin typeface="Elsevier Sans"/>
                <a:ea typeface="+mj-ea"/>
                <a:cs typeface="+mj-cs"/>
              </a:rPr>
            </a:b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Moritz C. Wyler von </a:t>
            </a:r>
            <a:r>
              <a:rPr kumimoji="0" lang="en-US" sz="1050" b="0" i="0" u="none" strike="noStrike" kern="1200" cap="none" spc="0" normalizeH="0" baseline="0" noProof="0" dirty="0" err="1">
                <a:ln>
                  <a:noFill/>
                </a:ln>
                <a:solidFill>
                  <a:srgbClr val="005789"/>
                </a:solidFill>
                <a:effectLst/>
                <a:uLnTx/>
                <a:uFillTx/>
                <a:latin typeface="Elsevier Sans"/>
                <a:ea typeface="+mj-ea"/>
                <a:cs typeface="+mj-cs"/>
                <a:hlinkClick r:id="rId3"/>
              </a:rPr>
              <a:t>Ballmoos</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 MD, PhD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1</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4" tooltip="Send email to Moritz C. Wyler von Ballmoos"/>
              </a:rPr>
              <a:t>mcwvb@post.harvard.edu</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Dawn S. Hui, MD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2</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J. Hunter Mehaffey, MD, MSc</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3</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A. Marc </a:t>
            </a:r>
            <a:r>
              <a:rPr kumimoji="0" lang="en-US" sz="1050" b="0" i="0" u="none" strike="noStrike" kern="1200" cap="none" spc="0" normalizeH="0" baseline="0" noProof="0" dirty="0" err="1">
                <a:ln>
                  <a:noFill/>
                </a:ln>
                <a:solidFill>
                  <a:srgbClr val="005789"/>
                </a:solidFill>
                <a:effectLst/>
                <a:uLnTx/>
                <a:uFillTx/>
                <a:latin typeface="Elsevier Sans"/>
                <a:ea typeface="+mj-ea"/>
                <a:cs typeface="+mj-cs"/>
                <a:hlinkClick r:id="rId3"/>
              </a:rPr>
              <a:t>Gillinov</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 MD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6</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err="1">
                <a:ln>
                  <a:noFill/>
                </a:ln>
                <a:solidFill>
                  <a:srgbClr val="005789"/>
                </a:solidFill>
                <a:effectLst/>
                <a:uLnTx/>
                <a:uFillTx/>
                <a:latin typeface="Elsevier Sans"/>
                <a:ea typeface="+mj-ea"/>
                <a:cs typeface="+mj-cs"/>
                <a:hlinkClick r:id="rId3"/>
              </a:rPr>
              <a:t>Thoralf</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 M. Sundt, MD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7</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Vinay Badhwar, MD</a:t>
            </a:r>
            <a:endParaRPr lang="en-US" dirty="0"/>
          </a:p>
        </p:txBody>
      </p:sp>
      <p:sp>
        <p:nvSpPr>
          <p:cNvPr id="3" name="Content Placeholder 2">
            <a:extLst>
              <a:ext uri="{FF2B5EF4-FFF2-40B4-BE49-F238E27FC236}">
                <a16:creationId xmlns:a16="http://schemas.microsoft.com/office/drawing/2014/main" id="{D83EB4B2-EE1C-0667-C17F-25A6A9CEAD41}"/>
              </a:ext>
            </a:extLst>
          </p:cNvPr>
          <p:cNvSpPr>
            <a:spLocks noGrp="1"/>
          </p:cNvSpPr>
          <p:nvPr>
            <p:ph idx="1"/>
          </p:nvPr>
        </p:nvSpPr>
        <p:spPr/>
        <p:txBody>
          <a:bodyPr>
            <a:normAutofit/>
          </a:bodyPr>
          <a:lstStyle/>
          <a:p>
            <a:r>
              <a:rPr lang="en-US" b="0" i="0" dirty="0">
                <a:solidFill>
                  <a:srgbClr val="2E2E2E"/>
                </a:solidFill>
                <a:effectLst/>
                <a:latin typeface="Elsevier Sans"/>
              </a:rPr>
              <a:t>In 2017, the STS published a comprehensive clinical practice guideline for the surgical treatment of patients with atrial fibrillation.</a:t>
            </a:r>
            <a:r>
              <a:rPr lang="en-US" b="0" i="0" u="none" strike="noStrike" baseline="30000" dirty="0">
                <a:solidFill>
                  <a:srgbClr val="005789"/>
                </a:solidFill>
                <a:effectLst/>
                <a:latin typeface="Elsevier Sans"/>
                <a:hlinkClick r:id="rId3"/>
              </a:rPr>
              <a:t>1</a:t>
            </a:r>
            <a:r>
              <a:rPr lang="en-US" b="0" i="0" dirty="0">
                <a:solidFill>
                  <a:srgbClr val="2E2E2E"/>
                </a:solidFill>
                <a:effectLst/>
                <a:latin typeface="Elsevier Sans"/>
              </a:rPr>
              <a:t> </a:t>
            </a:r>
          </a:p>
          <a:p>
            <a:r>
              <a:rPr lang="en-US" b="0" i="0" dirty="0">
                <a:solidFill>
                  <a:srgbClr val="2E2E2E"/>
                </a:solidFill>
                <a:effectLst/>
                <a:latin typeface="Elsevier Sans"/>
              </a:rPr>
              <a:t>Over the last 5 years, additional evidence supporting the use of surgical ablation (a landmark trial on the benefits of left atrial appendage occlusion/obliteration in patients with atrial fibrillation) and ongoing developments in the treatment of patients with structural heart disease, who often present with atrial fibrillation, warrant the revisitation of the 2017 recommendations.</a:t>
            </a:r>
            <a:endParaRPr lang="en-US" dirty="0"/>
          </a:p>
        </p:txBody>
      </p:sp>
      <p:sp>
        <p:nvSpPr>
          <p:cNvPr id="4" name="Footer Placeholder 3">
            <a:extLst>
              <a:ext uri="{FF2B5EF4-FFF2-40B4-BE49-F238E27FC236}">
                <a16:creationId xmlns:a16="http://schemas.microsoft.com/office/drawing/2014/main" id="{8AD0D291-FD98-EBF5-FF6A-F686C10376B0}"/>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1640643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FB7B-4D8E-CD61-E988-809FE9A15945}"/>
              </a:ext>
            </a:extLst>
          </p:cNvPr>
          <p:cNvSpPr>
            <a:spLocks noGrp="1"/>
          </p:cNvSpPr>
          <p:nvPr>
            <p:ph type="title"/>
          </p:nvPr>
        </p:nvSpPr>
        <p:spPr/>
        <p:txBody>
          <a:bodyPr/>
          <a:lstStyle/>
          <a:p>
            <a:r>
              <a:rPr kumimoji="0" lang="en-US" sz="2400" b="1" i="0" u="none" strike="noStrike" kern="1200" cap="all" spc="0" normalizeH="0" baseline="0" noProof="0" dirty="0">
                <a:ln>
                  <a:noFill/>
                </a:ln>
                <a:solidFill>
                  <a:srgbClr val="2E2E2E"/>
                </a:solidFill>
                <a:effectLst/>
                <a:uLnTx/>
                <a:uFillTx/>
                <a:latin typeface="Elsevier Sans"/>
                <a:ea typeface="+mj-ea"/>
                <a:cs typeface="+mj-cs"/>
              </a:rPr>
              <a:t>Practice Guideline | Clinical Practice </a:t>
            </a:r>
            <a:r>
              <a:rPr kumimoji="0" lang="en-US" sz="2400" b="1" i="0" u="none" strike="noStrike" kern="1200" cap="all" spc="0" normalizeH="0" baseline="0" noProof="0" dirty="0" err="1">
                <a:ln>
                  <a:noFill/>
                </a:ln>
                <a:solidFill>
                  <a:srgbClr val="2E2E2E"/>
                </a:solidFill>
                <a:effectLst/>
                <a:uLnTx/>
                <a:uFillTx/>
                <a:latin typeface="Elsevier Sans"/>
                <a:ea typeface="+mj-ea"/>
                <a:cs typeface="+mj-cs"/>
              </a:rPr>
              <a:t>Guideline</a:t>
            </a:r>
            <a:r>
              <a:rPr kumimoji="0" lang="en-US" sz="2400" b="0" i="0" u="none" strike="noStrike" kern="1200" cap="none" spc="0" normalizeH="0" baseline="0" noProof="0" dirty="0" err="1">
                <a:ln>
                  <a:noFill/>
                </a:ln>
                <a:solidFill>
                  <a:srgbClr val="005789"/>
                </a:solidFill>
                <a:effectLst/>
                <a:uLnTx/>
                <a:uFillTx/>
                <a:latin typeface="Elsevier Sans"/>
                <a:ea typeface="+mj-ea"/>
                <a:cs typeface="+mj-cs"/>
                <a:hlinkClick r:id="rId2"/>
              </a:rPr>
              <a:t>Volume</a:t>
            </a:r>
            <a:r>
              <a:rPr kumimoji="0" lang="en-US" sz="2400" b="0" i="0" u="none" strike="noStrike" kern="1200" cap="none" spc="0" normalizeH="0" baseline="0" noProof="0" dirty="0">
                <a:ln>
                  <a:noFill/>
                </a:ln>
                <a:solidFill>
                  <a:srgbClr val="005789"/>
                </a:solidFill>
                <a:effectLst/>
                <a:uLnTx/>
                <a:uFillTx/>
                <a:latin typeface="Elsevier Sans"/>
                <a:ea typeface="+mj-ea"/>
                <a:cs typeface="+mj-cs"/>
                <a:hlinkClick r:id="rId2"/>
              </a:rPr>
              <a:t> 118, Issue 2</a:t>
            </a:r>
            <a:br>
              <a:rPr kumimoji="0" lang="en-US" sz="2400" b="0" i="0" u="none" strike="noStrike" kern="1200" cap="none" spc="0" normalizeH="0" baseline="0" noProof="0" dirty="0">
                <a:ln>
                  <a:noFill/>
                </a:ln>
                <a:solidFill>
                  <a:srgbClr val="005789"/>
                </a:solidFill>
                <a:effectLst/>
                <a:uLnTx/>
                <a:uFillTx/>
                <a:latin typeface="Elsevier Sans"/>
                <a:ea typeface="+mj-ea"/>
                <a:cs typeface="+mj-cs"/>
              </a:rPr>
            </a:br>
            <a:r>
              <a:rPr kumimoji="0" lang="en-US" sz="2400" b="0" i="0" u="none" strike="noStrike" kern="1200" cap="all" spc="0" normalizeH="0" baseline="0" noProof="0" dirty="0">
                <a:ln>
                  <a:noFill/>
                </a:ln>
                <a:solidFill>
                  <a:srgbClr val="2E2E2E"/>
                </a:solidFill>
                <a:effectLst/>
                <a:uLnTx/>
                <a:uFillTx/>
                <a:latin typeface="Elsevier Sans"/>
                <a:ea typeface="+mj-ea"/>
                <a:cs typeface="+mj-cs"/>
              </a:rPr>
              <a:t>p291-310, </a:t>
            </a:r>
            <a:r>
              <a:rPr kumimoji="0" lang="en-US" sz="2400" b="0" i="0" u="none" strike="noStrike" kern="1200" cap="none" spc="0" normalizeH="0" baseline="0" noProof="0" dirty="0">
                <a:ln>
                  <a:noFill/>
                </a:ln>
                <a:solidFill>
                  <a:srgbClr val="2E2E2E"/>
                </a:solidFill>
                <a:effectLst/>
                <a:uLnTx/>
                <a:uFillTx/>
                <a:latin typeface="Elsevier Sans"/>
                <a:ea typeface="+mj-ea"/>
                <a:cs typeface="+mj-cs"/>
              </a:rPr>
              <a:t>August 2024, Annals of Thoracic Surgery</a:t>
            </a:r>
            <a:br>
              <a:rPr kumimoji="0" lang="en-US" sz="2400" b="0" i="0" u="none" strike="noStrike" kern="1200" cap="none" spc="0" normalizeH="0" baseline="0" noProof="0" dirty="0">
                <a:ln>
                  <a:noFill/>
                </a:ln>
                <a:solidFill>
                  <a:srgbClr val="2E2E2E"/>
                </a:solidFill>
                <a:effectLst/>
                <a:uLnTx/>
                <a:uFillTx/>
                <a:latin typeface="Elsevier Sans"/>
                <a:ea typeface="+mj-ea"/>
                <a:cs typeface="+mj-cs"/>
              </a:rPr>
            </a:b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Moritz C. Wyler von </a:t>
            </a:r>
            <a:r>
              <a:rPr kumimoji="0" lang="en-US" sz="1050" b="0" i="0" u="none" strike="noStrike" kern="1200" cap="none" spc="0" normalizeH="0" baseline="0" noProof="0" dirty="0" err="1">
                <a:ln>
                  <a:noFill/>
                </a:ln>
                <a:solidFill>
                  <a:srgbClr val="005789"/>
                </a:solidFill>
                <a:effectLst/>
                <a:uLnTx/>
                <a:uFillTx/>
                <a:latin typeface="Elsevier Sans"/>
                <a:ea typeface="+mj-ea"/>
                <a:cs typeface="+mj-cs"/>
                <a:hlinkClick r:id="rId3"/>
              </a:rPr>
              <a:t>Ballmoos</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 MD, PhD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1</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4" tooltip="Send email to Moritz C. Wyler von Ballmoos"/>
              </a:rPr>
              <a:t>mcwvb@post.harvard.edu</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Dawn S. Hui, MD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2</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J. Hunter Mehaffey, MD, MSc</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3</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A. Marc </a:t>
            </a:r>
            <a:r>
              <a:rPr kumimoji="0" lang="en-US" sz="1050" b="0" i="0" u="none" strike="noStrike" kern="1200" cap="none" spc="0" normalizeH="0" baseline="0" noProof="0" dirty="0" err="1">
                <a:ln>
                  <a:noFill/>
                </a:ln>
                <a:solidFill>
                  <a:srgbClr val="005789"/>
                </a:solidFill>
                <a:effectLst/>
                <a:uLnTx/>
                <a:uFillTx/>
                <a:latin typeface="Elsevier Sans"/>
                <a:ea typeface="+mj-ea"/>
                <a:cs typeface="+mj-cs"/>
                <a:hlinkClick r:id="rId3"/>
              </a:rPr>
              <a:t>Gillinov</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 MD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6</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err="1">
                <a:ln>
                  <a:noFill/>
                </a:ln>
                <a:solidFill>
                  <a:srgbClr val="005789"/>
                </a:solidFill>
                <a:effectLst/>
                <a:uLnTx/>
                <a:uFillTx/>
                <a:latin typeface="Elsevier Sans"/>
                <a:ea typeface="+mj-ea"/>
                <a:cs typeface="+mj-cs"/>
                <a:hlinkClick r:id="rId3"/>
              </a:rPr>
              <a:t>Thoralf</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 M. Sundt, MD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7</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Vinay Badhwar, MD</a:t>
            </a:r>
            <a:endParaRPr lang="en-US" dirty="0"/>
          </a:p>
        </p:txBody>
      </p:sp>
      <p:sp>
        <p:nvSpPr>
          <p:cNvPr id="3" name="Content Placeholder 2">
            <a:extLst>
              <a:ext uri="{FF2B5EF4-FFF2-40B4-BE49-F238E27FC236}">
                <a16:creationId xmlns:a16="http://schemas.microsoft.com/office/drawing/2014/main" id="{F84D6A8E-7777-4234-5A5D-FF06903DDD27}"/>
              </a:ext>
            </a:extLst>
          </p:cNvPr>
          <p:cNvSpPr>
            <a:spLocks noGrp="1"/>
          </p:cNvSpPr>
          <p:nvPr>
            <p:ph idx="1"/>
          </p:nvPr>
        </p:nvSpPr>
        <p:spPr/>
        <p:txBody>
          <a:bodyPr>
            <a:normAutofit/>
          </a:bodyPr>
          <a:lstStyle/>
          <a:p>
            <a:r>
              <a:rPr lang="en-US" b="0" i="0" dirty="0">
                <a:solidFill>
                  <a:srgbClr val="2E2E2E"/>
                </a:solidFill>
                <a:effectLst/>
                <a:latin typeface="Elsevier Sans"/>
              </a:rPr>
              <a:t>Atrial fibrillation is a substantial public health concern with an increasing incidence and high prevalence in the general population.</a:t>
            </a:r>
            <a:r>
              <a:rPr lang="en-US" b="0" i="0" u="none" strike="noStrike" baseline="30000" dirty="0">
                <a:solidFill>
                  <a:srgbClr val="005789"/>
                </a:solidFill>
                <a:effectLst/>
                <a:latin typeface="Elsevier Sans"/>
                <a:hlinkClick r:id="rId3"/>
              </a:rPr>
              <a:t>2</a:t>
            </a:r>
            <a:r>
              <a:rPr lang="en-US" b="0" i="0" baseline="30000" dirty="0">
                <a:solidFill>
                  <a:srgbClr val="2E2E2E"/>
                </a:solidFill>
                <a:effectLst/>
                <a:latin typeface="Elsevier Sans"/>
              </a:rPr>
              <a:t>,</a:t>
            </a:r>
            <a:r>
              <a:rPr lang="en-US" b="0" i="0" u="none" strike="noStrike" baseline="30000" dirty="0">
                <a:solidFill>
                  <a:srgbClr val="005789"/>
                </a:solidFill>
                <a:effectLst/>
                <a:latin typeface="Elsevier Sans"/>
                <a:hlinkClick r:id="rId3"/>
              </a:rPr>
              <a:t>3</a:t>
            </a:r>
            <a:endParaRPr lang="en-US" b="0" i="0" u="none" strike="noStrike" baseline="30000" dirty="0">
              <a:solidFill>
                <a:srgbClr val="005789"/>
              </a:solidFill>
              <a:effectLst/>
              <a:latin typeface="Elsevier Sans"/>
            </a:endParaRPr>
          </a:p>
          <a:p>
            <a:r>
              <a:rPr lang="en-US" b="0" i="0" dirty="0">
                <a:solidFill>
                  <a:srgbClr val="2E2E2E"/>
                </a:solidFill>
                <a:effectLst/>
                <a:latin typeface="Elsevier Sans"/>
              </a:rPr>
              <a:t>It is particularly common among patients with other cardiovascular pathologies, especially those with valvular heart disease.</a:t>
            </a:r>
            <a:r>
              <a:rPr lang="en-US" b="0" i="0" u="none" strike="noStrike" baseline="30000" dirty="0">
                <a:solidFill>
                  <a:srgbClr val="005789"/>
                </a:solidFill>
                <a:effectLst/>
                <a:latin typeface="Elsevier Sans"/>
                <a:hlinkClick r:id="rId3"/>
              </a:rPr>
              <a:t>4</a:t>
            </a:r>
            <a:r>
              <a:rPr lang="en-US" b="0" i="0" dirty="0">
                <a:solidFill>
                  <a:srgbClr val="2E2E2E"/>
                </a:solidFill>
                <a:effectLst/>
                <a:latin typeface="Elsevier Sans"/>
              </a:rPr>
              <a:t> </a:t>
            </a:r>
          </a:p>
          <a:p>
            <a:r>
              <a:rPr lang="en-US" b="0" i="0" dirty="0">
                <a:solidFill>
                  <a:srgbClr val="2E2E2E"/>
                </a:solidFill>
                <a:effectLst/>
                <a:latin typeface="Elsevier Sans"/>
              </a:rPr>
              <a:t>From 30% to 50% of patients undergoing surgical or transcatheter aortic valve replacement present with atrial fibrillation, which has been associated with a worse prognosis</a:t>
            </a:r>
            <a:endParaRPr lang="en-US" dirty="0"/>
          </a:p>
        </p:txBody>
      </p:sp>
    </p:spTree>
    <p:extLst>
      <p:ext uri="{BB962C8B-B14F-4D97-AF65-F5344CB8AC3E}">
        <p14:creationId xmlns:p14="http://schemas.microsoft.com/office/powerpoint/2010/main" val="633938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3185F-DDE9-B885-865E-88986A571FF3}"/>
              </a:ext>
            </a:extLst>
          </p:cNvPr>
          <p:cNvSpPr>
            <a:spLocks noGrp="1"/>
          </p:cNvSpPr>
          <p:nvPr>
            <p:ph type="title"/>
          </p:nvPr>
        </p:nvSpPr>
        <p:spPr/>
        <p:txBody>
          <a:bodyPr/>
          <a:lstStyle/>
          <a:p>
            <a:r>
              <a:rPr kumimoji="0" lang="en-US" sz="2400" b="1" i="0" u="none" strike="noStrike" kern="1200" cap="all" spc="0" normalizeH="0" baseline="0" noProof="0" dirty="0">
                <a:ln>
                  <a:noFill/>
                </a:ln>
                <a:solidFill>
                  <a:srgbClr val="2E2E2E"/>
                </a:solidFill>
                <a:effectLst/>
                <a:uLnTx/>
                <a:uFillTx/>
                <a:latin typeface="Elsevier Sans"/>
                <a:ea typeface="+mj-ea"/>
                <a:cs typeface="+mj-cs"/>
              </a:rPr>
              <a:t>Practice Guideline | Clinical Practice </a:t>
            </a:r>
            <a:r>
              <a:rPr kumimoji="0" lang="en-US" sz="2400" b="1" i="0" u="none" strike="noStrike" kern="1200" cap="all" spc="0" normalizeH="0" baseline="0" noProof="0" dirty="0" err="1">
                <a:ln>
                  <a:noFill/>
                </a:ln>
                <a:solidFill>
                  <a:srgbClr val="2E2E2E"/>
                </a:solidFill>
                <a:effectLst/>
                <a:uLnTx/>
                <a:uFillTx/>
                <a:latin typeface="Elsevier Sans"/>
                <a:ea typeface="+mj-ea"/>
                <a:cs typeface="+mj-cs"/>
              </a:rPr>
              <a:t>Guideline</a:t>
            </a:r>
            <a:r>
              <a:rPr kumimoji="0" lang="en-US" sz="2400" b="0" i="0" u="none" strike="noStrike" kern="1200" cap="none" spc="0" normalizeH="0" baseline="0" noProof="0" dirty="0" err="1">
                <a:ln>
                  <a:noFill/>
                </a:ln>
                <a:solidFill>
                  <a:srgbClr val="005789"/>
                </a:solidFill>
                <a:effectLst/>
                <a:uLnTx/>
                <a:uFillTx/>
                <a:latin typeface="Elsevier Sans"/>
                <a:ea typeface="+mj-ea"/>
                <a:cs typeface="+mj-cs"/>
                <a:hlinkClick r:id="rId2"/>
              </a:rPr>
              <a:t>Volume</a:t>
            </a:r>
            <a:r>
              <a:rPr kumimoji="0" lang="en-US" sz="2400" b="0" i="0" u="none" strike="noStrike" kern="1200" cap="none" spc="0" normalizeH="0" baseline="0" noProof="0" dirty="0">
                <a:ln>
                  <a:noFill/>
                </a:ln>
                <a:solidFill>
                  <a:srgbClr val="005789"/>
                </a:solidFill>
                <a:effectLst/>
                <a:uLnTx/>
                <a:uFillTx/>
                <a:latin typeface="Elsevier Sans"/>
                <a:ea typeface="+mj-ea"/>
                <a:cs typeface="+mj-cs"/>
                <a:hlinkClick r:id="rId2"/>
              </a:rPr>
              <a:t> 118, Issue 2</a:t>
            </a:r>
            <a:br>
              <a:rPr kumimoji="0" lang="en-US" sz="2400" b="0" i="0" u="none" strike="noStrike" kern="1200" cap="none" spc="0" normalizeH="0" baseline="0" noProof="0" dirty="0">
                <a:ln>
                  <a:noFill/>
                </a:ln>
                <a:solidFill>
                  <a:srgbClr val="005789"/>
                </a:solidFill>
                <a:effectLst/>
                <a:uLnTx/>
                <a:uFillTx/>
                <a:latin typeface="Elsevier Sans"/>
                <a:ea typeface="+mj-ea"/>
                <a:cs typeface="+mj-cs"/>
              </a:rPr>
            </a:br>
            <a:r>
              <a:rPr kumimoji="0" lang="en-US" sz="2400" b="0" i="0" u="none" strike="noStrike" kern="1200" cap="all" spc="0" normalizeH="0" baseline="0" noProof="0" dirty="0">
                <a:ln>
                  <a:noFill/>
                </a:ln>
                <a:solidFill>
                  <a:srgbClr val="2E2E2E"/>
                </a:solidFill>
                <a:effectLst/>
                <a:uLnTx/>
                <a:uFillTx/>
                <a:latin typeface="Elsevier Sans"/>
                <a:ea typeface="+mj-ea"/>
                <a:cs typeface="+mj-cs"/>
              </a:rPr>
              <a:t>p291-310, </a:t>
            </a:r>
            <a:r>
              <a:rPr kumimoji="0" lang="en-US" sz="2400" b="0" i="0" u="none" strike="noStrike" kern="1200" cap="none" spc="0" normalizeH="0" baseline="0" noProof="0" dirty="0">
                <a:ln>
                  <a:noFill/>
                </a:ln>
                <a:solidFill>
                  <a:srgbClr val="2E2E2E"/>
                </a:solidFill>
                <a:effectLst/>
                <a:uLnTx/>
                <a:uFillTx/>
                <a:latin typeface="Elsevier Sans"/>
                <a:ea typeface="+mj-ea"/>
                <a:cs typeface="+mj-cs"/>
              </a:rPr>
              <a:t>August 2024, Annals of Thoracic Surgery</a:t>
            </a:r>
            <a:br>
              <a:rPr kumimoji="0" lang="en-US" sz="2400" b="0" i="0" u="none" strike="noStrike" kern="1200" cap="none" spc="0" normalizeH="0" baseline="0" noProof="0" dirty="0">
                <a:ln>
                  <a:noFill/>
                </a:ln>
                <a:solidFill>
                  <a:srgbClr val="2E2E2E"/>
                </a:solidFill>
                <a:effectLst/>
                <a:uLnTx/>
                <a:uFillTx/>
                <a:latin typeface="Elsevier Sans"/>
                <a:ea typeface="+mj-ea"/>
                <a:cs typeface="+mj-cs"/>
              </a:rPr>
            </a:b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Moritz C. Wyler von </a:t>
            </a:r>
            <a:r>
              <a:rPr kumimoji="0" lang="en-US" sz="1050" b="0" i="0" u="none" strike="noStrike" kern="1200" cap="none" spc="0" normalizeH="0" baseline="0" noProof="0" dirty="0" err="1">
                <a:ln>
                  <a:noFill/>
                </a:ln>
                <a:solidFill>
                  <a:srgbClr val="005789"/>
                </a:solidFill>
                <a:effectLst/>
                <a:uLnTx/>
                <a:uFillTx/>
                <a:latin typeface="Elsevier Sans"/>
                <a:ea typeface="+mj-ea"/>
                <a:cs typeface="+mj-cs"/>
                <a:hlinkClick r:id="rId3"/>
              </a:rPr>
              <a:t>Ballmoos</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 MD, PhD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1</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4" tooltip="Send email to Moritz C. Wyler von Ballmoos"/>
              </a:rPr>
              <a:t>mcwvb@post.harvard.edu</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Dawn S. Hui, MD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2</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J. Hunter Mehaffey, MD, MSc</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3</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A. Marc </a:t>
            </a:r>
            <a:r>
              <a:rPr kumimoji="0" lang="en-US" sz="1050" b="0" i="0" u="none" strike="noStrike" kern="1200" cap="none" spc="0" normalizeH="0" baseline="0" noProof="0" dirty="0" err="1">
                <a:ln>
                  <a:noFill/>
                </a:ln>
                <a:solidFill>
                  <a:srgbClr val="005789"/>
                </a:solidFill>
                <a:effectLst/>
                <a:uLnTx/>
                <a:uFillTx/>
                <a:latin typeface="Elsevier Sans"/>
                <a:ea typeface="+mj-ea"/>
                <a:cs typeface="+mj-cs"/>
                <a:hlinkClick r:id="rId3"/>
              </a:rPr>
              <a:t>Gillinov</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 MD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6</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err="1">
                <a:ln>
                  <a:noFill/>
                </a:ln>
                <a:solidFill>
                  <a:srgbClr val="005789"/>
                </a:solidFill>
                <a:effectLst/>
                <a:uLnTx/>
                <a:uFillTx/>
                <a:latin typeface="Elsevier Sans"/>
                <a:ea typeface="+mj-ea"/>
                <a:cs typeface="+mj-cs"/>
                <a:hlinkClick r:id="rId3"/>
              </a:rPr>
              <a:t>Thoralf</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 M. Sundt, MD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7</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Vinay Badhwar, MD</a:t>
            </a:r>
            <a:endParaRPr lang="en-US" dirty="0"/>
          </a:p>
        </p:txBody>
      </p:sp>
      <p:sp>
        <p:nvSpPr>
          <p:cNvPr id="3" name="Content Placeholder 2">
            <a:extLst>
              <a:ext uri="{FF2B5EF4-FFF2-40B4-BE49-F238E27FC236}">
                <a16:creationId xmlns:a16="http://schemas.microsoft.com/office/drawing/2014/main" id="{14B5A270-67E0-0F86-5D2A-055285D2FDED}"/>
              </a:ext>
            </a:extLst>
          </p:cNvPr>
          <p:cNvSpPr>
            <a:spLocks noGrp="1"/>
          </p:cNvSpPr>
          <p:nvPr>
            <p:ph idx="1"/>
          </p:nvPr>
        </p:nvSpPr>
        <p:spPr/>
        <p:txBody>
          <a:bodyPr/>
          <a:lstStyle/>
          <a:p>
            <a:r>
              <a:rPr lang="en-US" b="0" i="0" dirty="0">
                <a:solidFill>
                  <a:srgbClr val="2E2E2E"/>
                </a:solidFill>
                <a:effectLst/>
                <a:latin typeface="Elsevier Sans"/>
              </a:rPr>
              <a:t>Numerous studies have investigated different energy sources, lesion sets, comprehensive procedural outcomes, and specific clinical indications. </a:t>
            </a:r>
          </a:p>
          <a:p>
            <a:r>
              <a:rPr lang="en-US" b="0" i="0" dirty="0">
                <a:solidFill>
                  <a:srgbClr val="2E2E2E"/>
                </a:solidFill>
                <a:effectLst/>
                <a:latin typeface="Elsevier Sans"/>
              </a:rPr>
              <a:t>The success of surgical ablation is dependent on the lesion set and the tools used to create the lesions.</a:t>
            </a:r>
            <a:endParaRPr lang="en-US" dirty="0"/>
          </a:p>
        </p:txBody>
      </p:sp>
    </p:spTree>
    <p:extLst>
      <p:ext uri="{BB962C8B-B14F-4D97-AF65-F5344CB8AC3E}">
        <p14:creationId xmlns:p14="http://schemas.microsoft.com/office/powerpoint/2010/main" val="3342008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5936-D7C4-DE7F-ECD2-08D7C30AE1EE}"/>
              </a:ext>
            </a:extLst>
          </p:cNvPr>
          <p:cNvSpPr>
            <a:spLocks noGrp="1"/>
          </p:cNvSpPr>
          <p:nvPr>
            <p:ph type="title"/>
          </p:nvPr>
        </p:nvSpPr>
        <p:spPr/>
        <p:txBody>
          <a:bodyPr/>
          <a:lstStyle/>
          <a:p>
            <a:r>
              <a:rPr kumimoji="0" lang="en-US" sz="2400" b="1" i="0" u="none" strike="noStrike" kern="1200" cap="all" spc="0" normalizeH="0" baseline="0" noProof="0" dirty="0">
                <a:ln>
                  <a:noFill/>
                </a:ln>
                <a:solidFill>
                  <a:srgbClr val="2E2E2E"/>
                </a:solidFill>
                <a:effectLst/>
                <a:uLnTx/>
                <a:uFillTx/>
                <a:latin typeface="Elsevier Sans"/>
                <a:ea typeface="+mj-ea"/>
                <a:cs typeface="+mj-cs"/>
              </a:rPr>
              <a:t>Practice Guideline | Clinical Practice </a:t>
            </a:r>
            <a:r>
              <a:rPr kumimoji="0" lang="en-US" sz="2400" b="1" i="0" u="none" strike="noStrike" kern="1200" cap="all" spc="0" normalizeH="0" baseline="0" noProof="0" dirty="0" err="1">
                <a:ln>
                  <a:noFill/>
                </a:ln>
                <a:solidFill>
                  <a:srgbClr val="2E2E2E"/>
                </a:solidFill>
                <a:effectLst/>
                <a:uLnTx/>
                <a:uFillTx/>
                <a:latin typeface="Elsevier Sans"/>
                <a:ea typeface="+mj-ea"/>
                <a:cs typeface="+mj-cs"/>
              </a:rPr>
              <a:t>Guideline</a:t>
            </a:r>
            <a:r>
              <a:rPr kumimoji="0" lang="en-US" sz="2400" b="0" i="0" u="none" strike="noStrike" kern="1200" cap="none" spc="0" normalizeH="0" baseline="0" noProof="0" dirty="0" err="1">
                <a:ln>
                  <a:noFill/>
                </a:ln>
                <a:solidFill>
                  <a:srgbClr val="005789"/>
                </a:solidFill>
                <a:effectLst/>
                <a:uLnTx/>
                <a:uFillTx/>
                <a:latin typeface="Elsevier Sans"/>
                <a:ea typeface="+mj-ea"/>
                <a:cs typeface="+mj-cs"/>
                <a:hlinkClick r:id="rId2"/>
              </a:rPr>
              <a:t>Volume</a:t>
            </a:r>
            <a:r>
              <a:rPr kumimoji="0" lang="en-US" sz="2400" b="0" i="0" u="none" strike="noStrike" kern="1200" cap="none" spc="0" normalizeH="0" baseline="0" noProof="0" dirty="0">
                <a:ln>
                  <a:noFill/>
                </a:ln>
                <a:solidFill>
                  <a:srgbClr val="005789"/>
                </a:solidFill>
                <a:effectLst/>
                <a:uLnTx/>
                <a:uFillTx/>
                <a:latin typeface="Elsevier Sans"/>
                <a:ea typeface="+mj-ea"/>
                <a:cs typeface="+mj-cs"/>
                <a:hlinkClick r:id="rId2"/>
              </a:rPr>
              <a:t> 118, Issue 2</a:t>
            </a:r>
            <a:br>
              <a:rPr kumimoji="0" lang="en-US" sz="2400" b="0" i="0" u="none" strike="noStrike" kern="1200" cap="none" spc="0" normalizeH="0" baseline="0" noProof="0" dirty="0">
                <a:ln>
                  <a:noFill/>
                </a:ln>
                <a:solidFill>
                  <a:srgbClr val="005789"/>
                </a:solidFill>
                <a:effectLst/>
                <a:uLnTx/>
                <a:uFillTx/>
                <a:latin typeface="Elsevier Sans"/>
                <a:ea typeface="+mj-ea"/>
                <a:cs typeface="+mj-cs"/>
              </a:rPr>
            </a:br>
            <a:r>
              <a:rPr kumimoji="0" lang="en-US" sz="2400" b="0" i="0" u="none" strike="noStrike" kern="1200" cap="all" spc="0" normalizeH="0" baseline="0" noProof="0" dirty="0">
                <a:ln>
                  <a:noFill/>
                </a:ln>
                <a:solidFill>
                  <a:srgbClr val="2E2E2E"/>
                </a:solidFill>
                <a:effectLst/>
                <a:uLnTx/>
                <a:uFillTx/>
                <a:latin typeface="Elsevier Sans"/>
                <a:ea typeface="+mj-ea"/>
                <a:cs typeface="+mj-cs"/>
              </a:rPr>
              <a:t>p291-310, </a:t>
            </a:r>
            <a:r>
              <a:rPr kumimoji="0" lang="en-US" sz="2400" b="0" i="0" u="none" strike="noStrike" kern="1200" cap="none" spc="0" normalizeH="0" baseline="0" noProof="0" dirty="0">
                <a:ln>
                  <a:noFill/>
                </a:ln>
                <a:solidFill>
                  <a:srgbClr val="2E2E2E"/>
                </a:solidFill>
                <a:effectLst/>
                <a:uLnTx/>
                <a:uFillTx/>
                <a:latin typeface="Elsevier Sans"/>
                <a:ea typeface="+mj-ea"/>
                <a:cs typeface="+mj-cs"/>
              </a:rPr>
              <a:t>August 2024, Annals of Thoracic Surgery</a:t>
            </a:r>
            <a:br>
              <a:rPr kumimoji="0" lang="en-US" sz="2400" b="0" i="0" u="none" strike="noStrike" kern="1200" cap="none" spc="0" normalizeH="0" baseline="0" noProof="0" dirty="0">
                <a:ln>
                  <a:noFill/>
                </a:ln>
                <a:solidFill>
                  <a:srgbClr val="2E2E2E"/>
                </a:solidFill>
                <a:effectLst/>
                <a:uLnTx/>
                <a:uFillTx/>
                <a:latin typeface="Elsevier Sans"/>
                <a:ea typeface="+mj-ea"/>
                <a:cs typeface="+mj-cs"/>
              </a:rPr>
            </a:b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Moritz C. Wyler von </a:t>
            </a:r>
            <a:r>
              <a:rPr kumimoji="0" lang="en-US" sz="1050" b="0" i="0" u="none" strike="noStrike" kern="1200" cap="none" spc="0" normalizeH="0" baseline="0" noProof="0" dirty="0" err="1">
                <a:ln>
                  <a:noFill/>
                </a:ln>
                <a:solidFill>
                  <a:srgbClr val="005789"/>
                </a:solidFill>
                <a:effectLst/>
                <a:uLnTx/>
                <a:uFillTx/>
                <a:latin typeface="Elsevier Sans"/>
                <a:ea typeface="+mj-ea"/>
                <a:cs typeface="+mj-cs"/>
                <a:hlinkClick r:id="rId3"/>
              </a:rPr>
              <a:t>Ballmoos</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 MD, PhD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1</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4" tooltip="Send email to Moritz C. Wyler von Ballmoos"/>
              </a:rPr>
              <a:t>mcwvb@post.harvard.edu</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Dawn S. Hui, MD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2</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J. Hunter Mehaffey, MD, MSc</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3</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A. Marc </a:t>
            </a:r>
            <a:r>
              <a:rPr kumimoji="0" lang="en-US" sz="1050" b="0" i="0" u="none" strike="noStrike" kern="1200" cap="none" spc="0" normalizeH="0" baseline="0" noProof="0" dirty="0" err="1">
                <a:ln>
                  <a:noFill/>
                </a:ln>
                <a:solidFill>
                  <a:srgbClr val="005789"/>
                </a:solidFill>
                <a:effectLst/>
                <a:uLnTx/>
                <a:uFillTx/>
                <a:latin typeface="Elsevier Sans"/>
                <a:ea typeface="+mj-ea"/>
                <a:cs typeface="+mj-cs"/>
                <a:hlinkClick r:id="rId3"/>
              </a:rPr>
              <a:t>Gillinov</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 MD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6</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err="1">
                <a:ln>
                  <a:noFill/>
                </a:ln>
                <a:solidFill>
                  <a:srgbClr val="005789"/>
                </a:solidFill>
                <a:effectLst/>
                <a:uLnTx/>
                <a:uFillTx/>
                <a:latin typeface="Elsevier Sans"/>
                <a:ea typeface="+mj-ea"/>
                <a:cs typeface="+mj-cs"/>
                <a:hlinkClick r:id="rId3"/>
              </a:rPr>
              <a:t>Thoralf</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 M. Sundt, MD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7</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Vinay Badhwar, MD</a:t>
            </a:r>
            <a:endParaRPr lang="en-US" dirty="0"/>
          </a:p>
        </p:txBody>
      </p:sp>
      <p:sp>
        <p:nvSpPr>
          <p:cNvPr id="3" name="Content Placeholder 2">
            <a:extLst>
              <a:ext uri="{FF2B5EF4-FFF2-40B4-BE49-F238E27FC236}">
                <a16:creationId xmlns:a16="http://schemas.microsoft.com/office/drawing/2014/main" id="{9988AA5A-EB46-55AD-1BF9-98F4C8DEFDE7}"/>
              </a:ext>
            </a:extLst>
          </p:cNvPr>
          <p:cNvSpPr>
            <a:spLocks noGrp="1"/>
          </p:cNvSpPr>
          <p:nvPr>
            <p:ph idx="1"/>
          </p:nvPr>
        </p:nvSpPr>
        <p:spPr/>
        <p:txBody>
          <a:bodyPr/>
          <a:lstStyle/>
          <a:p>
            <a:r>
              <a:rPr lang="en-US" b="0" i="0" dirty="0">
                <a:solidFill>
                  <a:srgbClr val="2E2E2E"/>
                </a:solidFill>
                <a:effectLst/>
                <a:latin typeface="Elsevier Sans"/>
              </a:rPr>
              <a:t>In patients with primary mitral regurgitation, surgical ablation resulting in sustained restoration of sinus rhythm has become an established method for eliminating long-term anticoagulation therapy in patients with atrial fibrillation. </a:t>
            </a:r>
          </a:p>
          <a:p>
            <a:r>
              <a:rPr lang="en-US" b="0" i="0" dirty="0">
                <a:solidFill>
                  <a:srgbClr val="2E2E2E"/>
                </a:solidFill>
                <a:effectLst/>
                <a:latin typeface="Elsevier Sans"/>
              </a:rPr>
              <a:t>The rate of surgical ablation performed concomitantly in patients with atrial fibrillation at the time of mitral valve repair in the United States has risen from 52% to 61.5% over the last decade,</a:t>
            </a:r>
            <a:r>
              <a:rPr lang="en-US" b="0" i="0" u="none" strike="noStrike" baseline="30000" dirty="0">
                <a:solidFill>
                  <a:srgbClr val="005789"/>
                </a:solidFill>
                <a:effectLst/>
                <a:latin typeface="Elsevier Sans"/>
                <a:hlinkClick r:id="rId3"/>
              </a:rPr>
              <a:t>11</a:t>
            </a:r>
            <a:r>
              <a:rPr lang="en-US" b="0" i="0" baseline="30000" dirty="0">
                <a:solidFill>
                  <a:srgbClr val="2E2E2E"/>
                </a:solidFill>
                <a:effectLst/>
                <a:latin typeface="Elsevier Sans"/>
              </a:rPr>
              <a:t>,</a:t>
            </a:r>
            <a:r>
              <a:rPr lang="en-US" b="0" i="0" u="none" strike="noStrike" baseline="30000" dirty="0">
                <a:solidFill>
                  <a:srgbClr val="005789"/>
                </a:solidFill>
                <a:effectLst/>
                <a:latin typeface="Elsevier Sans"/>
                <a:hlinkClick r:id="rId3"/>
              </a:rPr>
              <a:t>12</a:t>
            </a:r>
            <a:r>
              <a:rPr lang="en-US" b="0" i="0" dirty="0">
                <a:solidFill>
                  <a:srgbClr val="2E2E2E"/>
                </a:solidFill>
                <a:effectLst/>
                <a:latin typeface="Elsevier Sans"/>
              </a:rPr>
              <a:t> </a:t>
            </a:r>
            <a:endParaRPr lang="en-US" dirty="0"/>
          </a:p>
        </p:txBody>
      </p:sp>
    </p:spTree>
    <p:extLst>
      <p:ext uri="{BB962C8B-B14F-4D97-AF65-F5344CB8AC3E}">
        <p14:creationId xmlns:p14="http://schemas.microsoft.com/office/powerpoint/2010/main" val="1719706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CBCD-0181-95E3-C2CB-F41461256895}"/>
              </a:ext>
            </a:extLst>
          </p:cNvPr>
          <p:cNvSpPr>
            <a:spLocks noGrp="1"/>
          </p:cNvSpPr>
          <p:nvPr>
            <p:ph type="title"/>
          </p:nvPr>
        </p:nvSpPr>
        <p:spPr/>
        <p:txBody>
          <a:bodyPr/>
          <a:lstStyle/>
          <a:p>
            <a:r>
              <a:rPr kumimoji="0" lang="en-US" sz="2400" b="1" i="0" u="none" strike="noStrike" kern="1200" cap="all" spc="0" normalizeH="0" baseline="0" noProof="0" dirty="0">
                <a:ln>
                  <a:noFill/>
                </a:ln>
                <a:solidFill>
                  <a:srgbClr val="2E2E2E"/>
                </a:solidFill>
                <a:effectLst/>
                <a:uLnTx/>
                <a:uFillTx/>
                <a:latin typeface="Elsevier Sans"/>
                <a:ea typeface="+mj-ea"/>
                <a:cs typeface="+mj-cs"/>
              </a:rPr>
              <a:t>Practice Guideline | Clinical Practice </a:t>
            </a:r>
            <a:r>
              <a:rPr kumimoji="0" lang="en-US" sz="2400" b="1" i="0" u="none" strike="noStrike" kern="1200" cap="all" spc="0" normalizeH="0" baseline="0" noProof="0" dirty="0" err="1">
                <a:ln>
                  <a:noFill/>
                </a:ln>
                <a:solidFill>
                  <a:srgbClr val="2E2E2E"/>
                </a:solidFill>
                <a:effectLst/>
                <a:uLnTx/>
                <a:uFillTx/>
                <a:latin typeface="Elsevier Sans"/>
                <a:ea typeface="+mj-ea"/>
                <a:cs typeface="+mj-cs"/>
              </a:rPr>
              <a:t>Guideline</a:t>
            </a:r>
            <a:r>
              <a:rPr kumimoji="0" lang="en-US" sz="2400" b="0" i="0" u="none" strike="noStrike" kern="1200" cap="none" spc="0" normalizeH="0" baseline="0" noProof="0" dirty="0" err="1">
                <a:ln>
                  <a:noFill/>
                </a:ln>
                <a:solidFill>
                  <a:srgbClr val="005789"/>
                </a:solidFill>
                <a:effectLst/>
                <a:uLnTx/>
                <a:uFillTx/>
                <a:latin typeface="Elsevier Sans"/>
                <a:ea typeface="+mj-ea"/>
                <a:cs typeface="+mj-cs"/>
                <a:hlinkClick r:id="rId2"/>
              </a:rPr>
              <a:t>Volume</a:t>
            </a:r>
            <a:r>
              <a:rPr kumimoji="0" lang="en-US" sz="2400" b="0" i="0" u="none" strike="noStrike" kern="1200" cap="none" spc="0" normalizeH="0" baseline="0" noProof="0" dirty="0">
                <a:ln>
                  <a:noFill/>
                </a:ln>
                <a:solidFill>
                  <a:srgbClr val="005789"/>
                </a:solidFill>
                <a:effectLst/>
                <a:uLnTx/>
                <a:uFillTx/>
                <a:latin typeface="Elsevier Sans"/>
                <a:ea typeface="+mj-ea"/>
                <a:cs typeface="+mj-cs"/>
                <a:hlinkClick r:id="rId2"/>
              </a:rPr>
              <a:t> 118, Issue 2</a:t>
            </a:r>
            <a:br>
              <a:rPr kumimoji="0" lang="en-US" sz="2400" b="0" i="0" u="none" strike="noStrike" kern="1200" cap="none" spc="0" normalizeH="0" baseline="0" noProof="0" dirty="0">
                <a:ln>
                  <a:noFill/>
                </a:ln>
                <a:solidFill>
                  <a:srgbClr val="005789"/>
                </a:solidFill>
                <a:effectLst/>
                <a:uLnTx/>
                <a:uFillTx/>
                <a:latin typeface="Elsevier Sans"/>
                <a:ea typeface="+mj-ea"/>
                <a:cs typeface="+mj-cs"/>
              </a:rPr>
            </a:br>
            <a:r>
              <a:rPr kumimoji="0" lang="en-US" sz="2400" b="0" i="0" u="none" strike="noStrike" kern="1200" cap="all" spc="0" normalizeH="0" baseline="0" noProof="0" dirty="0">
                <a:ln>
                  <a:noFill/>
                </a:ln>
                <a:solidFill>
                  <a:srgbClr val="2E2E2E"/>
                </a:solidFill>
                <a:effectLst/>
                <a:uLnTx/>
                <a:uFillTx/>
                <a:latin typeface="Elsevier Sans"/>
                <a:ea typeface="+mj-ea"/>
                <a:cs typeface="+mj-cs"/>
              </a:rPr>
              <a:t>p291-310, </a:t>
            </a:r>
            <a:r>
              <a:rPr kumimoji="0" lang="en-US" sz="2400" b="0" i="0" u="none" strike="noStrike" kern="1200" cap="none" spc="0" normalizeH="0" baseline="0" noProof="0" dirty="0">
                <a:ln>
                  <a:noFill/>
                </a:ln>
                <a:solidFill>
                  <a:srgbClr val="2E2E2E"/>
                </a:solidFill>
                <a:effectLst/>
                <a:uLnTx/>
                <a:uFillTx/>
                <a:latin typeface="Elsevier Sans"/>
                <a:ea typeface="+mj-ea"/>
                <a:cs typeface="+mj-cs"/>
              </a:rPr>
              <a:t>August 2024, Annals of Thoracic Surgery</a:t>
            </a:r>
            <a:br>
              <a:rPr kumimoji="0" lang="en-US" sz="2400" b="0" i="0" u="none" strike="noStrike" kern="1200" cap="none" spc="0" normalizeH="0" baseline="0" noProof="0" dirty="0">
                <a:ln>
                  <a:noFill/>
                </a:ln>
                <a:solidFill>
                  <a:srgbClr val="2E2E2E"/>
                </a:solidFill>
                <a:effectLst/>
                <a:uLnTx/>
                <a:uFillTx/>
                <a:latin typeface="Elsevier Sans"/>
                <a:ea typeface="+mj-ea"/>
                <a:cs typeface="+mj-cs"/>
              </a:rPr>
            </a:b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Moritz C. Wyler von </a:t>
            </a:r>
            <a:r>
              <a:rPr kumimoji="0" lang="en-US" sz="1050" b="0" i="0" u="none" strike="noStrike" kern="1200" cap="none" spc="0" normalizeH="0" baseline="0" noProof="0" dirty="0" err="1">
                <a:ln>
                  <a:noFill/>
                </a:ln>
                <a:solidFill>
                  <a:srgbClr val="005789"/>
                </a:solidFill>
                <a:effectLst/>
                <a:uLnTx/>
                <a:uFillTx/>
                <a:latin typeface="Elsevier Sans"/>
                <a:ea typeface="+mj-ea"/>
                <a:cs typeface="+mj-cs"/>
                <a:hlinkClick r:id="rId3"/>
              </a:rPr>
              <a:t>Ballmoos</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 MD, PhD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1</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4" tooltip="Send email to Moritz C. Wyler von Ballmoos"/>
              </a:rPr>
              <a:t>mcwvb@post.harvard.edu</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Dawn S. Hui, MD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2</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J. Hunter Mehaffey, MD, MSc</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3</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A. Marc </a:t>
            </a:r>
            <a:r>
              <a:rPr kumimoji="0" lang="en-US" sz="1050" b="0" i="0" u="none" strike="noStrike" kern="1200" cap="none" spc="0" normalizeH="0" baseline="0" noProof="0" dirty="0" err="1">
                <a:ln>
                  <a:noFill/>
                </a:ln>
                <a:solidFill>
                  <a:srgbClr val="005789"/>
                </a:solidFill>
                <a:effectLst/>
                <a:uLnTx/>
                <a:uFillTx/>
                <a:latin typeface="Elsevier Sans"/>
                <a:ea typeface="+mj-ea"/>
                <a:cs typeface="+mj-cs"/>
                <a:hlinkClick r:id="rId3"/>
              </a:rPr>
              <a:t>Gillinov</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 MD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6</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err="1">
                <a:ln>
                  <a:noFill/>
                </a:ln>
                <a:solidFill>
                  <a:srgbClr val="005789"/>
                </a:solidFill>
                <a:effectLst/>
                <a:uLnTx/>
                <a:uFillTx/>
                <a:latin typeface="Elsevier Sans"/>
                <a:ea typeface="+mj-ea"/>
                <a:cs typeface="+mj-cs"/>
                <a:hlinkClick r:id="rId3"/>
              </a:rPr>
              <a:t>Thoralf</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 M. Sundt, MD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7</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Vinay Badhwar, MD</a:t>
            </a:r>
            <a:endParaRPr lang="en-US" dirty="0"/>
          </a:p>
        </p:txBody>
      </p:sp>
      <p:sp>
        <p:nvSpPr>
          <p:cNvPr id="3" name="Content Placeholder 2">
            <a:extLst>
              <a:ext uri="{FF2B5EF4-FFF2-40B4-BE49-F238E27FC236}">
                <a16:creationId xmlns:a16="http://schemas.microsoft.com/office/drawing/2014/main" id="{7CEEFE9F-227E-B60A-9599-A27187A18671}"/>
              </a:ext>
            </a:extLst>
          </p:cNvPr>
          <p:cNvSpPr>
            <a:spLocks noGrp="1"/>
          </p:cNvSpPr>
          <p:nvPr>
            <p:ph idx="1"/>
          </p:nvPr>
        </p:nvSpPr>
        <p:spPr/>
        <p:txBody>
          <a:bodyPr>
            <a:normAutofit fontScale="85000" lnSpcReduction="20000"/>
          </a:bodyPr>
          <a:lstStyle/>
          <a:p>
            <a:r>
              <a:rPr lang="en-US" b="0" i="0" dirty="0">
                <a:solidFill>
                  <a:srgbClr val="2E2E2E"/>
                </a:solidFill>
                <a:effectLst/>
                <a:latin typeface="Elsevier Sans"/>
              </a:rPr>
              <a:t>In a recent review of the STS Adult Cardiac Surgery Database, the adoption of surgical ablation and surgical left atrial appendage occlusion has not changed substantially in the last 5 years, again demonstrating substantial room for changes in cardiac surgery practice to align more with current guidelines. </a:t>
            </a:r>
            <a:r>
              <a:rPr lang="en-US" b="0" i="0" dirty="0">
                <a:solidFill>
                  <a:srgbClr val="2E2E2E"/>
                </a:solidFill>
                <a:effectLst/>
                <a:highlight>
                  <a:srgbClr val="FFFF00"/>
                </a:highlight>
                <a:latin typeface="Elsevier Sans"/>
              </a:rPr>
              <a:t>In 2022, only 43% of all patients with documented atrial fibrillation undergoing first-time, nonemergent cardiac surgery were treated with surgical ablation plus surgical left atrial appendage occlusion, whereas 30% received neither a surgical ablation nor any left atrial appendage management </a:t>
            </a:r>
            <a:r>
              <a:rPr lang="en-US" b="0" i="0" dirty="0">
                <a:solidFill>
                  <a:srgbClr val="2E2E2E"/>
                </a:solidFill>
                <a:effectLst/>
                <a:latin typeface="Elsevier Sans"/>
              </a:rPr>
              <a:t>(</a:t>
            </a:r>
            <a:r>
              <a:rPr lang="en-US" b="0" i="0" u="none" strike="noStrike" dirty="0">
                <a:solidFill>
                  <a:srgbClr val="005789"/>
                </a:solidFill>
                <a:effectLst/>
                <a:latin typeface="Elsevier Sans"/>
                <a:hlinkClick r:id="rId5"/>
              </a:rPr>
              <a:t>Figure 1</a:t>
            </a:r>
            <a:r>
              <a:rPr lang="en-US" b="0" i="0" dirty="0">
                <a:solidFill>
                  <a:srgbClr val="2E2E2E"/>
                </a:solidFill>
                <a:effectLst/>
                <a:latin typeface="Elsevier Sans"/>
              </a:rPr>
              <a:t>). The undertreatment of atrial fibrillation, including left atrial appendage occlusion, is particularly evident among patients undergoing isolated coronary artery bypass grafting or aortic valve replacement, with generally greater treatment of both surgical ablation and left atrial appendage occlusion/obliteration among patients receiving a mitral valve procedure (</a:t>
            </a:r>
            <a:r>
              <a:rPr lang="en-US" b="0" i="0" u="none" strike="noStrike" dirty="0">
                <a:solidFill>
                  <a:srgbClr val="005789"/>
                </a:solidFill>
                <a:effectLst/>
                <a:latin typeface="Elsevier Sans"/>
                <a:hlinkClick r:id="rId5"/>
              </a:rPr>
              <a:t>Figure 1</a:t>
            </a:r>
            <a:r>
              <a:rPr lang="en-US" b="0" i="0" dirty="0">
                <a:solidFill>
                  <a:srgbClr val="2E2E2E"/>
                </a:solidFill>
                <a:effectLst/>
                <a:latin typeface="Elsevier Sans"/>
              </a:rPr>
              <a:t>).</a:t>
            </a:r>
            <a:r>
              <a:rPr lang="en-US" b="0" i="0" u="none" strike="noStrike" baseline="30000" dirty="0">
                <a:solidFill>
                  <a:srgbClr val="005789"/>
                </a:solidFill>
                <a:effectLst/>
                <a:latin typeface="Elsevier Sans"/>
                <a:hlinkClick r:id="rId3"/>
              </a:rPr>
              <a:t>13</a:t>
            </a:r>
            <a:r>
              <a:rPr lang="en-US" b="0" i="0" dirty="0">
                <a:solidFill>
                  <a:srgbClr val="2E2E2E"/>
                </a:solidFill>
                <a:effectLst/>
                <a:latin typeface="Elsevier Sans"/>
              </a:rPr>
              <a:t> Clearly, this represents an area in need of further education and better implementation of guideline-recommended practice. Barriers to this process and potential solutions were recently identified in a survey across 2 statewide quality collaboratives.</a:t>
            </a:r>
            <a:r>
              <a:rPr lang="en-US" b="0" i="0" u="none" strike="noStrike" baseline="30000" dirty="0">
                <a:solidFill>
                  <a:srgbClr val="005789"/>
                </a:solidFill>
                <a:effectLst/>
                <a:latin typeface="Elsevier Sans"/>
                <a:hlinkClick r:id="rId3"/>
              </a:rPr>
              <a:t>14</a:t>
            </a:r>
            <a:endParaRPr lang="en-US" dirty="0"/>
          </a:p>
        </p:txBody>
      </p:sp>
      <p:sp>
        <p:nvSpPr>
          <p:cNvPr id="4" name="Footer Placeholder 3">
            <a:extLst>
              <a:ext uri="{FF2B5EF4-FFF2-40B4-BE49-F238E27FC236}">
                <a16:creationId xmlns:a16="http://schemas.microsoft.com/office/drawing/2014/main" id="{4F49C224-23F0-0AA4-DE88-99426382AECC}"/>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884752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56" name="Content Placeholder 2053">
            <a:extLst>
              <a:ext uri="{FF2B5EF4-FFF2-40B4-BE49-F238E27FC236}">
                <a16:creationId xmlns:a16="http://schemas.microsoft.com/office/drawing/2014/main" id="{103B476C-C90E-947D-3512-75EB7C5812D9}"/>
              </a:ext>
            </a:extLst>
          </p:cNvPr>
          <p:cNvGraphicFramePr>
            <a:graphicFrameLocks noGrp="1"/>
          </p:cNvGraphicFramePr>
          <p:nvPr>
            <p:ph idx="4294967295"/>
            <p:extLst>
              <p:ext uri="{D42A27DB-BD31-4B8C-83A1-F6EECF244321}">
                <p14:modId xmlns:p14="http://schemas.microsoft.com/office/powerpoint/2010/main" val="2199211247"/>
              </p:ext>
            </p:extLst>
          </p:nvPr>
        </p:nvGraphicFramePr>
        <p:xfrm>
          <a:off x="386080" y="5537199"/>
          <a:ext cx="10129520" cy="1137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04528C8D-FCE7-FFE4-B495-CF912B3A82F4}"/>
              </a:ext>
            </a:extLst>
          </p:cNvPr>
          <p:cNvPicPr>
            <a:picLocks noChangeAspect="1"/>
          </p:cNvPicPr>
          <p:nvPr/>
        </p:nvPicPr>
        <p:blipFill>
          <a:blip r:embed="rId7"/>
          <a:stretch>
            <a:fillRect/>
          </a:stretch>
        </p:blipFill>
        <p:spPr>
          <a:xfrm>
            <a:off x="3282452" y="92694"/>
            <a:ext cx="5627096" cy="5322269"/>
          </a:xfrm>
          <a:prstGeom prst="rect">
            <a:avLst/>
          </a:prstGeom>
        </p:spPr>
      </p:pic>
    </p:spTree>
    <p:extLst>
      <p:ext uri="{BB962C8B-B14F-4D97-AF65-F5344CB8AC3E}">
        <p14:creationId xmlns:p14="http://schemas.microsoft.com/office/powerpoint/2010/main" val="3964016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4D58A-7951-16BB-AA16-2DC6A1AF924A}"/>
              </a:ext>
            </a:extLst>
          </p:cNvPr>
          <p:cNvSpPr>
            <a:spLocks noGrp="1"/>
          </p:cNvSpPr>
          <p:nvPr>
            <p:ph type="title"/>
          </p:nvPr>
        </p:nvSpPr>
        <p:spPr/>
        <p:txBody>
          <a:bodyPr/>
          <a:lstStyle/>
          <a:p>
            <a:r>
              <a:rPr kumimoji="0" lang="en-US" sz="2400" b="1" i="0" u="none" strike="noStrike" kern="1200" cap="all" spc="0" normalizeH="0" baseline="0" noProof="0" dirty="0">
                <a:ln>
                  <a:noFill/>
                </a:ln>
                <a:solidFill>
                  <a:srgbClr val="2E2E2E"/>
                </a:solidFill>
                <a:effectLst/>
                <a:uLnTx/>
                <a:uFillTx/>
                <a:latin typeface="Elsevier Sans"/>
                <a:ea typeface="+mj-ea"/>
                <a:cs typeface="+mj-cs"/>
              </a:rPr>
              <a:t>Practice Guideline | Clinical Practice </a:t>
            </a:r>
            <a:r>
              <a:rPr kumimoji="0" lang="en-US" sz="2400" b="1" i="0" u="none" strike="noStrike" kern="1200" cap="all" spc="0" normalizeH="0" baseline="0" noProof="0" dirty="0" err="1">
                <a:ln>
                  <a:noFill/>
                </a:ln>
                <a:solidFill>
                  <a:srgbClr val="2E2E2E"/>
                </a:solidFill>
                <a:effectLst/>
                <a:uLnTx/>
                <a:uFillTx/>
                <a:latin typeface="Elsevier Sans"/>
                <a:ea typeface="+mj-ea"/>
                <a:cs typeface="+mj-cs"/>
              </a:rPr>
              <a:t>Guideline</a:t>
            </a:r>
            <a:r>
              <a:rPr kumimoji="0" lang="en-US" sz="2400" b="0" i="0" u="none" strike="noStrike" kern="1200" cap="none" spc="0" normalizeH="0" baseline="0" noProof="0" dirty="0" err="1">
                <a:ln>
                  <a:noFill/>
                </a:ln>
                <a:solidFill>
                  <a:srgbClr val="005789"/>
                </a:solidFill>
                <a:effectLst/>
                <a:uLnTx/>
                <a:uFillTx/>
                <a:latin typeface="Elsevier Sans"/>
                <a:ea typeface="+mj-ea"/>
                <a:cs typeface="+mj-cs"/>
                <a:hlinkClick r:id="rId2"/>
              </a:rPr>
              <a:t>Volume</a:t>
            </a:r>
            <a:r>
              <a:rPr kumimoji="0" lang="en-US" sz="2400" b="0" i="0" u="none" strike="noStrike" kern="1200" cap="none" spc="0" normalizeH="0" baseline="0" noProof="0" dirty="0">
                <a:ln>
                  <a:noFill/>
                </a:ln>
                <a:solidFill>
                  <a:srgbClr val="005789"/>
                </a:solidFill>
                <a:effectLst/>
                <a:uLnTx/>
                <a:uFillTx/>
                <a:latin typeface="Elsevier Sans"/>
                <a:ea typeface="+mj-ea"/>
                <a:cs typeface="+mj-cs"/>
                <a:hlinkClick r:id="rId2"/>
              </a:rPr>
              <a:t> 118, Issue 2</a:t>
            </a:r>
            <a:br>
              <a:rPr kumimoji="0" lang="en-US" sz="2400" b="0" i="0" u="none" strike="noStrike" kern="1200" cap="none" spc="0" normalizeH="0" baseline="0" noProof="0" dirty="0">
                <a:ln>
                  <a:noFill/>
                </a:ln>
                <a:solidFill>
                  <a:srgbClr val="005789"/>
                </a:solidFill>
                <a:effectLst/>
                <a:uLnTx/>
                <a:uFillTx/>
                <a:latin typeface="Elsevier Sans"/>
                <a:ea typeface="+mj-ea"/>
                <a:cs typeface="+mj-cs"/>
              </a:rPr>
            </a:br>
            <a:r>
              <a:rPr kumimoji="0" lang="en-US" sz="2400" b="0" i="0" u="none" strike="noStrike" kern="1200" cap="all" spc="0" normalizeH="0" baseline="0" noProof="0" dirty="0">
                <a:ln>
                  <a:noFill/>
                </a:ln>
                <a:solidFill>
                  <a:srgbClr val="2E2E2E"/>
                </a:solidFill>
                <a:effectLst/>
                <a:uLnTx/>
                <a:uFillTx/>
                <a:latin typeface="Elsevier Sans"/>
                <a:ea typeface="+mj-ea"/>
                <a:cs typeface="+mj-cs"/>
              </a:rPr>
              <a:t>p291-310, </a:t>
            </a:r>
            <a:r>
              <a:rPr kumimoji="0" lang="en-US" sz="2400" b="0" i="0" u="none" strike="noStrike" kern="1200" cap="none" spc="0" normalizeH="0" baseline="0" noProof="0" dirty="0">
                <a:ln>
                  <a:noFill/>
                </a:ln>
                <a:solidFill>
                  <a:srgbClr val="2E2E2E"/>
                </a:solidFill>
                <a:effectLst/>
                <a:uLnTx/>
                <a:uFillTx/>
                <a:latin typeface="Elsevier Sans"/>
                <a:ea typeface="+mj-ea"/>
                <a:cs typeface="+mj-cs"/>
              </a:rPr>
              <a:t>August 2024, Annals of Thoracic Surgery</a:t>
            </a:r>
            <a:br>
              <a:rPr kumimoji="0" lang="en-US" sz="2400" b="0" i="0" u="none" strike="noStrike" kern="1200" cap="none" spc="0" normalizeH="0" baseline="0" noProof="0" dirty="0">
                <a:ln>
                  <a:noFill/>
                </a:ln>
                <a:solidFill>
                  <a:srgbClr val="2E2E2E"/>
                </a:solidFill>
                <a:effectLst/>
                <a:uLnTx/>
                <a:uFillTx/>
                <a:latin typeface="Elsevier Sans"/>
                <a:ea typeface="+mj-ea"/>
                <a:cs typeface="+mj-cs"/>
              </a:rPr>
            </a:b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Moritz C. Wyler von </a:t>
            </a:r>
            <a:r>
              <a:rPr kumimoji="0" lang="en-US" sz="1050" b="0" i="0" u="none" strike="noStrike" kern="1200" cap="none" spc="0" normalizeH="0" baseline="0" noProof="0" dirty="0" err="1">
                <a:ln>
                  <a:noFill/>
                </a:ln>
                <a:solidFill>
                  <a:srgbClr val="005789"/>
                </a:solidFill>
                <a:effectLst/>
                <a:uLnTx/>
                <a:uFillTx/>
                <a:latin typeface="Elsevier Sans"/>
                <a:ea typeface="+mj-ea"/>
                <a:cs typeface="+mj-cs"/>
                <a:hlinkClick r:id="rId3"/>
              </a:rPr>
              <a:t>Ballmoos</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 MD, PhD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1</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4" tooltip="Send email to Moritz C. Wyler von Ballmoos"/>
              </a:rPr>
              <a:t>mcwvb@post.harvard.edu</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Dawn S. Hui, MD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2</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J. Hunter Mehaffey, MD, MSc</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3</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A. Marc </a:t>
            </a:r>
            <a:r>
              <a:rPr kumimoji="0" lang="en-US" sz="1050" b="0" i="0" u="none" strike="noStrike" kern="1200" cap="none" spc="0" normalizeH="0" baseline="0" noProof="0" dirty="0" err="1">
                <a:ln>
                  <a:noFill/>
                </a:ln>
                <a:solidFill>
                  <a:srgbClr val="005789"/>
                </a:solidFill>
                <a:effectLst/>
                <a:uLnTx/>
                <a:uFillTx/>
                <a:latin typeface="Elsevier Sans"/>
                <a:ea typeface="+mj-ea"/>
                <a:cs typeface="+mj-cs"/>
                <a:hlinkClick r:id="rId3"/>
              </a:rPr>
              <a:t>Gillinov</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 MD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6</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err="1">
                <a:ln>
                  <a:noFill/>
                </a:ln>
                <a:solidFill>
                  <a:srgbClr val="005789"/>
                </a:solidFill>
                <a:effectLst/>
                <a:uLnTx/>
                <a:uFillTx/>
                <a:latin typeface="Elsevier Sans"/>
                <a:ea typeface="+mj-ea"/>
                <a:cs typeface="+mj-cs"/>
                <a:hlinkClick r:id="rId3"/>
              </a:rPr>
              <a:t>Thoralf</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 M. Sundt, MD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7</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Vinay Badhwar, MD</a:t>
            </a:r>
            <a:endParaRPr lang="en-US" dirty="0"/>
          </a:p>
        </p:txBody>
      </p:sp>
      <p:sp>
        <p:nvSpPr>
          <p:cNvPr id="3" name="Content Placeholder 2">
            <a:extLst>
              <a:ext uri="{FF2B5EF4-FFF2-40B4-BE49-F238E27FC236}">
                <a16:creationId xmlns:a16="http://schemas.microsoft.com/office/drawing/2014/main" id="{CEC958CD-4A4E-15A8-5AA8-2AD54D5E15A2}"/>
              </a:ext>
            </a:extLst>
          </p:cNvPr>
          <p:cNvSpPr>
            <a:spLocks noGrp="1"/>
          </p:cNvSpPr>
          <p:nvPr>
            <p:ph idx="1"/>
          </p:nvPr>
        </p:nvSpPr>
        <p:spPr/>
        <p:txBody>
          <a:bodyPr>
            <a:normAutofit lnSpcReduction="10000"/>
          </a:bodyPr>
          <a:lstStyle/>
          <a:p>
            <a:r>
              <a:rPr lang="en-US" b="0" i="0" dirty="0">
                <a:solidFill>
                  <a:srgbClr val="2E2E2E"/>
                </a:solidFill>
                <a:effectLst/>
                <a:latin typeface="Elsevier Sans"/>
              </a:rPr>
              <a:t>The gold standard of surgical ablation has remained the Cox maze procedure and its iteration, based on the original work of Dr Cox. Over the years, the operation evolved into the Cox maze III, or the </a:t>
            </a:r>
            <a:r>
              <a:rPr lang="en-US" b="0" i="0" dirty="0">
                <a:solidFill>
                  <a:srgbClr val="2E2E2E"/>
                </a:solidFill>
                <a:effectLst/>
                <a:highlight>
                  <a:srgbClr val="FFFF00"/>
                </a:highlight>
                <a:latin typeface="Elsevier Sans"/>
              </a:rPr>
              <a:t>“cut-and-sew” maze</a:t>
            </a:r>
            <a:r>
              <a:rPr lang="en-US" b="0" i="0" dirty="0">
                <a:solidFill>
                  <a:srgbClr val="2E2E2E"/>
                </a:solidFill>
                <a:effectLst/>
                <a:latin typeface="Elsevier Sans"/>
              </a:rPr>
              <a:t>,</a:t>
            </a:r>
            <a:r>
              <a:rPr lang="en-US" b="0" i="0" u="none" strike="noStrike" baseline="30000" dirty="0">
                <a:solidFill>
                  <a:srgbClr val="005789"/>
                </a:solidFill>
                <a:effectLst/>
                <a:latin typeface="Elsevier Sans"/>
                <a:hlinkClick r:id="rId3"/>
              </a:rPr>
              <a:t>15</a:t>
            </a:r>
            <a:r>
              <a:rPr lang="en-US" b="0" i="0" dirty="0">
                <a:solidFill>
                  <a:srgbClr val="2E2E2E"/>
                </a:solidFill>
                <a:effectLst/>
                <a:latin typeface="Elsevier Sans"/>
              </a:rPr>
              <a:t> which has been applied extensively in clinical practice.</a:t>
            </a:r>
            <a:r>
              <a:rPr lang="en-US" b="0" i="0" u="none" strike="noStrike" baseline="30000" dirty="0">
                <a:solidFill>
                  <a:srgbClr val="005789"/>
                </a:solidFill>
                <a:effectLst/>
                <a:latin typeface="Elsevier Sans"/>
                <a:hlinkClick r:id="rId3"/>
              </a:rPr>
              <a:t>16</a:t>
            </a:r>
            <a:r>
              <a:rPr lang="en-US" b="0" i="0" dirty="0">
                <a:solidFill>
                  <a:srgbClr val="2E2E2E"/>
                </a:solidFill>
                <a:effectLst/>
                <a:latin typeface="Elsevier Sans"/>
              </a:rPr>
              <a:t> Modifications of the atrial lesion sets evolved as </a:t>
            </a:r>
            <a:r>
              <a:rPr lang="en-US" b="0" i="0" dirty="0">
                <a:solidFill>
                  <a:srgbClr val="2E2E2E"/>
                </a:solidFill>
                <a:effectLst/>
                <a:highlight>
                  <a:srgbClr val="FFFF00"/>
                </a:highlight>
                <a:latin typeface="Elsevier Sans"/>
              </a:rPr>
              <a:t>new energy sources</a:t>
            </a:r>
            <a:r>
              <a:rPr lang="en-US" b="0" i="0" dirty="0">
                <a:solidFill>
                  <a:srgbClr val="2E2E2E"/>
                </a:solidFill>
                <a:effectLst/>
                <a:latin typeface="Elsevier Sans"/>
              </a:rPr>
              <a:t> were developed,</a:t>
            </a:r>
            <a:r>
              <a:rPr lang="en-US" b="0" i="0" u="none" strike="noStrike" baseline="30000" dirty="0">
                <a:solidFill>
                  <a:srgbClr val="005789"/>
                </a:solidFill>
                <a:effectLst/>
                <a:latin typeface="Elsevier Sans"/>
                <a:hlinkClick r:id="rId3"/>
              </a:rPr>
              <a:t>17</a:t>
            </a:r>
            <a:r>
              <a:rPr lang="en-US" b="0" i="0" baseline="30000" dirty="0">
                <a:solidFill>
                  <a:srgbClr val="2E2E2E"/>
                </a:solidFill>
                <a:effectLst/>
                <a:latin typeface="Elsevier Sans"/>
              </a:rPr>
              <a:t>,</a:t>
            </a:r>
            <a:r>
              <a:rPr lang="en-US" b="0" i="0" u="none" strike="noStrike" baseline="30000" dirty="0">
                <a:solidFill>
                  <a:srgbClr val="005789"/>
                </a:solidFill>
                <a:effectLst/>
                <a:latin typeface="Elsevier Sans"/>
                <a:hlinkClick r:id="rId3"/>
              </a:rPr>
              <a:t>18</a:t>
            </a:r>
            <a:r>
              <a:rPr lang="en-US" b="0" i="0" dirty="0">
                <a:solidFill>
                  <a:srgbClr val="2E2E2E"/>
                </a:solidFill>
                <a:effectLst/>
                <a:latin typeface="Elsevier Sans"/>
              </a:rPr>
              <a:t> and Damiano and associates</a:t>
            </a:r>
            <a:r>
              <a:rPr lang="en-US" b="0" i="0" u="none" strike="noStrike" baseline="30000" dirty="0">
                <a:solidFill>
                  <a:srgbClr val="005789"/>
                </a:solidFill>
                <a:effectLst/>
                <a:latin typeface="Elsevier Sans"/>
                <a:hlinkClick r:id="rId3"/>
              </a:rPr>
              <a:t>19</a:t>
            </a:r>
            <a:r>
              <a:rPr lang="en-US" b="0" i="0" baseline="30000" dirty="0">
                <a:solidFill>
                  <a:srgbClr val="2E2E2E"/>
                </a:solidFill>
                <a:effectLst/>
                <a:latin typeface="Elsevier Sans"/>
              </a:rPr>
              <a:t>,</a:t>
            </a:r>
            <a:r>
              <a:rPr lang="en-US" b="0" i="0" u="none" strike="noStrike" baseline="30000" dirty="0">
                <a:solidFill>
                  <a:srgbClr val="005789"/>
                </a:solidFill>
                <a:effectLst/>
                <a:latin typeface="Elsevier Sans"/>
                <a:hlinkClick r:id="rId3"/>
              </a:rPr>
              <a:t>20</a:t>
            </a:r>
            <a:r>
              <a:rPr lang="en-US" b="0" i="0" dirty="0">
                <a:solidFill>
                  <a:srgbClr val="2E2E2E"/>
                </a:solidFill>
                <a:effectLst/>
                <a:latin typeface="Elsevier Sans"/>
              </a:rPr>
              <a:t> used a combination of </a:t>
            </a:r>
            <a:r>
              <a:rPr lang="en-US" b="0" i="0" dirty="0">
                <a:solidFill>
                  <a:srgbClr val="2E2E2E"/>
                </a:solidFill>
                <a:effectLst/>
                <a:highlight>
                  <a:srgbClr val="FFFF00"/>
                </a:highlight>
                <a:latin typeface="Elsevier Sans"/>
              </a:rPr>
              <a:t>radiofrequency energy and cryoablation to replace several of the maze III cut-and-sew lesions, calling this facilitated procedure the Cox maze IV. </a:t>
            </a:r>
            <a:r>
              <a:rPr lang="en-US" b="0" i="0" dirty="0">
                <a:solidFill>
                  <a:srgbClr val="2E2E2E"/>
                </a:solidFill>
                <a:effectLst/>
                <a:latin typeface="Elsevier Sans"/>
              </a:rPr>
              <a:t>The safety and effectiveness of the Cox maze III/IV procedure have been substantiated by several studies, regardless of the chosen energy source for ablation or the surgical access.</a:t>
            </a:r>
            <a:r>
              <a:rPr lang="en-US" b="0" i="0" u="none" strike="noStrike" baseline="30000" dirty="0">
                <a:solidFill>
                  <a:srgbClr val="005789"/>
                </a:solidFill>
                <a:effectLst/>
                <a:latin typeface="Elsevier Sans"/>
                <a:hlinkClick r:id="rId3"/>
              </a:rPr>
              <a:t>21-23</a:t>
            </a:r>
            <a:endParaRPr lang="en-US" dirty="0"/>
          </a:p>
        </p:txBody>
      </p:sp>
    </p:spTree>
    <p:extLst>
      <p:ext uri="{BB962C8B-B14F-4D97-AF65-F5344CB8AC3E}">
        <p14:creationId xmlns:p14="http://schemas.microsoft.com/office/powerpoint/2010/main" val="3931720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330DA-D09D-910A-9D98-B0F1D3C035D2}"/>
              </a:ext>
            </a:extLst>
          </p:cNvPr>
          <p:cNvSpPr>
            <a:spLocks noGrp="1"/>
          </p:cNvSpPr>
          <p:nvPr>
            <p:ph type="title"/>
          </p:nvPr>
        </p:nvSpPr>
        <p:spPr/>
        <p:txBody>
          <a:bodyPr/>
          <a:lstStyle/>
          <a:p>
            <a:r>
              <a:rPr kumimoji="0" lang="en-US" sz="2400" b="1" i="0" u="none" strike="noStrike" kern="1200" cap="all" spc="0" normalizeH="0" baseline="0" noProof="0" dirty="0">
                <a:ln>
                  <a:noFill/>
                </a:ln>
                <a:solidFill>
                  <a:srgbClr val="2E2E2E"/>
                </a:solidFill>
                <a:effectLst/>
                <a:uLnTx/>
                <a:uFillTx/>
                <a:latin typeface="Elsevier Sans"/>
                <a:ea typeface="+mj-ea"/>
                <a:cs typeface="+mj-cs"/>
              </a:rPr>
              <a:t>Practice Guideline | Clinical Practice </a:t>
            </a:r>
            <a:r>
              <a:rPr kumimoji="0" lang="en-US" sz="2400" b="1" i="0" u="none" strike="noStrike" kern="1200" cap="all" spc="0" normalizeH="0" baseline="0" noProof="0" dirty="0" err="1">
                <a:ln>
                  <a:noFill/>
                </a:ln>
                <a:solidFill>
                  <a:srgbClr val="2E2E2E"/>
                </a:solidFill>
                <a:effectLst/>
                <a:uLnTx/>
                <a:uFillTx/>
                <a:latin typeface="Elsevier Sans"/>
                <a:ea typeface="+mj-ea"/>
                <a:cs typeface="+mj-cs"/>
              </a:rPr>
              <a:t>Guideline</a:t>
            </a:r>
            <a:r>
              <a:rPr kumimoji="0" lang="en-US" sz="2400" b="0" i="0" u="none" strike="noStrike" kern="1200" cap="none" spc="0" normalizeH="0" baseline="0" noProof="0" dirty="0" err="1">
                <a:ln>
                  <a:noFill/>
                </a:ln>
                <a:solidFill>
                  <a:srgbClr val="005789"/>
                </a:solidFill>
                <a:effectLst/>
                <a:uLnTx/>
                <a:uFillTx/>
                <a:latin typeface="Elsevier Sans"/>
                <a:ea typeface="+mj-ea"/>
                <a:cs typeface="+mj-cs"/>
                <a:hlinkClick r:id="rId2"/>
              </a:rPr>
              <a:t>Volume</a:t>
            </a:r>
            <a:r>
              <a:rPr kumimoji="0" lang="en-US" sz="2400" b="0" i="0" u="none" strike="noStrike" kern="1200" cap="none" spc="0" normalizeH="0" baseline="0" noProof="0" dirty="0">
                <a:ln>
                  <a:noFill/>
                </a:ln>
                <a:solidFill>
                  <a:srgbClr val="005789"/>
                </a:solidFill>
                <a:effectLst/>
                <a:uLnTx/>
                <a:uFillTx/>
                <a:latin typeface="Elsevier Sans"/>
                <a:ea typeface="+mj-ea"/>
                <a:cs typeface="+mj-cs"/>
                <a:hlinkClick r:id="rId2"/>
              </a:rPr>
              <a:t> 118, Issue 2</a:t>
            </a:r>
            <a:br>
              <a:rPr kumimoji="0" lang="en-US" sz="2400" b="0" i="0" u="none" strike="noStrike" kern="1200" cap="none" spc="0" normalizeH="0" baseline="0" noProof="0" dirty="0">
                <a:ln>
                  <a:noFill/>
                </a:ln>
                <a:solidFill>
                  <a:srgbClr val="005789"/>
                </a:solidFill>
                <a:effectLst/>
                <a:uLnTx/>
                <a:uFillTx/>
                <a:latin typeface="Elsevier Sans"/>
                <a:ea typeface="+mj-ea"/>
                <a:cs typeface="+mj-cs"/>
              </a:rPr>
            </a:br>
            <a:r>
              <a:rPr kumimoji="0" lang="en-US" sz="2400" b="0" i="0" u="none" strike="noStrike" kern="1200" cap="all" spc="0" normalizeH="0" baseline="0" noProof="0" dirty="0">
                <a:ln>
                  <a:noFill/>
                </a:ln>
                <a:solidFill>
                  <a:srgbClr val="2E2E2E"/>
                </a:solidFill>
                <a:effectLst/>
                <a:uLnTx/>
                <a:uFillTx/>
                <a:latin typeface="Elsevier Sans"/>
                <a:ea typeface="+mj-ea"/>
                <a:cs typeface="+mj-cs"/>
              </a:rPr>
              <a:t>p291-310, </a:t>
            </a:r>
            <a:r>
              <a:rPr kumimoji="0" lang="en-US" sz="2400" b="0" i="0" u="none" strike="noStrike" kern="1200" cap="none" spc="0" normalizeH="0" baseline="0" noProof="0" dirty="0">
                <a:ln>
                  <a:noFill/>
                </a:ln>
                <a:solidFill>
                  <a:srgbClr val="2E2E2E"/>
                </a:solidFill>
                <a:effectLst/>
                <a:uLnTx/>
                <a:uFillTx/>
                <a:latin typeface="Elsevier Sans"/>
                <a:ea typeface="+mj-ea"/>
                <a:cs typeface="+mj-cs"/>
              </a:rPr>
              <a:t>August 2024, Annals of Thoracic Surgery</a:t>
            </a:r>
            <a:br>
              <a:rPr kumimoji="0" lang="en-US" sz="2400" b="0" i="0" u="none" strike="noStrike" kern="1200" cap="none" spc="0" normalizeH="0" baseline="0" noProof="0" dirty="0">
                <a:ln>
                  <a:noFill/>
                </a:ln>
                <a:solidFill>
                  <a:srgbClr val="2E2E2E"/>
                </a:solidFill>
                <a:effectLst/>
                <a:uLnTx/>
                <a:uFillTx/>
                <a:latin typeface="Elsevier Sans"/>
                <a:ea typeface="+mj-ea"/>
                <a:cs typeface="+mj-cs"/>
              </a:rPr>
            </a:b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Moritz C. Wyler von </a:t>
            </a:r>
            <a:r>
              <a:rPr kumimoji="0" lang="en-US" sz="1050" b="0" i="0" u="none" strike="noStrike" kern="1200" cap="none" spc="0" normalizeH="0" baseline="0" noProof="0" dirty="0" err="1">
                <a:ln>
                  <a:noFill/>
                </a:ln>
                <a:solidFill>
                  <a:srgbClr val="005789"/>
                </a:solidFill>
                <a:effectLst/>
                <a:uLnTx/>
                <a:uFillTx/>
                <a:latin typeface="Elsevier Sans"/>
                <a:ea typeface="+mj-ea"/>
                <a:cs typeface="+mj-cs"/>
                <a:hlinkClick r:id="rId3"/>
              </a:rPr>
              <a:t>Ballmoos</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 MD, PhD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1</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4" tooltip="Send email to Moritz C. Wyler von Ballmoos"/>
              </a:rPr>
              <a:t>mcwvb@post.harvard.edu</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Dawn S. Hui, MD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2</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J. Hunter Mehaffey, MD, MSc</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3</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A. Marc </a:t>
            </a:r>
            <a:r>
              <a:rPr kumimoji="0" lang="en-US" sz="1050" b="0" i="0" u="none" strike="noStrike" kern="1200" cap="none" spc="0" normalizeH="0" baseline="0" noProof="0" dirty="0" err="1">
                <a:ln>
                  <a:noFill/>
                </a:ln>
                <a:solidFill>
                  <a:srgbClr val="005789"/>
                </a:solidFill>
                <a:effectLst/>
                <a:uLnTx/>
                <a:uFillTx/>
                <a:latin typeface="Elsevier Sans"/>
                <a:ea typeface="+mj-ea"/>
                <a:cs typeface="+mj-cs"/>
                <a:hlinkClick r:id="rId3"/>
              </a:rPr>
              <a:t>Gillinov</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 MD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6</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err="1">
                <a:ln>
                  <a:noFill/>
                </a:ln>
                <a:solidFill>
                  <a:srgbClr val="005789"/>
                </a:solidFill>
                <a:effectLst/>
                <a:uLnTx/>
                <a:uFillTx/>
                <a:latin typeface="Elsevier Sans"/>
                <a:ea typeface="+mj-ea"/>
                <a:cs typeface="+mj-cs"/>
                <a:hlinkClick r:id="rId3"/>
              </a:rPr>
              <a:t>Thoralf</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 M. Sundt, MD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7</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Vinay Badhwar, MD</a:t>
            </a:r>
            <a:endParaRPr lang="en-US" dirty="0"/>
          </a:p>
        </p:txBody>
      </p:sp>
      <p:sp>
        <p:nvSpPr>
          <p:cNvPr id="3" name="Content Placeholder 2">
            <a:extLst>
              <a:ext uri="{FF2B5EF4-FFF2-40B4-BE49-F238E27FC236}">
                <a16:creationId xmlns:a16="http://schemas.microsoft.com/office/drawing/2014/main" id="{E2429011-A2C5-59C4-00A9-3AA0501C7E7D}"/>
              </a:ext>
            </a:extLst>
          </p:cNvPr>
          <p:cNvSpPr>
            <a:spLocks noGrp="1"/>
          </p:cNvSpPr>
          <p:nvPr>
            <p:ph idx="1"/>
          </p:nvPr>
        </p:nvSpPr>
        <p:spPr/>
        <p:txBody>
          <a:bodyPr>
            <a:normAutofit/>
          </a:bodyPr>
          <a:lstStyle/>
          <a:p>
            <a:r>
              <a:rPr lang="en-US" b="0" i="0" dirty="0">
                <a:solidFill>
                  <a:srgbClr val="2E2E2E"/>
                </a:solidFill>
                <a:effectLst/>
                <a:latin typeface="Elsevier Sans"/>
              </a:rPr>
              <a:t>Epicardial surgical ablation performed as a stand-alone procedure or in combination with staged hybrid catheter-based ablation.</a:t>
            </a:r>
            <a:r>
              <a:rPr lang="en-US" b="0" i="0" u="none" strike="noStrike" baseline="30000" dirty="0">
                <a:solidFill>
                  <a:srgbClr val="005789"/>
                </a:solidFill>
                <a:effectLst/>
                <a:latin typeface="Elsevier Sans"/>
                <a:hlinkClick r:id="rId3"/>
              </a:rPr>
              <a:t>24</a:t>
            </a:r>
            <a:r>
              <a:rPr lang="en-US" b="0" i="0" baseline="30000" dirty="0">
                <a:solidFill>
                  <a:srgbClr val="2E2E2E"/>
                </a:solidFill>
                <a:effectLst/>
                <a:latin typeface="Elsevier Sans"/>
              </a:rPr>
              <a:t>,</a:t>
            </a:r>
            <a:r>
              <a:rPr lang="en-US" b="0" i="0" u="none" strike="noStrike" baseline="30000" dirty="0">
                <a:solidFill>
                  <a:srgbClr val="005789"/>
                </a:solidFill>
                <a:effectLst/>
                <a:latin typeface="Elsevier Sans"/>
                <a:hlinkClick r:id="rId3"/>
              </a:rPr>
              <a:t>25</a:t>
            </a:r>
            <a:r>
              <a:rPr lang="en-US" b="0" i="0" dirty="0">
                <a:solidFill>
                  <a:srgbClr val="2E2E2E"/>
                </a:solidFill>
                <a:effectLst/>
                <a:latin typeface="Elsevier Sans"/>
              </a:rPr>
              <a:t> Based on the performance and durable rhythm success even in patients with longstanding, persistent atrial fibrillation, adoption of surgical ablation as a stand-alone procedure, especially using minimally invasive and robotic-assisted techniques, has increased.</a:t>
            </a:r>
            <a:r>
              <a:rPr lang="en-US" b="0" i="0" u="none" strike="noStrike" baseline="30000" dirty="0">
                <a:solidFill>
                  <a:srgbClr val="005789"/>
                </a:solidFill>
                <a:effectLst/>
                <a:latin typeface="Elsevier Sans"/>
                <a:hlinkClick r:id="rId3"/>
              </a:rPr>
              <a:t>26-28</a:t>
            </a:r>
            <a:endParaRPr lang="en-US" b="0" i="0" u="none" strike="noStrike" baseline="30000" dirty="0">
              <a:solidFill>
                <a:srgbClr val="005789"/>
              </a:solidFill>
              <a:effectLst/>
              <a:latin typeface="Elsevier Sans"/>
            </a:endParaRPr>
          </a:p>
        </p:txBody>
      </p:sp>
    </p:spTree>
    <p:extLst>
      <p:ext uri="{BB962C8B-B14F-4D97-AF65-F5344CB8AC3E}">
        <p14:creationId xmlns:p14="http://schemas.microsoft.com/office/powerpoint/2010/main" val="334966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3072152-55AE-7364-EF55-BE4D2078C2B5}"/>
              </a:ext>
            </a:extLst>
          </p:cNvPr>
          <p:cNvSpPr>
            <a:spLocks noGrp="1"/>
          </p:cNvSpPr>
          <p:nvPr>
            <p:ph type="ftr" sz="quarter" idx="11"/>
          </p:nvPr>
        </p:nvSpPr>
        <p:spPr/>
        <p:txBody>
          <a:bodyPr/>
          <a:lstStyle/>
          <a:p>
            <a:r>
              <a:rPr lang="en-US"/>
              <a:t>American heart association</a:t>
            </a:r>
          </a:p>
        </p:txBody>
      </p:sp>
      <p:pic>
        <p:nvPicPr>
          <p:cNvPr id="1026" name="Picture 2">
            <a:extLst>
              <a:ext uri="{FF2B5EF4-FFF2-40B4-BE49-F238E27FC236}">
                <a16:creationId xmlns:a16="http://schemas.microsoft.com/office/drawing/2014/main" id="{917FB17B-29C5-E03B-8873-13AB46AC8233}"/>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p:blipFill>
        <p:spPr bwMode="auto">
          <a:xfrm>
            <a:off x="1793240" y="0"/>
            <a:ext cx="8605520" cy="645414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143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89D67-BCD1-24A2-82BA-3D3AA0B4C4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D766BE-B676-3076-1F62-386C1973C647}"/>
              </a:ext>
            </a:extLst>
          </p:cNvPr>
          <p:cNvSpPr>
            <a:spLocks noGrp="1"/>
          </p:cNvSpPr>
          <p:nvPr>
            <p:ph type="title"/>
          </p:nvPr>
        </p:nvSpPr>
        <p:spPr/>
        <p:txBody>
          <a:bodyPr/>
          <a:lstStyle/>
          <a:p>
            <a:r>
              <a:rPr kumimoji="0" lang="en-US" sz="2400" b="1" i="0" u="none" strike="noStrike" kern="1200" cap="all" spc="0" normalizeH="0" baseline="0" noProof="0" dirty="0">
                <a:ln>
                  <a:noFill/>
                </a:ln>
                <a:solidFill>
                  <a:srgbClr val="2E2E2E"/>
                </a:solidFill>
                <a:effectLst/>
                <a:uLnTx/>
                <a:uFillTx/>
                <a:latin typeface="Elsevier Sans"/>
                <a:ea typeface="+mj-ea"/>
                <a:cs typeface="+mj-cs"/>
              </a:rPr>
              <a:t>Practice Guideline | Clinical Practice </a:t>
            </a:r>
            <a:r>
              <a:rPr kumimoji="0" lang="en-US" sz="2400" b="1" i="0" u="none" strike="noStrike" kern="1200" cap="all" spc="0" normalizeH="0" baseline="0" noProof="0" dirty="0" err="1">
                <a:ln>
                  <a:noFill/>
                </a:ln>
                <a:solidFill>
                  <a:srgbClr val="2E2E2E"/>
                </a:solidFill>
                <a:effectLst/>
                <a:uLnTx/>
                <a:uFillTx/>
                <a:latin typeface="Elsevier Sans"/>
                <a:ea typeface="+mj-ea"/>
                <a:cs typeface="+mj-cs"/>
              </a:rPr>
              <a:t>Guideline</a:t>
            </a:r>
            <a:r>
              <a:rPr kumimoji="0" lang="en-US" sz="2400" b="0" i="0" u="none" strike="noStrike" kern="1200" cap="none" spc="0" normalizeH="0" baseline="0" noProof="0" dirty="0" err="1">
                <a:ln>
                  <a:noFill/>
                </a:ln>
                <a:solidFill>
                  <a:srgbClr val="005789"/>
                </a:solidFill>
                <a:effectLst/>
                <a:uLnTx/>
                <a:uFillTx/>
                <a:latin typeface="Elsevier Sans"/>
                <a:ea typeface="+mj-ea"/>
                <a:cs typeface="+mj-cs"/>
                <a:hlinkClick r:id="rId2"/>
              </a:rPr>
              <a:t>Volume</a:t>
            </a:r>
            <a:r>
              <a:rPr kumimoji="0" lang="en-US" sz="2400" b="0" i="0" u="none" strike="noStrike" kern="1200" cap="none" spc="0" normalizeH="0" baseline="0" noProof="0" dirty="0">
                <a:ln>
                  <a:noFill/>
                </a:ln>
                <a:solidFill>
                  <a:srgbClr val="005789"/>
                </a:solidFill>
                <a:effectLst/>
                <a:uLnTx/>
                <a:uFillTx/>
                <a:latin typeface="Elsevier Sans"/>
                <a:ea typeface="+mj-ea"/>
                <a:cs typeface="+mj-cs"/>
                <a:hlinkClick r:id="rId2"/>
              </a:rPr>
              <a:t> 118, Issue 2</a:t>
            </a:r>
            <a:br>
              <a:rPr kumimoji="0" lang="en-US" sz="2400" b="0" i="0" u="none" strike="noStrike" kern="1200" cap="none" spc="0" normalizeH="0" baseline="0" noProof="0" dirty="0">
                <a:ln>
                  <a:noFill/>
                </a:ln>
                <a:solidFill>
                  <a:srgbClr val="005789"/>
                </a:solidFill>
                <a:effectLst/>
                <a:uLnTx/>
                <a:uFillTx/>
                <a:latin typeface="Elsevier Sans"/>
                <a:ea typeface="+mj-ea"/>
                <a:cs typeface="+mj-cs"/>
              </a:rPr>
            </a:br>
            <a:r>
              <a:rPr kumimoji="0" lang="en-US" sz="2400" b="0" i="0" u="none" strike="noStrike" kern="1200" cap="all" spc="0" normalizeH="0" baseline="0" noProof="0" dirty="0">
                <a:ln>
                  <a:noFill/>
                </a:ln>
                <a:solidFill>
                  <a:srgbClr val="2E2E2E"/>
                </a:solidFill>
                <a:effectLst/>
                <a:uLnTx/>
                <a:uFillTx/>
                <a:latin typeface="Elsevier Sans"/>
                <a:ea typeface="+mj-ea"/>
                <a:cs typeface="+mj-cs"/>
              </a:rPr>
              <a:t>p291-310, </a:t>
            </a:r>
            <a:r>
              <a:rPr kumimoji="0" lang="en-US" sz="2400" b="0" i="0" u="none" strike="noStrike" kern="1200" cap="none" spc="0" normalizeH="0" baseline="0" noProof="0" dirty="0">
                <a:ln>
                  <a:noFill/>
                </a:ln>
                <a:solidFill>
                  <a:srgbClr val="2E2E2E"/>
                </a:solidFill>
                <a:effectLst/>
                <a:uLnTx/>
                <a:uFillTx/>
                <a:latin typeface="Elsevier Sans"/>
                <a:ea typeface="+mj-ea"/>
                <a:cs typeface="+mj-cs"/>
              </a:rPr>
              <a:t>August 2024, Annals of Thoracic Surgery</a:t>
            </a:r>
            <a:br>
              <a:rPr kumimoji="0" lang="en-US" sz="2400" b="0" i="0" u="none" strike="noStrike" kern="1200" cap="none" spc="0" normalizeH="0" baseline="0" noProof="0" dirty="0">
                <a:ln>
                  <a:noFill/>
                </a:ln>
                <a:solidFill>
                  <a:srgbClr val="2E2E2E"/>
                </a:solidFill>
                <a:effectLst/>
                <a:uLnTx/>
                <a:uFillTx/>
                <a:latin typeface="Elsevier Sans"/>
                <a:ea typeface="+mj-ea"/>
                <a:cs typeface="+mj-cs"/>
              </a:rPr>
            </a:b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Moritz C. Wyler von </a:t>
            </a:r>
            <a:r>
              <a:rPr kumimoji="0" lang="en-US" sz="1050" b="0" i="0" u="none" strike="noStrike" kern="1200" cap="none" spc="0" normalizeH="0" baseline="0" noProof="0" dirty="0" err="1">
                <a:ln>
                  <a:noFill/>
                </a:ln>
                <a:solidFill>
                  <a:srgbClr val="005789"/>
                </a:solidFill>
                <a:effectLst/>
                <a:uLnTx/>
                <a:uFillTx/>
                <a:latin typeface="Elsevier Sans"/>
                <a:ea typeface="+mj-ea"/>
                <a:cs typeface="+mj-cs"/>
                <a:hlinkClick r:id="rId3"/>
              </a:rPr>
              <a:t>Ballmoos</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 MD, PhD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1</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4" tooltip="Send email to Moritz C. Wyler von Ballmoos"/>
              </a:rPr>
              <a:t>mcwvb@post.harvard.edu</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Dawn S. Hui, MD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2</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J. Hunter Mehaffey, MD, MSc</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3</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A. Marc </a:t>
            </a:r>
            <a:r>
              <a:rPr kumimoji="0" lang="en-US" sz="1050" b="0" i="0" u="none" strike="noStrike" kern="1200" cap="none" spc="0" normalizeH="0" baseline="0" noProof="0" dirty="0" err="1">
                <a:ln>
                  <a:noFill/>
                </a:ln>
                <a:solidFill>
                  <a:srgbClr val="005789"/>
                </a:solidFill>
                <a:effectLst/>
                <a:uLnTx/>
                <a:uFillTx/>
                <a:latin typeface="Elsevier Sans"/>
                <a:ea typeface="+mj-ea"/>
                <a:cs typeface="+mj-cs"/>
                <a:hlinkClick r:id="rId3"/>
              </a:rPr>
              <a:t>Gillinov</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 MD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6</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err="1">
                <a:ln>
                  <a:noFill/>
                </a:ln>
                <a:solidFill>
                  <a:srgbClr val="005789"/>
                </a:solidFill>
                <a:effectLst/>
                <a:uLnTx/>
                <a:uFillTx/>
                <a:latin typeface="Elsevier Sans"/>
                <a:ea typeface="+mj-ea"/>
                <a:cs typeface="+mj-cs"/>
                <a:hlinkClick r:id="rId3"/>
              </a:rPr>
              <a:t>Thoralf</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 M. Sundt, MD</a:t>
            </a:r>
            <a:r>
              <a:rPr kumimoji="0" lang="en-US" sz="1050" b="0" i="0" u="none" strike="noStrike" kern="1200" cap="none" spc="0" normalizeH="0" baseline="30000" noProof="0" dirty="0">
                <a:ln>
                  <a:noFill/>
                </a:ln>
                <a:solidFill>
                  <a:srgbClr val="2E2E2E"/>
                </a:solidFill>
                <a:effectLst/>
                <a:uLnTx/>
                <a:uFillTx/>
                <a:latin typeface="Elsevier Sans"/>
                <a:ea typeface="+mj-ea"/>
                <a:cs typeface="+mj-cs"/>
              </a:rPr>
              <a:t>7</a:t>
            </a:r>
            <a:r>
              <a:rPr kumimoji="0" lang="en-US" sz="1050" b="0" i="0" u="none" strike="noStrike" kern="1200" cap="none" spc="0" normalizeH="0" baseline="0" noProof="0" dirty="0">
                <a:ln>
                  <a:noFill/>
                </a:ln>
                <a:solidFill>
                  <a:srgbClr val="2E2E2E"/>
                </a:solidFill>
                <a:effectLst/>
                <a:uLnTx/>
                <a:uFillTx/>
                <a:latin typeface="Elsevier Sans"/>
                <a:ea typeface="+mj-ea"/>
                <a:cs typeface="+mj-cs"/>
              </a:rPr>
              <a:t> ∙ </a:t>
            </a:r>
            <a:r>
              <a:rPr kumimoji="0" lang="en-US" sz="1050" b="0" i="0" u="none" strike="noStrike" kern="1200" cap="none" spc="0" normalizeH="0" baseline="0" noProof="0" dirty="0">
                <a:ln>
                  <a:noFill/>
                </a:ln>
                <a:solidFill>
                  <a:srgbClr val="005789"/>
                </a:solidFill>
                <a:effectLst/>
                <a:uLnTx/>
                <a:uFillTx/>
                <a:latin typeface="Elsevier Sans"/>
                <a:ea typeface="+mj-ea"/>
                <a:cs typeface="+mj-cs"/>
                <a:hlinkClick r:id="rId3"/>
              </a:rPr>
              <a:t>Vinay Badhwar, MD</a:t>
            </a:r>
            <a:endParaRPr lang="en-US" dirty="0"/>
          </a:p>
        </p:txBody>
      </p:sp>
      <p:sp>
        <p:nvSpPr>
          <p:cNvPr id="3" name="Content Placeholder 2">
            <a:extLst>
              <a:ext uri="{FF2B5EF4-FFF2-40B4-BE49-F238E27FC236}">
                <a16:creationId xmlns:a16="http://schemas.microsoft.com/office/drawing/2014/main" id="{4318E1FF-A1CD-57AF-ADA2-FBAD784A7553}"/>
              </a:ext>
            </a:extLst>
          </p:cNvPr>
          <p:cNvSpPr>
            <a:spLocks noGrp="1"/>
          </p:cNvSpPr>
          <p:nvPr>
            <p:ph idx="1"/>
          </p:nvPr>
        </p:nvSpPr>
        <p:spPr/>
        <p:txBody>
          <a:bodyPr>
            <a:normAutofit/>
          </a:bodyPr>
          <a:lstStyle/>
          <a:p>
            <a:r>
              <a:rPr lang="en-US" b="0" i="0" dirty="0">
                <a:solidFill>
                  <a:srgbClr val="2E2E2E"/>
                </a:solidFill>
                <a:effectLst/>
                <a:latin typeface="Elsevier Sans"/>
              </a:rPr>
              <a:t>A study of the STS Adult Cardiac Surgery Database investigating the results of stand-alone surgical therapy for isolated atrial fibrillation between 2011 and 2017 noted a 7% annual growth rate in stand-alone surgical ablation, with a 4% annual increase in the number of centers performing these procedures.</a:t>
            </a:r>
            <a:r>
              <a:rPr lang="en-US" b="0" i="0" u="none" strike="noStrike" baseline="30000" dirty="0">
                <a:solidFill>
                  <a:srgbClr val="005789"/>
                </a:solidFill>
                <a:effectLst/>
                <a:latin typeface="Elsevier Sans"/>
                <a:hlinkClick r:id="rId3"/>
              </a:rPr>
              <a:t>29</a:t>
            </a:r>
            <a:endParaRPr lang="en-US" dirty="0"/>
          </a:p>
        </p:txBody>
      </p:sp>
    </p:spTree>
    <p:extLst>
      <p:ext uri="{BB962C8B-B14F-4D97-AF65-F5344CB8AC3E}">
        <p14:creationId xmlns:p14="http://schemas.microsoft.com/office/powerpoint/2010/main" val="1554910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56D14-A3EC-EE28-AC70-30F68B699FAE}"/>
              </a:ext>
            </a:extLst>
          </p:cNvPr>
          <p:cNvSpPr>
            <a:spLocks noGrp="1"/>
          </p:cNvSpPr>
          <p:nvPr>
            <p:ph type="title"/>
          </p:nvPr>
        </p:nvSpPr>
        <p:spPr/>
        <p:txBody>
          <a:bodyPr>
            <a:normAutofit fontScale="90000"/>
          </a:bodyPr>
          <a:lstStyle/>
          <a:p>
            <a:r>
              <a:rPr lang="en-US" b="0" i="0" dirty="0">
                <a:solidFill>
                  <a:srgbClr val="2E2E2E"/>
                </a:solidFill>
                <a:effectLst/>
                <a:latin typeface="Elsevier Sans"/>
              </a:rPr>
              <a:t>Mitral Valve Operations and Concomitant Surgical Ablation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330DFCA0-2F2F-2D6F-5F88-3E2A6C111018}"/>
              </a:ext>
            </a:extLst>
          </p:cNvPr>
          <p:cNvSpPr>
            <a:spLocks noGrp="1"/>
          </p:cNvSpPr>
          <p:nvPr>
            <p:ph idx="1"/>
          </p:nvPr>
        </p:nvSpPr>
        <p:spPr/>
        <p:txBody>
          <a:bodyPr>
            <a:normAutofit/>
          </a:bodyPr>
          <a:lstStyle/>
          <a:p>
            <a:r>
              <a:rPr lang="en-US" b="0" i="0" dirty="0">
                <a:solidFill>
                  <a:srgbClr val="2E2E2E"/>
                </a:solidFill>
                <a:effectLst/>
                <a:latin typeface="Elsevier Sans"/>
              </a:rPr>
              <a:t>Mitral valve replacement or repair, is the most common surgery requiring the opening of the left atrium </a:t>
            </a:r>
          </a:p>
          <a:p>
            <a:r>
              <a:rPr lang="en-US" b="0" i="0" dirty="0">
                <a:solidFill>
                  <a:srgbClr val="2E2E2E"/>
                </a:solidFill>
                <a:effectLst/>
                <a:latin typeface="Elsevier Sans"/>
              </a:rPr>
              <a:t>Patients with mitral valve disease have a high incidence of atrial fibrillation at the time of presentation for surgery, ranging from 20% to 42%,</a:t>
            </a:r>
            <a:r>
              <a:rPr lang="en-US" b="0" i="0" u="none" strike="noStrike" baseline="30000" dirty="0">
                <a:solidFill>
                  <a:srgbClr val="005789"/>
                </a:solidFill>
                <a:effectLst/>
                <a:latin typeface="Elsevier Sans"/>
                <a:hlinkClick r:id="rId2"/>
              </a:rPr>
              <a:t>33</a:t>
            </a:r>
            <a:r>
              <a:rPr lang="en-US" b="0" i="0" baseline="30000" dirty="0">
                <a:solidFill>
                  <a:srgbClr val="2E2E2E"/>
                </a:solidFill>
                <a:effectLst/>
                <a:latin typeface="Elsevier Sans"/>
              </a:rPr>
              <a:t>,</a:t>
            </a:r>
            <a:r>
              <a:rPr lang="en-US" b="0" i="0" u="none" strike="noStrike" baseline="30000" dirty="0">
                <a:solidFill>
                  <a:srgbClr val="005789"/>
                </a:solidFill>
                <a:effectLst/>
                <a:latin typeface="Elsevier Sans"/>
                <a:hlinkClick r:id="rId2"/>
              </a:rPr>
              <a:t>34</a:t>
            </a:r>
            <a:r>
              <a:rPr lang="en-US" b="0" i="0" dirty="0">
                <a:solidFill>
                  <a:srgbClr val="2E2E2E"/>
                </a:solidFill>
                <a:effectLst/>
                <a:latin typeface="Elsevier Sans"/>
              </a:rPr>
              <a:t> </a:t>
            </a:r>
            <a:endParaRPr lang="en-US" dirty="0"/>
          </a:p>
        </p:txBody>
      </p:sp>
      <p:sp>
        <p:nvSpPr>
          <p:cNvPr id="4" name="Footer Placeholder 3">
            <a:extLst>
              <a:ext uri="{FF2B5EF4-FFF2-40B4-BE49-F238E27FC236}">
                <a16:creationId xmlns:a16="http://schemas.microsoft.com/office/drawing/2014/main" id="{4667C0E1-6C26-A110-C1BA-E0F5F542A3BD}"/>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625606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53E17-5CEB-2294-1E88-A5A12FD633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3A6C8D-EC2E-CE82-CD0E-70B775A42CD7}"/>
              </a:ext>
            </a:extLst>
          </p:cNvPr>
          <p:cNvSpPr>
            <a:spLocks noGrp="1"/>
          </p:cNvSpPr>
          <p:nvPr>
            <p:ph type="title"/>
          </p:nvPr>
        </p:nvSpPr>
        <p:spPr/>
        <p:txBody>
          <a:bodyPr>
            <a:normAutofit fontScale="90000"/>
          </a:bodyPr>
          <a:lstStyle/>
          <a:p>
            <a:r>
              <a:rPr lang="en-US" b="0" i="0" dirty="0">
                <a:solidFill>
                  <a:srgbClr val="2E2E2E"/>
                </a:solidFill>
                <a:effectLst/>
                <a:latin typeface="Elsevier Sans"/>
              </a:rPr>
              <a:t>Mitral Valve Operations and Concomitant Surgical Ablation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B253662D-D3CB-94A0-D1D6-23FD2346F925}"/>
              </a:ext>
            </a:extLst>
          </p:cNvPr>
          <p:cNvSpPr>
            <a:spLocks noGrp="1"/>
          </p:cNvSpPr>
          <p:nvPr>
            <p:ph idx="1"/>
          </p:nvPr>
        </p:nvSpPr>
        <p:spPr/>
        <p:txBody>
          <a:bodyPr>
            <a:normAutofit fontScale="92500" lnSpcReduction="20000"/>
          </a:bodyPr>
          <a:lstStyle/>
          <a:p>
            <a:r>
              <a:rPr lang="en-US" b="0" i="0" dirty="0">
                <a:solidFill>
                  <a:srgbClr val="2E2E2E"/>
                </a:solidFill>
                <a:effectLst/>
                <a:latin typeface="Elsevier Sans"/>
              </a:rPr>
              <a:t>Several randomized clinical trials of mitral patients have established surgical ablation as an effective intervention to reduce the prevalence of early postoperative atrial fibrillation by more than 50%.</a:t>
            </a:r>
            <a:r>
              <a:rPr lang="en-US" b="0" i="0" u="none" strike="noStrike" baseline="30000" dirty="0">
                <a:solidFill>
                  <a:srgbClr val="005789"/>
                </a:solidFill>
                <a:effectLst/>
                <a:latin typeface="Elsevier Sans"/>
                <a:hlinkClick r:id="rId2"/>
              </a:rPr>
              <a:t>40-43</a:t>
            </a:r>
            <a:r>
              <a:rPr lang="en-US" b="0" i="0" dirty="0">
                <a:solidFill>
                  <a:srgbClr val="2E2E2E"/>
                </a:solidFill>
                <a:effectLst/>
                <a:latin typeface="Elsevier Sans"/>
              </a:rPr>
              <a:t> In addition, randomized clinical trials and meta-analyses predominantly including mitral patients have consistently shown a substantial reduction in atrial fibrillation burden at the 1-year follow-up,</a:t>
            </a:r>
            <a:r>
              <a:rPr lang="en-US" b="0" i="0" u="none" strike="noStrike" baseline="30000" dirty="0">
                <a:solidFill>
                  <a:srgbClr val="005789"/>
                </a:solidFill>
                <a:effectLst/>
                <a:latin typeface="Elsevier Sans"/>
                <a:hlinkClick r:id="rId2"/>
              </a:rPr>
              <a:t>44-46</a:t>
            </a:r>
            <a:r>
              <a:rPr lang="en-US" b="0" i="0" dirty="0">
                <a:solidFill>
                  <a:srgbClr val="2E2E2E"/>
                </a:solidFill>
                <a:effectLst/>
                <a:latin typeface="Elsevier Sans"/>
              </a:rPr>
              <a:t> with some studies extending early success into the longer-term.</a:t>
            </a:r>
            <a:r>
              <a:rPr lang="en-US" b="0" i="0" u="none" strike="noStrike" baseline="30000" dirty="0">
                <a:solidFill>
                  <a:srgbClr val="005789"/>
                </a:solidFill>
                <a:effectLst/>
                <a:latin typeface="Elsevier Sans"/>
                <a:hlinkClick r:id="rId2"/>
              </a:rPr>
              <a:t>47</a:t>
            </a:r>
            <a:r>
              <a:rPr lang="en-US" b="0" i="0" baseline="30000" dirty="0">
                <a:solidFill>
                  <a:srgbClr val="2E2E2E"/>
                </a:solidFill>
                <a:effectLst/>
                <a:latin typeface="Elsevier Sans"/>
              </a:rPr>
              <a:t>,</a:t>
            </a:r>
            <a:r>
              <a:rPr lang="en-US" b="0" i="0" u="none" strike="noStrike" baseline="30000" dirty="0">
                <a:solidFill>
                  <a:srgbClr val="005789"/>
                </a:solidFill>
                <a:effectLst/>
                <a:latin typeface="Elsevier Sans"/>
                <a:hlinkClick r:id="rId2"/>
              </a:rPr>
              <a:t>48</a:t>
            </a:r>
            <a:r>
              <a:rPr lang="en-US" b="0" i="0" dirty="0">
                <a:solidFill>
                  <a:srgbClr val="2E2E2E"/>
                </a:solidFill>
                <a:effectLst/>
                <a:latin typeface="Elsevier Sans"/>
              </a:rPr>
              <a:t> </a:t>
            </a:r>
            <a:r>
              <a:rPr lang="en-US" b="0" i="0" dirty="0">
                <a:solidFill>
                  <a:srgbClr val="2E2E2E"/>
                </a:solidFill>
                <a:effectLst/>
                <a:highlight>
                  <a:srgbClr val="FFFF00"/>
                </a:highlight>
                <a:latin typeface="Elsevier Sans"/>
              </a:rPr>
              <a:t>In the Cardiothoracic Surgical Trials Network randomized clinical trial, 260 patients with persistent or long-standing persistent atrial fibrillation underwent pulmonary vein isolation, a </a:t>
            </a:r>
            <a:r>
              <a:rPr lang="en-US" b="0" i="0" dirty="0" err="1">
                <a:solidFill>
                  <a:srgbClr val="2E2E2E"/>
                </a:solidFill>
                <a:effectLst/>
                <a:highlight>
                  <a:srgbClr val="FFFF00"/>
                </a:highlight>
                <a:latin typeface="Elsevier Sans"/>
              </a:rPr>
              <a:t>biatrial</a:t>
            </a:r>
            <a:r>
              <a:rPr lang="en-US" b="0" i="0" dirty="0">
                <a:solidFill>
                  <a:srgbClr val="2E2E2E"/>
                </a:solidFill>
                <a:effectLst/>
                <a:highlight>
                  <a:srgbClr val="FFFF00"/>
                </a:highlight>
                <a:latin typeface="Elsevier Sans"/>
              </a:rPr>
              <a:t> maze procedure, or no ablation during concomitant mitral valve surgery. Ablation resulted in significant higher freedom from atrial fibrillation at 12 months (63% vs 29%), a higher risk of permanent pacemaker implantation, and lower mortality (6.8% vs 8.7%), although this did not reach statistical significance.</a:t>
            </a:r>
            <a:r>
              <a:rPr lang="en-US" b="0" i="0" u="none" strike="noStrike" baseline="30000" dirty="0">
                <a:solidFill>
                  <a:srgbClr val="005789"/>
                </a:solidFill>
                <a:effectLst/>
                <a:highlight>
                  <a:srgbClr val="FFFF00"/>
                </a:highlight>
                <a:latin typeface="Elsevier Sans"/>
                <a:hlinkClick r:id="rId2"/>
              </a:rPr>
              <a:t>46</a:t>
            </a:r>
            <a:endParaRPr lang="en-US" dirty="0">
              <a:highlight>
                <a:srgbClr val="FFFF00"/>
              </a:highlight>
            </a:endParaRPr>
          </a:p>
        </p:txBody>
      </p:sp>
      <p:sp>
        <p:nvSpPr>
          <p:cNvPr id="4" name="Footer Placeholder 3">
            <a:extLst>
              <a:ext uri="{FF2B5EF4-FFF2-40B4-BE49-F238E27FC236}">
                <a16:creationId xmlns:a16="http://schemas.microsoft.com/office/drawing/2014/main" id="{07C5EB39-D45B-79DB-D7CB-0E724007C175}"/>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181872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CBAD7-7252-D2D8-1353-70664EEF43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594C44-7E84-4728-71FF-033EBA9E09BE}"/>
              </a:ext>
            </a:extLst>
          </p:cNvPr>
          <p:cNvSpPr>
            <a:spLocks noGrp="1"/>
          </p:cNvSpPr>
          <p:nvPr>
            <p:ph type="title"/>
          </p:nvPr>
        </p:nvSpPr>
        <p:spPr/>
        <p:txBody>
          <a:bodyPr>
            <a:normAutofit fontScale="90000"/>
          </a:bodyPr>
          <a:lstStyle/>
          <a:p>
            <a:r>
              <a:rPr lang="en-US" b="0" i="0" dirty="0">
                <a:solidFill>
                  <a:srgbClr val="2E2E2E"/>
                </a:solidFill>
                <a:effectLst/>
                <a:latin typeface="Elsevier Sans"/>
              </a:rPr>
              <a:t>Mitral Valve Operations and Concomitant Surgical Ablation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E1A272BF-6307-0EC3-4140-626743152918}"/>
              </a:ext>
            </a:extLst>
          </p:cNvPr>
          <p:cNvSpPr>
            <a:spLocks noGrp="1"/>
          </p:cNvSpPr>
          <p:nvPr>
            <p:ph idx="1"/>
          </p:nvPr>
        </p:nvSpPr>
        <p:spPr/>
        <p:txBody>
          <a:bodyPr>
            <a:normAutofit/>
          </a:bodyPr>
          <a:lstStyle/>
          <a:p>
            <a:r>
              <a:rPr lang="en-US" b="0" i="0" dirty="0">
                <a:solidFill>
                  <a:srgbClr val="2E2E2E"/>
                </a:solidFill>
                <a:effectLst/>
                <a:latin typeface="Elsevier Sans"/>
              </a:rPr>
              <a:t>Duration of atrial fibrillation, left atrial size, and advanced patient age all influence success rates.</a:t>
            </a:r>
            <a:r>
              <a:rPr lang="en-US" b="0" i="0" u="none" strike="noStrike" baseline="30000" dirty="0">
                <a:solidFill>
                  <a:srgbClr val="005789"/>
                </a:solidFill>
                <a:effectLst/>
                <a:latin typeface="Elsevier Sans"/>
                <a:hlinkClick r:id="rId2"/>
              </a:rPr>
              <a:t>49-51</a:t>
            </a:r>
            <a:r>
              <a:rPr lang="en-US" b="0" i="0" dirty="0">
                <a:solidFill>
                  <a:srgbClr val="2E2E2E"/>
                </a:solidFill>
                <a:effectLst/>
                <a:latin typeface="Elsevier Sans"/>
              </a:rPr>
              <a:t> </a:t>
            </a:r>
          </a:p>
          <a:p>
            <a:r>
              <a:rPr lang="en-US" b="0" i="0" dirty="0">
                <a:solidFill>
                  <a:srgbClr val="2E2E2E"/>
                </a:solidFill>
                <a:effectLst/>
                <a:latin typeface="Elsevier Sans"/>
              </a:rPr>
              <a:t>In most studies, patients achieving sinus rhythm demonstrate improved symptoms as well as quality of life. Irrespective of survival benefit, evidence of improved long-term quality of life appears to be documented as one of the consistent and compelling benefits of effective surgical ablation for atrial fibrillation.</a:t>
            </a:r>
            <a:r>
              <a:rPr lang="en-US" b="0" i="0" u="none" strike="noStrike" baseline="30000" dirty="0">
                <a:solidFill>
                  <a:srgbClr val="005789"/>
                </a:solidFill>
                <a:effectLst/>
                <a:latin typeface="Elsevier Sans"/>
                <a:hlinkClick r:id="rId2"/>
              </a:rPr>
              <a:t>57-59</a:t>
            </a:r>
            <a:endParaRPr lang="en-US" dirty="0"/>
          </a:p>
        </p:txBody>
      </p:sp>
      <p:sp>
        <p:nvSpPr>
          <p:cNvPr id="4" name="Footer Placeholder 3">
            <a:extLst>
              <a:ext uri="{FF2B5EF4-FFF2-40B4-BE49-F238E27FC236}">
                <a16:creationId xmlns:a16="http://schemas.microsoft.com/office/drawing/2014/main" id="{314F0728-FB51-39C3-617F-57BF8105DC75}"/>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267359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6541F-4963-8204-F37F-FD7F41E22F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DF1A05-8973-BA78-86A2-000FC4B084FD}"/>
              </a:ext>
            </a:extLst>
          </p:cNvPr>
          <p:cNvSpPr>
            <a:spLocks noGrp="1"/>
          </p:cNvSpPr>
          <p:nvPr>
            <p:ph type="title"/>
          </p:nvPr>
        </p:nvSpPr>
        <p:spPr/>
        <p:txBody>
          <a:bodyPr>
            <a:normAutofit fontScale="90000"/>
          </a:bodyPr>
          <a:lstStyle/>
          <a:p>
            <a:r>
              <a:rPr lang="en-US" b="0" i="0" dirty="0">
                <a:solidFill>
                  <a:srgbClr val="2E2E2E"/>
                </a:solidFill>
                <a:effectLst/>
                <a:latin typeface="Elsevier Sans"/>
              </a:rPr>
              <a:t>Mitral Valve Operations and Concomitant Surgical Ablation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4CEAEAC8-A95F-D6A4-7C19-AC3C56EEB0B2}"/>
              </a:ext>
            </a:extLst>
          </p:cNvPr>
          <p:cNvSpPr>
            <a:spLocks noGrp="1"/>
          </p:cNvSpPr>
          <p:nvPr>
            <p:ph idx="1"/>
          </p:nvPr>
        </p:nvSpPr>
        <p:spPr/>
        <p:txBody>
          <a:bodyPr>
            <a:normAutofit/>
          </a:bodyPr>
          <a:lstStyle/>
          <a:p>
            <a:r>
              <a:rPr lang="en-US" b="0" i="0" dirty="0">
                <a:solidFill>
                  <a:srgbClr val="2E2E2E"/>
                </a:solidFill>
                <a:effectLst/>
                <a:latin typeface="Elsevier Sans"/>
              </a:rPr>
              <a:t>A propensity-matched study demonstrated significant survival benefits after surgical ablation with successful restoration of sinus rhythm.</a:t>
            </a:r>
            <a:r>
              <a:rPr lang="en-US" b="0" i="0" u="none" strike="noStrike" baseline="30000" dirty="0">
                <a:solidFill>
                  <a:srgbClr val="005789"/>
                </a:solidFill>
                <a:effectLst/>
                <a:latin typeface="Elsevier Sans"/>
                <a:hlinkClick r:id="rId2"/>
              </a:rPr>
              <a:t>62</a:t>
            </a:r>
            <a:r>
              <a:rPr lang="en-US" b="0" i="0" dirty="0">
                <a:solidFill>
                  <a:srgbClr val="2E2E2E"/>
                </a:solidFill>
                <a:effectLst/>
                <a:latin typeface="Elsevier Sans"/>
              </a:rPr>
              <a:t> </a:t>
            </a:r>
          </a:p>
          <a:p>
            <a:r>
              <a:rPr lang="en-US" b="0" i="0" dirty="0">
                <a:solidFill>
                  <a:srgbClr val="2E2E2E"/>
                </a:solidFill>
                <a:effectLst/>
                <a:latin typeface="Elsevier Sans"/>
              </a:rPr>
              <a:t>Several studies have documented better recovery of left ventricular function after successful sinus rhythm restoration, and left atrial size usually decreases.</a:t>
            </a:r>
            <a:r>
              <a:rPr lang="en-US" b="0" i="0" u="none" strike="noStrike" baseline="30000" dirty="0">
                <a:solidFill>
                  <a:srgbClr val="005789"/>
                </a:solidFill>
                <a:effectLst/>
                <a:latin typeface="Elsevier Sans"/>
                <a:hlinkClick r:id="rId2"/>
              </a:rPr>
              <a:t>65</a:t>
            </a:r>
            <a:r>
              <a:rPr lang="en-US" b="0" i="0" baseline="30000" dirty="0">
                <a:solidFill>
                  <a:srgbClr val="2E2E2E"/>
                </a:solidFill>
                <a:effectLst/>
                <a:latin typeface="Elsevier Sans"/>
              </a:rPr>
              <a:t>,</a:t>
            </a:r>
            <a:r>
              <a:rPr lang="en-US" b="0" i="0" u="none" strike="noStrike" baseline="30000" dirty="0">
                <a:solidFill>
                  <a:srgbClr val="005789"/>
                </a:solidFill>
                <a:effectLst/>
                <a:latin typeface="Elsevier Sans"/>
                <a:hlinkClick r:id="rId2"/>
              </a:rPr>
              <a:t>66</a:t>
            </a:r>
            <a:r>
              <a:rPr lang="en-US" b="0" i="0" dirty="0">
                <a:solidFill>
                  <a:srgbClr val="2E2E2E"/>
                </a:solidFill>
                <a:effectLst/>
                <a:latin typeface="Elsevier Sans"/>
              </a:rPr>
              <a:t> </a:t>
            </a:r>
          </a:p>
          <a:p>
            <a:r>
              <a:rPr lang="en-US" b="0" i="0" dirty="0">
                <a:solidFill>
                  <a:srgbClr val="2E2E2E"/>
                </a:solidFill>
                <a:effectLst/>
                <a:latin typeface="Elsevier Sans"/>
              </a:rPr>
              <a:t>Surgical ablation also may be associated with superior long-term freedom from stroke compared with nontreatment,</a:t>
            </a:r>
            <a:r>
              <a:rPr lang="en-US" b="0" i="0" u="none" strike="noStrike" baseline="30000" dirty="0">
                <a:solidFill>
                  <a:srgbClr val="005789"/>
                </a:solidFill>
                <a:effectLst/>
                <a:latin typeface="Elsevier Sans"/>
                <a:hlinkClick r:id="rId2"/>
              </a:rPr>
              <a:t>67-69</a:t>
            </a:r>
            <a:r>
              <a:rPr lang="en-US" b="0" i="0" dirty="0">
                <a:solidFill>
                  <a:srgbClr val="2E2E2E"/>
                </a:solidFill>
                <a:effectLst/>
                <a:latin typeface="Elsevier Sans"/>
              </a:rPr>
              <a:t> </a:t>
            </a:r>
            <a:endParaRPr lang="en-US" dirty="0"/>
          </a:p>
        </p:txBody>
      </p:sp>
      <p:sp>
        <p:nvSpPr>
          <p:cNvPr id="4" name="Footer Placeholder 3">
            <a:extLst>
              <a:ext uri="{FF2B5EF4-FFF2-40B4-BE49-F238E27FC236}">
                <a16:creationId xmlns:a16="http://schemas.microsoft.com/office/drawing/2014/main" id="{49357F0D-6A9C-F0F1-BEA2-FADBAB8F6C2C}"/>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4130245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75829-9718-190D-43D4-1AEEBCFD0E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559133-E4FA-5ABC-92DD-F4B88C28ACAC}"/>
              </a:ext>
            </a:extLst>
          </p:cNvPr>
          <p:cNvSpPr>
            <a:spLocks noGrp="1"/>
          </p:cNvSpPr>
          <p:nvPr>
            <p:ph type="title"/>
          </p:nvPr>
        </p:nvSpPr>
        <p:spPr/>
        <p:txBody>
          <a:bodyPr>
            <a:normAutofit fontScale="90000"/>
          </a:bodyPr>
          <a:lstStyle/>
          <a:p>
            <a:r>
              <a:rPr lang="en-US" b="0" i="0" dirty="0">
                <a:solidFill>
                  <a:srgbClr val="2E2E2E"/>
                </a:solidFill>
                <a:effectLst/>
                <a:latin typeface="Elsevier Sans"/>
              </a:rPr>
              <a:t>Mitral Valve Operations and Concomitant Surgical Ablation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352268BA-6857-CA7F-43E5-82EFF1F6A74D}"/>
              </a:ext>
            </a:extLst>
          </p:cNvPr>
          <p:cNvSpPr>
            <a:spLocks noGrp="1"/>
          </p:cNvSpPr>
          <p:nvPr>
            <p:ph idx="1"/>
          </p:nvPr>
        </p:nvSpPr>
        <p:spPr/>
        <p:txBody>
          <a:bodyPr>
            <a:normAutofit lnSpcReduction="10000"/>
          </a:bodyPr>
          <a:lstStyle/>
          <a:p>
            <a:pPr marL="0" indent="0">
              <a:buNone/>
            </a:pPr>
            <a:r>
              <a:rPr lang="en-US" b="0" i="0" dirty="0">
                <a:solidFill>
                  <a:srgbClr val="2E2E2E"/>
                </a:solidFill>
                <a:effectLst/>
                <a:latin typeface="Elsevier Sans"/>
              </a:rPr>
              <a:t>There is also increasing evidence for the long-term benefits of surgical ablation in patients undergoing mitral valve surgery and other concomitant procedures. Recently, a national registry study from the Republic of Poland including 3568 patients undergoing mitral valve surgery with a median follow-up of 5 years showed reduced all-cause mortality with surgical ablation (hazard ratio, 0.82; 95% CI, 0.7-0.96).</a:t>
            </a:r>
            <a:r>
              <a:rPr lang="en-US" b="0" i="0" u="none" strike="noStrike" baseline="30000" dirty="0">
                <a:solidFill>
                  <a:srgbClr val="005789"/>
                </a:solidFill>
                <a:effectLst/>
                <a:latin typeface="Elsevier Sans"/>
                <a:hlinkClick r:id="rId2"/>
              </a:rPr>
              <a:t>71</a:t>
            </a:r>
            <a:r>
              <a:rPr lang="en-US" b="0" i="0" dirty="0">
                <a:solidFill>
                  <a:srgbClr val="2E2E2E"/>
                </a:solidFill>
                <a:effectLst/>
                <a:latin typeface="Elsevier Sans"/>
              </a:rPr>
              <a:t> Similar long-term survival benefits were found in an institutional study of patients with rheumatic mitral valve disease by Kim and associates.</a:t>
            </a:r>
            <a:r>
              <a:rPr lang="en-US" b="0" i="0" u="none" strike="noStrike" baseline="30000" dirty="0">
                <a:solidFill>
                  <a:srgbClr val="005789"/>
                </a:solidFill>
                <a:effectLst/>
                <a:latin typeface="Elsevier Sans"/>
                <a:hlinkClick r:id="rId2"/>
              </a:rPr>
              <a:t>69</a:t>
            </a:r>
            <a:r>
              <a:rPr lang="en-US" b="0" i="0" dirty="0">
                <a:solidFill>
                  <a:srgbClr val="2E2E2E"/>
                </a:solidFill>
                <a:effectLst/>
                <a:latin typeface="Elsevier Sans"/>
              </a:rPr>
              <a:t> monitoring 1229 patients for more than 5 years, as well as by several national registry studies from Taiwan, Korea, Poland, and the United States, including mitral valve, coronary artery bypass grafting, and other procedures (</a:t>
            </a:r>
            <a:r>
              <a:rPr lang="en-US" b="0" i="0" u="none" strike="noStrike" dirty="0">
                <a:solidFill>
                  <a:srgbClr val="005789"/>
                </a:solidFill>
                <a:effectLst/>
                <a:latin typeface="Elsevier Sans"/>
                <a:hlinkClick r:id="rId3"/>
              </a:rPr>
              <a:t>Supplemental Figure</a:t>
            </a:r>
            <a:r>
              <a:rPr lang="en-US" b="0" i="0" dirty="0">
                <a:solidFill>
                  <a:srgbClr val="2E2E2E"/>
                </a:solidFill>
                <a:effectLst/>
                <a:latin typeface="Elsevier Sans"/>
              </a:rPr>
              <a:t> D).</a:t>
            </a:r>
            <a:r>
              <a:rPr lang="en-US" b="0" i="0" u="none" strike="noStrike" baseline="30000" dirty="0">
                <a:solidFill>
                  <a:srgbClr val="005789"/>
                </a:solidFill>
                <a:effectLst/>
                <a:latin typeface="Elsevier Sans"/>
                <a:hlinkClick r:id="rId2"/>
              </a:rPr>
              <a:t>72</a:t>
            </a:r>
            <a:r>
              <a:rPr lang="en-US" b="0" i="0" baseline="30000" dirty="0">
                <a:solidFill>
                  <a:srgbClr val="2E2E2E"/>
                </a:solidFill>
                <a:effectLst/>
                <a:latin typeface="Elsevier Sans"/>
              </a:rPr>
              <a:t>,</a:t>
            </a:r>
            <a:r>
              <a:rPr lang="en-US" b="0" i="0" u="none" strike="noStrike" baseline="30000" dirty="0">
                <a:solidFill>
                  <a:srgbClr val="005789"/>
                </a:solidFill>
                <a:effectLst/>
                <a:latin typeface="Elsevier Sans"/>
                <a:hlinkClick r:id="rId2"/>
              </a:rPr>
              <a:t>73</a:t>
            </a:r>
            <a:endParaRPr lang="en-US" dirty="0"/>
          </a:p>
        </p:txBody>
      </p:sp>
      <p:sp>
        <p:nvSpPr>
          <p:cNvPr id="4" name="Footer Placeholder 3">
            <a:extLst>
              <a:ext uri="{FF2B5EF4-FFF2-40B4-BE49-F238E27FC236}">
                <a16:creationId xmlns:a16="http://schemas.microsoft.com/office/drawing/2014/main" id="{605C0309-A0E9-0F30-3D22-C17828184F17}"/>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3347502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BB6E1-5C0F-36A8-3B48-2C067A947F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3C7AF-B73C-70A5-67B8-C48F6D1A5724}"/>
              </a:ext>
            </a:extLst>
          </p:cNvPr>
          <p:cNvSpPr>
            <a:spLocks noGrp="1"/>
          </p:cNvSpPr>
          <p:nvPr>
            <p:ph type="title"/>
          </p:nvPr>
        </p:nvSpPr>
        <p:spPr/>
        <p:txBody>
          <a:bodyPr>
            <a:normAutofit fontScale="90000"/>
          </a:bodyPr>
          <a:lstStyle/>
          <a:p>
            <a:r>
              <a:rPr lang="en-US" b="0" i="0" dirty="0">
                <a:solidFill>
                  <a:srgbClr val="2E2E2E"/>
                </a:solidFill>
                <a:effectLst/>
                <a:latin typeface="Elsevier Sans"/>
              </a:rPr>
              <a:t>Mitral Valve Operations and Concomitant Surgical Ablation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6C934401-AD1C-23CD-2D28-B77817D4B746}"/>
              </a:ext>
            </a:extLst>
          </p:cNvPr>
          <p:cNvSpPr>
            <a:spLocks noGrp="1"/>
          </p:cNvSpPr>
          <p:nvPr>
            <p:ph idx="1"/>
          </p:nvPr>
        </p:nvSpPr>
        <p:spPr/>
        <p:txBody>
          <a:bodyPr>
            <a:normAutofit/>
          </a:bodyPr>
          <a:lstStyle/>
          <a:p>
            <a:pPr marL="0" indent="0">
              <a:buNone/>
            </a:pPr>
            <a:r>
              <a:rPr lang="en-US" b="0" i="0" dirty="0">
                <a:solidFill>
                  <a:srgbClr val="2E2E2E"/>
                </a:solidFill>
                <a:effectLst/>
                <a:latin typeface="Elsevier Sans"/>
              </a:rPr>
              <a:t>Variables that are consistently found to be associated with lower rates of conversion to sinus rhythm after surgical ablation include </a:t>
            </a:r>
          </a:p>
          <a:p>
            <a:pPr marL="0" indent="0">
              <a:buNone/>
            </a:pPr>
            <a:r>
              <a:rPr lang="en-US" dirty="0">
                <a:solidFill>
                  <a:srgbClr val="2E2E2E"/>
                </a:solidFill>
                <a:latin typeface="Elsevier Sans"/>
              </a:rPr>
              <a:t>	</a:t>
            </a:r>
            <a:r>
              <a:rPr lang="en-US" b="0" i="0" dirty="0">
                <a:solidFill>
                  <a:srgbClr val="2E2E2E"/>
                </a:solidFill>
                <a:effectLst/>
                <a:latin typeface="Elsevier Sans"/>
              </a:rPr>
              <a:t>large left atrium</a:t>
            </a:r>
          </a:p>
          <a:p>
            <a:pPr marL="0" indent="0">
              <a:buNone/>
            </a:pPr>
            <a:r>
              <a:rPr lang="en-US" dirty="0">
                <a:solidFill>
                  <a:srgbClr val="2E2E2E"/>
                </a:solidFill>
                <a:latin typeface="Elsevier Sans"/>
              </a:rPr>
              <a:t>	</a:t>
            </a:r>
            <a:r>
              <a:rPr lang="en-US" b="0" i="0" dirty="0">
                <a:solidFill>
                  <a:srgbClr val="2E2E2E"/>
                </a:solidFill>
                <a:effectLst/>
                <a:latin typeface="Elsevier Sans"/>
              </a:rPr>
              <a:t>advanced age</a:t>
            </a:r>
          </a:p>
          <a:p>
            <a:pPr marL="0" indent="0">
              <a:buNone/>
            </a:pPr>
            <a:r>
              <a:rPr lang="en-US" dirty="0">
                <a:solidFill>
                  <a:srgbClr val="2E2E2E"/>
                </a:solidFill>
                <a:latin typeface="Elsevier Sans"/>
              </a:rPr>
              <a:t>	</a:t>
            </a:r>
            <a:r>
              <a:rPr lang="en-US" b="0" i="0" dirty="0">
                <a:solidFill>
                  <a:srgbClr val="2E2E2E"/>
                </a:solidFill>
                <a:effectLst/>
                <a:latin typeface="Elsevier Sans"/>
              </a:rPr>
              <a:t>cumulative atrial fibrillation burden</a:t>
            </a:r>
          </a:p>
          <a:p>
            <a:pPr marL="0" indent="0">
              <a:buNone/>
            </a:pPr>
            <a:r>
              <a:rPr lang="en-US" dirty="0">
                <a:solidFill>
                  <a:srgbClr val="2E2E2E"/>
                </a:solidFill>
                <a:latin typeface="Elsevier Sans"/>
              </a:rPr>
              <a:t>	</a:t>
            </a:r>
            <a:r>
              <a:rPr lang="en-US" b="0" i="0" dirty="0">
                <a:solidFill>
                  <a:srgbClr val="2E2E2E"/>
                </a:solidFill>
                <a:effectLst/>
                <a:latin typeface="Elsevier Sans"/>
              </a:rPr>
              <a:t>a less extensive ablation procedure</a:t>
            </a:r>
            <a:endParaRPr lang="en-US" dirty="0"/>
          </a:p>
        </p:txBody>
      </p:sp>
      <p:sp>
        <p:nvSpPr>
          <p:cNvPr id="4" name="Footer Placeholder 3">
            <a:extLst>
              <a:ext uri="{FF2B5EF4-FFF2-40B4-BE49-F238E27FC236}">
                <a16:creationId xmlns:a16="http://schemas.microsoft.com/office/drawing/2014/main" id="{A5C6D5C1-5D4E-0801-2FB3-8B3C68720DCE}"/>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3265882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5B9C0-93B7-4C30-74A3-902DCDFFE5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DBE8BF-C593-E915-C2F8-46675EBB0A98}"/>
              </a:ext>
            </a:extLst>
          </p:cNvPr>
          <p:cNvSpPr>
            <a:spLocks noGrp="1"/>
          </p:cNvSpPr>
          <p:nvPr>
            <p:ph type="title"/>
          </p:nvPr>
        </p:nvSpPr>
        <p:spPr/>
        <p:txBody>
          <a:bodyPr>
            <a:normAutofit fontScale="90000"/>
          </a:bodyPr>
          <a:lstStyle/>
          <a:p>
            <a:r>
              <a:rPr lang="en-US" b="0" i="0" dirty="0">
                <a:solidFill>
                  <a:srgbClr val="2E2E2E"/>
                </a:solidFill>
                <a:effectLst/>
                <a:latin typeface="Elsevier Sans"/>
              </a:rPr>
              <a:t>Mitral Valve Operations and Concomitant Surgical Ablation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4A0A8795-0FF7-11B2-19F3-8F38119055D4}"/>
              </a:ext>
            </a:extLst>
          </p:cNvPr>
          <p:cNvSpPr>
            <a:spLocks noGrp="1"/>
          </p:cNvSpPr>
          <p:nvPr>
            <p:ph idx="1"/>
          </p:nvPr>
        </p:nvSpPr>
        <p:spPr/>
        <p:txBody>
          <a:bodyPr>
            <a:normAutofit/>
          </a:bodyPr>
          <a:lstStyle/>
          <a:p>
            <a:pPr marL="0" indent="0">
              <a:buNone/>
            </a:pPr>
            <a:r>
              <a:rPr lang="en-US" b="0" i="0" dirty="0">
                <a:solidFill>
                  <a:srgbClr val="2E2E2E"/>
                </a:solidFill>
                <a:effectLst/>
                <a:latin typeface="Elsevier Sans"/>
              </a:rPr>
              <a:t>The substantial variability in pacemaker implantation after surgical ablation is likely explained by differences in surgical technique and practice patterns leading to pacemaker implantation, such as proactive evaluation for sick sinus syndrome, which is associated with the duration of atrial fibrillation. </a:t>
            </a:r>
          </a:p>
          <a:p>
            <a:pPr marL="0" indent="0">
              <a:buNone/>
            </a:pPr>
            <a:r>
              <a:rPr lang="en-US" b="0" i="0" dirty="0">
                <a:solidFill>
                  <a:srgbClr val="2E2E2E"/>
                </a:solidFill>
                <a:effectLst/>
                <a:latin typeface="Elsevier Sans"/>
              </a:rPr>
              <a:t>Several studies with 2 or more years of follow-up cited previously evaluated the association of surgical ablation with the long-term risk of requiring permanent pacemaker implantation, showing an increase in permanent pacemaker implantation over time (</a:t>
            </a:r>
            <a:r>
              <a:rPr lang="en-US" b="0" i="0" u="none" strike="noStrike" dirty="0">
                <a:solidFill>
                  <a:srgbClr val="005789"/>
                </a:solidFill>
                <a:effectLst/>
                <a:latin typeface="Elsevier Sans"/>
                <a:hlinkClick r:id="rId2"/>
              </a:rPr>
              <a:t>Supplemental Figure</a:t>
            </a:r>
            <a:r>
              <a:rPr lang="en-US" b="0" i="0" dirty="0">
                <a:solidFill>
                  <a:srgbClr val="2E2E2E"/>
                </a:solidFill>
                <a:effectLst/>
                <a:latin typeface="Elsevier Sans"/>
              </a:rPr>
              <a:t> H).</a:t>
            </a:r>
            <a:endParaRPr lang="en-US" dirty="0"/>
          </a:p>
        </p:txBody>
      </p:sp>
      <p:sp>
        <p:nvSpPr>
          <p:cNvPr id="4" name="Footer Placeholder 3">
            <a:extLst>
              <a:ext uri="{FF2B5EF4-FFF2-40B4-BE49-F238E27FC236}">
                <a16:creationId xmlns:a16="http://schemas.microsoft.com/office/drawing/2014/main" id="{FCD99CD3-D0A0-04EA-8858-2CE23A34C8E2}"/>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399118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96D3C-5D17-F0AF-0A83-2224F2B481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572B95-D9F9-2F73-A34B-B6F7EA6B25EA}"/>
              </a:ext>
            </a:extLst>
          </p:cNvPr>
          <p:cNvSpPr>
            <a:spLocks noGrp="1"/>
          </p:cNvSpPr>
          <p:nvPr>
            <p:ph type="title"/>
          </p:nvPr>
        </p:nvSpPr>
        <p:spPr/>
        <p:txBody>
          <a:bodyPr>
            <a:normAutofit fontScale="90000"/>
          </a:bodyPr>
          <a:lstStyle/>
          <a:p>
            <a:r>
              <a:rPr lang="en-US" b="0" i="0" dirty="0">
                <a:solidFill>
                  <a:srgbClr val="2E2E2E"/>
                </a:solidFill>
                <a:effectLst/>
                <a:latin typeface="Elsevier Sans"/>
              </a:rPr>
              <a:t>Mitral Valve Operations and Concomitant Surgical Ablation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A8A01D79-8EFB-C5B5-6963-037F17C929B4}"/>
              </a:ext>
            </a:extLst>
          </p:cNvPr>
          <p:cNvSpPr>
            <a:spLocks noGrp="1"/>
          </p:cNvSpPr>
          <p:nvPr>
            <p:ph idx="1"/>
          </p:nvPr>
        </p:nvSpPr>
        <p:spPr/>
        <p:txBody>
          <a:bodyPr>
            <a:normAutofit/>
          </a:bodyPr>
          <a:lstStyle/>
          <a:p>
            <a:pPr algn="l"/>
            <a:r>
              <a:rPr lang="en-US" b="1" i="0" dirty="0">
                <a:solidFill>
                  <a:srgbClr val="2E2E2E"/>
                </a:solidFill>
                <a:effectLst/>
                <a:latin typeface="Elsevier Sans"/>
              </a:rPr>
              <a:t>Recommendations for mitral valve operations:</a:t>
            </a:r>
            <a:r>
              <a:rPr lang="en-US" b="1" i="0" dirty="0">
                <a:solidFill>
                  <a:srgbClr val="757575"/>
                </a:solidFill>
                <a:effectLst/>
                <a:latin typeface="Elsevier Sans"/>
              </a:rPr>
              <a:t>1.</a:t>
            </a:r>
          </a:p>
          <a:p>
            <a:pPr algn="l"/>
            <a:r>
              <a:rPr lang="en-US" b="1" i="0" dirty="0">
                <a:solidFill>
                  <a:srgbClr val="2E2E2E"/>
                </a:solidFill>
                <a:effectLst/>
                <a:latin typeface="Elsevier Sans"/>
              </a:rPr>
              <a:t>Surgical ablation for atrial fibrillation is recommended for first-time nonemergent concomitant </a:t>
            </a:r>
            <a:r>
              <a:rPr lang="en-US" b="1" i="1" dirty="0">
                <a:solidFill>
                  <a:srgbClr val="2E2E2E"/>
                </a:solidFill>
                <a:effectLst/>
                <a:latin typeface="Elsevier Sans"/>
              </a:rPr>
              <a:t>mitral operations</a:t>
            </a:r>
            <a:r>
              <a:rPr lang="en-US" b="1" i="0" dirty="0">
                <a:solidFill>
                  <a:srgbClr val="2E2E2E"/>
                </a:solidFill>
                <a:effectLst/>
                <a:latin typeface="Elsevier Sans"/>
              </a:rPr>
              <a:t> to restore sinus rhythm and improve long-term outcomes</a:t>
            </a:r>
            <a:r>
              <a:rPr lang="en-US" b="0" i="0" dirty="0">
                <a:solidFill>
                  <a:srgbClr val="2E2E2E"/>
                </a:solidFill>
                <a:effectLst/>
                <a:latin typeface="Elsevier Sans"/>
              </a:rPr>
              <a:t>.</a:t>
            </a:r>
            <a:r>
              <a:rPr lang="en-US" b="1" i="0" dirty="0">
                <a:solidFill>
                  <a:srgbClr val="757575"/>
                </a:solidFill>
                <a:effectLst/>
                <a:latin typeface="Elsevier Sans"/>
              </a:rPr>
              <a:t>•</a:t>
            </a:r>
          </a:p>
          <a:p>
            <a:pPr algn="l"/>
            <a:r>
              <a:rPr lang="en-US" b="1" i="0" dirty="0">
                <a:solidFill>
                  <a:srgbClr val="2E2E2E"/>
                </a:solidFill>
                <a:effectLst/>
                <a:latin typeface="Elsevier Sans"/>
              </a:rPr>
              <a:t>Class of recommendation: I</a:t>
            </a:r>
            <a:endParaRPr lang="en-US" b="0" i="0" dirty="0">
              <a:solidFill>
                <a:srgbClr val="2E2E2E"/>
              </a:solidFill>
              <a:effectLst/>
              <a:latin typeface="Elsevier Sans"/>
            </a:endParaRPr>
          </a:p>
          <a:p>
            <a:pPr algn="l"/>
            <a:r>
              <a:rPr lang="en-US" b="1" i="0" dirty="0">
                <a:solidFill>
                  <a:srgbClr val="757575"/>
                </a:solidFill>
                <a:effectLst/>
                <a:latin typeface="Elsevier Sans"/>
              </a:rPr>
              <a:t>•</a:t>
            </a:r>
          </a:p>
          <a:p>
            <a:pPr algn="l"/>
            <a:r>
              <a:rPr lang="en-US" b="1" i="0" dirty="0">
                <a:solidFill>
                  <a:srgbClr val="2E2E2E"/>
                </a:solidFill>
                <a:effectLst/>
                <a:latin typeface="Elsevier Sans"/>
              </a:rPr>
              <a:t>Level of evidence: A</a:t>
            </a:r>
            <a:endParaRPr lang="en-US" b="0" i="0" dirty="0">
              <a:solidFill>
                <a:srgbClr val="2E2E2E"/>
              </a:solidFill>
              <a:effectLst/>
              <a:latin typeface="Elsevier Sans"/>
            </a:endParaRPr>
          </a:p>
          <a:p>
            <a:pPr marL="0" indent="0">
              <a:buNone/>
            </a:pPr>
            <a:endParaRPr lang="en-US" dirty="0"/>
          </a:p>
        </p:txBody>
      </p:sp>
      <p:sp>
        <p:nvSpPr>
          <p:cNvPr id="4" name="Footer Placeholder 3">
            <a:extLst>
              <a:ext uri="{FF2B5EF4-FFF2-40B4-BE49-F238E27FC236}">
                <a16:creationId xmlns:a16="http://schemas.microsoft.com/office/drawing/2014/main" id="{3D1591EC-B256-5E08-1122-0DE5D5775629}"/>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1137951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6D75D-4E27-A86D-F391-EE7BDEA070CE}"/>
              </a:ext>
            </a:extLst>
          </p:cNvPr>
          <p:cNvSpPr>
            <a:spLocks noGrp="1"/>
          </p:cNvSpPr>
          <p:nvPr>
            <p:ph type="title"/>
          </p:nvPr>
        </p:nvSpPr>
        <p:spPr/>
        <p:txBody>
          <a:bodyPr>
            <a:normAutofit fontScale="90000"/>
          </a:bodyPr>
          <a:lstStyle/>
          <a:p>
            <a:r>
              <a:rPr lang="en-US" b="0" i="0" dirty="0">
                <a:solidFill>
                  <a:srgbClr val="2E2E2E"/>
                </a:solidFill>
                <a:effectLst/>
                <a:latin typeface="Elsevier Sans"/>
              </a:rPr>
              <a:t>Surgical Ablation During Concomitant Closed-Atrial </a:t>
            </a:r>
            <a:r>
              <a:rPr lang="en-US" b="0" i="0" dirty="0" err="1">
                <a:solidFill>
                  <a:srgbClr val="2E2E2E"/>
                </a:solidFill>
                <a:effectLst/>
                <a:latin typeface="Elsevier Sans"/>
              </a:rPr>
              <a:t>Nonmitral</a:t>
            </a:r>
            <a:r>
              <a:rPr lang="en-US" b="0" i="0" dirty="0">
                <a:solidFill>
                  <a:srgbClr val="2E2E2E"/>
                </a:solidFill>
                <a:effectLst/>
                <a:latin typeface="Elsevier Sans"/>
              </a:rPr>
              <a:t> Valve Surgery</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E5B6420E-1372-9AD1-0685-5AE8001B8BA4}"/>
              </a:ext>
            </a:extLst>
          </p:cNvPr>
          <p:cNvSpPr>
            <a:spLocks noGrp="1"/>
          </p:cNvSpPr>
          <p:nvPr>
            <p:ph idx="1"/>
          </p:nvPr>
        </p:nvSpPr>
        <p:spPr/>
        <p:txBody>
          <a:bodyPr/>
          <a:lstStyle/>
          <a:p>
            <a:r>
              <a:rPr lang="en-US" b="0" i="0" dirty="0">
                <a:solidFill>
                  <a:srgbClr val="2E2E2E"/>
                </a:solidFill>
                <a:effectLst/>
                <a:latin typeface="Elsevier Sans"/>
              </a:rPr>
              <a:t>In patients with structural, </a:t>
            </a:r>
            <a:r>
              <a:rPr lang="en-US" b="0" i="0" dirty="0" err="1">
                <a:solidFill>
                  <a:srgbClr val="2E2E2E"/>
                </a:solidFill>
                <a:effectLst/>
                <a:latin typeface="Elsevier Sans"/>
              </a:rPr>
              <a:t>nonmitral</a:t>
            </a:r>
            <a:r>
              <a:rPr lang="en-US" b="0" i="0" dirty="0">
                <a:solidFill>
                  <a:srgbClr val="2E2E2E"/>
                </a:solidFill>
                <a:effectLst/>
                <a:latin typeface="Elsevier Sans"/>
              </a:rPr>
              <a:t> heart disease and patients with coronary artery disease, atrial fibrillation is common and associated with an increased risk of early and late mortality and morbidity.</a:t>
            </a:r>
            <a:r>
              <a:rPr lang="en-US" b="0" i="0" u="none" strike="noStrike" baseline="30000" dirty="0">
                <a:solidFill>
                  <a:srgbClr val="005789"/>
                </a:solidFill>
                <a:effectLst/>
                <a:latin typeface="Elsevier Sans"/>
                <a:hlinkClick r:id="rId2"/>
              </a:rPr>
              <a:t>82-85</a:t>
            </a:r>
            <a:r>
              <a:rPr lang="en-US" b="0" i="0" dirty="0">
                <a:solidFill>
                  <a:srgbClr val="2E2E2E"/>
                </a:solidFill>
                <a:effectLst/>
                <a:latin typeface="Elsevier Sans"/>
              </a:rPr>
              <a:t> </a:t>
            </a:r>
          </a:p>
          <a:p>
            <a:r>
              <a:rPr lang="en-US" b="0" i="0" dirty="0">
                <a:solidFill>
                  <a:srgbClr val="2E2E2E"/>
                </a:solidFill>
                <a:effectLst/>
                <a:latin typeface="Elsevier Sans"/>
              </a:rPr>
              <a:t>Preexisting atrial fibrillation at the time of surgical aortic valve replacement is strongly associated with increased cardiovascular morbidity and all-cause mortality.</a:t>
            </a:r>
            <a:r>
              <a:rPr lang="en-US" b="0" i="0" u="none" strike="noStrike" baseline="30000" dirty="0">
                <a:solidFill>
                  <a:srgbClr val="005789"/>
                </a:solidFill>
                <a:effectLst/>
                <a:latin typeface="Elsevier Sans"/>
                <a:hlinkClick r:id="rId2"/>
              </a:rPr>
              <a:t>84</a:t>
            </a:r>
            <a:r>
              <a:rPr lang="en-US" b="0" i="0" baseline="30000" dirty="0">
                <a:solidFill>
                  <a:srgbClr val="2E2E2E"/>
                </a:solidFill>
                <a:effectLst/>
                <a:latin typeface="Elsevier Sans"/>
              </a:rPr>
              <a:t>,</a:t>
            </a:r>
            <a:r>
              <a:rPr lang="en-US" b="0" i="0" u="none" strike="noStrike" baseline="30000" dirty="0">
                <a:solidFill>
                  <a:srgbClr val="005789"/>
                </a:solidFill>
                <a:effectLst/>
                <a:latin typeface="Elsevier Sans"/>
                <a:hlinkClick r:id="rId2"/>
              </a:rPr>
              <a:t>86</a:t>
            </a:r>
            <a:r>
              <a:rPr lang="en-US" b="0" i="0" baseline="30000" dirty="0">
                <a:solidFill>
                  <a:srgbClr val="2E2E2E"/>
                </a:solidFill>
                <a:effectLst/>
                <a:latin typeface="Elsevier Sans"/>
              </a:rPr>
              <a:t>,</a:t>
            </a:r>
            <a:r>
              <a:rPr lang="en-US" b="0" i="0" u="none" strike="noStrike" baseline="30000" dirty="0">
                <a:solidFill>
                  <a:srgbClr val="005789"/>
                </a:solidFill>
                <a:effectLst/>
                <a:latin typeface="Elsevier Sans"/>
                <a:hlinkClick r:id="rId2"/>
              </a:rPr>
              <a:t>87</a:t>
            </a:r>
            <a:r>
              <a:rPr lang="en-US" b="0" i="0" dirty="0">
                <a:solidFill>
                  <a:srgbClr val="2E2E2E"/>
                </a:solidFill>
                <a:effectLst/>
                <a:latin typeface="Elsevier Sans"/>
              </a:rPr>
              <a:t> </a:t>
            </a:r>
            <a:endParaRPr lang="en-US" dirty="0">
              <a:solidFill>
                <a:srgbClr val="2E2E2E"/>
              </a:solidFill>
              <a:latin typeface="Elsevier Sans"/>
            </a:endParaRPr>
          </a:p>
          <a:p>
            <a:r>
              <a:rPr lang="en-US" b="0" i="0" dirty="0">
                <a:solidFill>
                  <a:srgbClr val="2E2E2E"/>
                </a:solidFill>
                <a:effectLst/>
                <a:latin typeface="Elsevier Sans"/>
              </a:rPr>
              <a:t>surgical ablation at the time of coronary artery bypass grafting, valve procedures, aortic procedures, and combinations thereof have been associated with improved outcomes, including long-term survival.</a:t>
            </a:r>
            <a:r>
              <a:rPr lang="en-US" b="0" i="0" u="none" strike="noStrike" baseline="30000" dirty="0">
                <a:solidFill>
                  <a:srgbClr val="005789"/>
                </a:solidFill>
                <a:effectLst/>
                <a:latin typeface="Elsevier Sans"/>
                <a:hlinkClick r:id="rId2"/>
              </a:rPr>
              <a:t>67</a:t>
            </a:r>
            <a:r>
              <a:rPr lang="en-US" b="0" i="0" baseline="30000" dirty="0">
                <a:solidFill>
                  <a:srgbClr val="2E2E2E"/>
                </a:solidFill>
                <a:effectLst/>
                <a:latin typeface="Elsevier Sans"/>
              </a:rPr>
              <a:t>,</a:t>
            </a:r>
            <a:r>
              <a:rPr lang="en-US" b="0" i="0" u="none" strike="noStrike" baseline="30000" dirty="0">
                <a:solidFill>
                  <a:srgbClr val="005789"/>
                </a:solidFill>
                <a:effectLst/>
                <a:latin typeface="Elsevier Sans"/>
                <a:hlinkClick r:id="rId2"/>
              </a:rPr>
              <a:t>77</a:t>
            </a:r>
            <a:r>
              <a:rPr lang="en-US" b="0" i="0" baseline="30000" dirty="0">
                <a:solidFill>
                  <a:srgbClr val="2E2E2E"/>
                </a:solidFill>
                <a:effectLst/>
                <a:latin typeface="Elsevier Sans"/>
              </a:rPr>
              <a:t>,</a:t>
            </a:r>
            <a:r>
              <a:rPr lang="en-US" b="0" i="0" u="none" strike="noStrike" baseline="30000" dirty="0">
                <a:solidFill>
                  <a:srgbClr val="005789"/>
                </a:solidFill>
                <a:effectLst/>
                <a:latin typeface="Elsevier Sans"/>
                <a:hlinkClick r:id="rId2"/>
              </a:rPr>
              <a:t>88</a:t>
            </a:r>
            <a:r>
              <a:rPr lang="en-US" b="0" i="0" dirty="0">
                <a:solidFill>
                  <a:srgbClr val="2E2E2E"/>
                </a:solidFill>
                <a:effectLst/>
                <a:latin typeface="Elsevier Sans"/>
              </a:rPr>
              <a:t> </a:t>
            </a:r>
            <a:endParaRPr lang="en-US" dirty="0"/>
          </a:p>
        </p:txBody>
      </p:sp>
      <p:sp>
        <p:nvSpPr>
          <p:cNvPr id="4" name="Footer Placeholder 3">
            <a:extLst>
              <a:ext uri="{FF2B5EF4-FFF2-40B4-BE49-F238E27FC236}">
                <a16:creationId xmlns:a16="http://schemas.microsoft.com/office/drawing/2014/main" id="{B2C3DFC4-F359-2538-7741-6F847A6D16F8}"/>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363107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638517-688B-649E-7110-321BB7DB1638}"/>
              </a:ext>
            </a:extLst>
          </p:cNvPr>
          <p:cNvSpPr>
            <a:spLocks noGrp="1"/>
          </p:cNvSpPr>
          <p:nvPr>
            <p:ph type="title"/>
          </p:nvPr>
        </p:nvSpPr>
        <p:spPr>
          <a:xfrm>
            <a:off x="640080" y="325369"/>
            <a:ext cx="4368602" cy="1956841"/>
          </a:xfrm>
        </p:spPr>
        <p:txBody>
          <a:bodyPr anchor="b">
            <a:normAutofit/>
          </a:bodyPr>
          <a:lstStyle/>
          <a:p>
            <a:r>
              <a:rPr lang="en-US" sz="5400"/>
              <a:t>Atrial Fibrillation</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A4017D-39C3-122E-5AA9-183D9D2CD497}"/>
              </a:ext>
            </a:extLst>
          </p:cNvPr>
          <p:cNvSpPr>
            <a:spLocks noGrp="1"/>
          </p:cNvSpPr>
          <p:nvPr>
            <p:ph idx="1"/>
          </p:nvPr>
        </p:nvSpPr>
        <p:spPr>
          <a:xfrm>
            <a:off x="640080" y="2872899"/>
            <a:ext cx="4243589" cy="3320668"/>
          </a:xfrm>
        </p:spPr>
        <p:txBody>
          <a:bodyPr>
            <a:normAutofit/>
          </a:bodyPr>
          <a:lstStyle/>
          <a:p>
            <a:r>
              <a:rPr lang="en-US" sz="2200"/>
              <a:t>Why do we do surgical ablation</a:t>
            </a:r>
          </a:p>
          <a:p>
            <a:r>
              <a:rPr lang="en-US" sz="2200"/>
              <a:t>EP technology did not always exist, and surgeons had access to the heart</a:t>
            </a:r>
          </a:p>
          <a:p>
            <a:endParaRPr lang="en-US" sz="2200"/>
          </a:p>
        </p:txBody>
      </p:sp>
      <p:pic>
        <p:nvPicPr>
          <p:cNvPr id="5" name="Picture 4">
            <a:extLst>
              <a:ext uri="{FF2B5EF4-FFF2-40B4-BE49-F238E27FC236}">
                <a16:creationId xmlns:a16="http://schemas.microsoft.com/office/drawing/2014/main" id="{9B23DFC9-980E-E3F1-DF82-96AF885B632F}"/>
              </a:ext>
            </a:extLst>
          </p:cNvPr>
          <p:cNvPicPr>
            <a:picLocks noChangeAspect="1"/>
          </p:cNvPicPr>
          <p:nvPr/>
        </p:nvPicPr>
        <p:blipFill>
          <a:blip r:embed="rId2"/>
          <a:srcRect l="4585" r="38995"/>
          <a:stretch/>
        </p:blipFill>
        <p:spPr>
          <a:xfrm>
            <a:off x="5311702" y="1017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90338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699B1-1C5C-862D-092C-A013639A97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94928D-BC64-BB6E-8BF8-681A9F822781}"/>
              </a:ext>
            </a:extLst>
          </p:cNvPr>
          <p:cNvSpPr>
            <a:spLocks noGrp="1"/>
          </p:cNvSpPr>
          <p:nvPr>
            <p:ph type="title"/>
          </p:nvPr>
        </p:nvSpPr>
        <p:spPr/>
        <p:txBody>
          <a:bodyPr>
            <a:normAutofit fontScale="90000"/>
          </a:bodyPr>
          <a:lstStyle/>
          <a:p>
            <a:r>
              <a:rPr lang="en-US" b="0" i="0" dirty="0">
                <a:solidFill>
                  <a:srgbClr val="2E2E2E"/>
                </a:solidFill>
                <a:effectLst/>
                <a:latin typeface="Elsevier Sans"/>
              </a:rPr>
              <a:t>Surgical Ablation During Concomitant Closed-Atrial </a:t>
            </a:r>
            <a:r>
              <a:rPr lang="en-US" b="0" i="0" dirty="0" err="1">
                <a:solidFill>
                  <a:srgbClr val="2E2E2E"/>
                </a:solidFill>
                <a:effectLst/>
                <a:latin typeface="Elsevier Sans"/>
              </a:rPr>
              <a:t>Nonmitral</a:t>
            </a:r>
            <a:r>
              <a:rPr lang="en-US" b="0" i="0" dirty="0">
                <a:solidFill>
                  <a:srgbClr val="2E2E2E"/>
                </a:solidFill>
                <a:effectLst/>
                <a:latin typeface="Elsevier Sans"/>
              </a:rPr>
              <a:t> Valve Surgery</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550FFFF7-B8FA-5B3A-453F-2F749029C4C8}"/>
              </a:ext>
            </a:extLst>
          </p:cNvPr>
          <p:cNvSpPr>
            <a:spLocks noGrp="1"/>
          </p:cNvSpPr>
          <p:nvPr>
            <p:ph idx="1"/>
          </p:nvPr>
        </p:nvSpPr>
        <p:spPr/>
        <p:txBody>
          <a:bodyPr>
            <a:normAutofit/>
          </a:bodyPr>
          <a:lstStyle/>
          <a:p>
            <a:r>
              <a:rPr lang="en-US" b="0" i="0" dirty="0">
                <a:solidFill>
                  <a:srgbClr val="2E2E2E"/>
                </a:solidFill>
                <a:effectLst/>
                <a:latin typeface="Elsevier Sans"/>
              </a:rPr>
              <a:t>In patients with aortic stenosis specifically, the benefits of surgical aortic valve replacement plus surgical ablation over transcatheter aortic valve replacement alone have also been demonstrated.</a:t>
            </a:r>
            <a:r>
              <a:rPr lang="en-US" b="0" i="0" u="none" strike="noStrike" baseline="30000" dirty="0">
                <a:solidFill>
                  <a:srgbClr val="005789"/>
                </a:solidFill>
                <a:effectLst/>
                <a:latin typeface="Elsevier Sans"/>
                <a:hlinkClick r:id="rId2"/>
              </a:rPr>
              <a:t>89</a:t>
            </a:r>
            <a:r>
              <a:rPr lang="en-US" b="0" i="0" dirty="0">
                <a:solidFill>
                  <a:srgbClr val="2E2E2E"/>
                </a:solidFill>
                <a:effectLst/>
                <a:latin typeface="Elsevier Sans"/>
              </a:rPr>
              <a:t> </a:t>
            </a:r>
          </a:p>
        </p:txBody>
      </p:sp>
      <p:sp>
        <p:nvSpPr>
          <p:cNvPr id="4" name="Footer Placeholder 3">
            <a:extLst>
              <a:ext uri="{FF2B5EF4-FFF2-40B4-BE49-F238E27FC236}">
                <a16:creationId xmlns:a16="http://schemas.microsoft.com/office/drawing/2014/main" id="{5647AA42-0B98-7595-F516-36BA267CA48F}"/>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2690106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BED50-0DFB-E5BB-FC0E-4B41EFF0F5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EAD060-E3B0-CAEB-F668-6DF32333D1DF}"/>
              </a:ext>
            </a:extLst>
          </p:cNvPr>
          <p:cNvSpPr>
            <a:spLocks noGrp="1"/>
          </p:cNvSpPr>
          <p:nvPr>
            <p:ph type="title"/>
          </p:nvPr>
        </p:nvSpPr>
        <p:spPr/>
        <p:txBody>
          <a:bodyPr>
            <a:normAutofit fontScale="90000"/>
          </a:bodyPr>
          <a:lstStyle/>
          <a:p>
            <a:r>
              <a:rPr lang="en-US" b="0" i="0" dirty="0">
                <a:solidFill>
                  <a:srgbClr val="2E2E2E"/>
                </a:solidFill>
                <a:effectLst/>
                <a:latin typeface="Elsevier Sans"/>
              </a:rPr>
              <a:t>Surgical Ablation During Concomitant Closed-Atrial </a:t>
            </a:r>
            <a:r>
              <a:rPr lang="en-US" b="0" i="0" dirty="0" err="1">
                <a:solidFill>
                  <a:srgbClr val="2E2E2E"/>
                </a:solidFill>
                <a:effectLst/>
                <a:latin typeface="Elsevier Sans"/>
              </a:rPr>
              <a:t>Nonmitral</a:t>
            </a:r>
            <a:r>
              <a:rPr lang="en-US" b="0" i="0" dirty="0">
                <a:solidFill>
                  <a:srgbClr val="2E2E2E"/>
                </a:solidFill>
                <a:effectLst/>
                <a:latin typeface="Elsevier Sans"/>
              </a:rPr>
              <a:t> Valve Surgery</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2E2EF81D-AAC4-A6D7-A979-1D935BCCC3D0}"/>
              </a:ext>
            </a:extLst>
          </p:cNvPr>
          <p:cNvSpPr>
            <a:spLocks noGrp="1"/>
          </p:cNvSpPr>
          <p:nvPr>
            <p:ph idx="1"/>
          </p:nvPr>
        </p:nvSpPr>
        <p:spPr/>
        <p:txBody>
          <a:bodyPr>
            <a:normAutofit lnSpcReduction="10000"/>
          </a:bodyPr>
          <a:lstStyle/>
          <a:p>
            <a:r>
              <a:rPr lang="en-US" b="0" i="0" dirty="0">
                <a:solidFill>
                  <a:srgbClr val="2E2E2E"/>
                </a:solidFill>
                <a:effectLst/>
                <a:latin typeface="Elsevier Sans"/>
              </a:rPr>
              <a:t>An early study of the Cox maze III procedure in coronary artery bypass grafting patients with atrial fibrillation produced a 98% sinus rhythm rate at 5 years.</a:t>
            </a:r>
            <a:r>
              <a:rPr lang="en-US" b="0" i="0" u="none" strike="noStrike" baseline="30000" dirty="0">
                <a:solidFill>
                  <a:srgbClr val="005789"/>
                </a:solidFill>
                <a:effectLst/>
                <a:latin typeface="Elsevier Sans"/>
                <a:hlinkClick r:id="rId2"/>
              </a:rPr>
              <a:t>90</a:t>
            </a:r>
            <a:r>
              <a:rPr lang="en-US" b="0" i="0" dirty="0">
                <a:solidFill>
                  <a:srgbClr val="2E2E2E"/>
                </a:solidFill>
                <a:effectLst/>
                <a:latin typeface="Elsevier Sans"/>
              </a:rPr>
              <a:t> </a:t>
            </a:r>
          </a:p>
          <a:p>
            <a:r>
              <a:rPr lang="en-US" b="0" i="0" dirty="0">
                <a:solidFill>
                  <a:srgbClr val="2E2E2E"/>
                </a:solidFill>
                <a:effectLst/>
                <a:latin typeface="Elsevier Sans"/>
              </a:rPr>
              <a:t>As in the mitral valve population, cumulative atrial fibrillation burden and left atrial size were predictors of ablation failure.</a:t>
            </a:r>
            <a:r>
              <a:rPr lang="en-US" b="0" i="0" u="none" strike="noStrike" baseline="30000" dirty="0">
                <a:solidFill>
                  <a:srgbClr val="005789"/>
                </a:solidFill>
                <a:effectLst/>
                <a:latin typeface="Elsevier Sans"/>
                <a:hlinkClick r:id="rId2"/>
              </a:rPr>
              <a:t>91-93</a:t>
            </a:r>
            <a:r>
              <a:rPr lang="en-US" b="0" i="0" dirty="0">
                <a:solidFill>
                  <a:srgbClr val="2E2E2E"/>
                </a:solidFill>
                <a:effectLst/>
                <a:latin typeface="Elsevier Sans"/>
              </a:rPr>
              <a:t> </a:t>
            </a:r>
          </a:p>
          <a:p>
            <a:r>
              <a:rPr lang="en-US" b="0" i="0" dirty="0">
                <a:solidFill>
                  <a:srgbClr val="2E2E2E"/>
                </a:solidFill>
                <a:effectLst/>
                <a:latin typeface="Elsevier Sans"/>
              </a:rPr>
              <a:t>A single randomized study of 35 patients with paroxysmal atrial fibrillation having isolated coronary artery bypass grafting vs coronary artery bypass grafting with concomitant pulmonary vein isolation (PVI) is available.</a:t>
            </a:r>
            <a:r>
              <a:rPr lang="en-US" b="0" i="0" u="none" strike="noStrike" baseline="30000" dirty="0">
                <a:solidFill>
                  <a:srgbClr val="005789"/>
                </a:solidFill>
                <a:effectLst/>
                <a:latin typeface="Elsevier Sans"/>
                <a:hlinkClick r:id="rId2"/>
              </a:rPr>
              <a:t>94</a:t>
            </a:r>
            <a:r>
              <a:rPr lang="en-US" b="0" i="0" dirty="0">
                <a:solidFill>
                  <a:srgbClr val="2E2E2E"/>
                </a:solidFill>
                <a:effectLst/>
                <a:latin typeface="Elsevier Sans"/>
              </a:rPr>
              <a:t> At 18 months, 89% of patients in the PVI group were atrial fibrillation-free vs 47% in the coronary artery bypass grafting-only group.</a:t>
            </a:r>
            <a:endParaRPr lang="en-US" dirty="0"/>
          </a:p>
        </p:txBody>
      </p:sp>
      <p:sp>
        <p:nvSpPr>
          <p:cNvPr id="4" name="Footer Placeholder 3">
            <a:extLst>
              <a:ext uri="{FF2B5EF4-FFF2-40B4-BE49-F238E27FC236}">
                <a16:creationId xmlns:a16="http://schemas.microsoft.com/office/drawing/2014/main" id="{6AECBD96-A4DE-B4F7-AEE5-86DB319E96CD}"/>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4193404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45B18-02AD-4C59-5800-26E2C790F6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681430-2EEA-CCD2-367F-9C66FE3FC3C1}"/>
              </a:ext>
            </a:extLst>
          </p:cNvPr>
          <p:cNvSpPr>
            <a:spLocks noGrp="1"/>
          </p:cNvSpPr>
          <p:nvPr>
            <p:ph type="title"/>
          </p:nvPr>
        </p:nvSpPr>
        <p:spPr/>
        <p:txBody>
          <a:bodyPr>
            <a:normAutofit fontScale="90000"/>
          </a:bodyPr>
          <a:lstStyle/>
          <a:p>
            <a:r>
              <a:rPr lang="en-US" b="0" i="0" dirty="0">
                <a:solidFill>
                  <a:srgbClr val="2E2E2E"/>
                </a:solidFill>
                <a:effectLst/>
                <a:latin typeface="Elsevier Sans"/>
              </a:rPr>
              <a:t>Surgical Ablation During Concomitant Closed-Atrial </a:t>
            </a:r>
            <a:r>
              <a:rPr lang="en-US" b="0" i="0" dirty="0" err="1">
                <a:solidFill>
                  <a:srgbClr val="2E2E2E"/>
                </a:solidFill>
                <a:effectLst/>
                <a:latin typeface="Elsevier Sans"/>
              </a:rPr>
              <a:t>Nonmitral</a:t>
            </a:r>
            <a:r>
              <a:rPr lang="en-US" b="0" i="0" dirty="0">
                <a:solidFill>
                  <a:srgbClr val="2E2E2E"/>
                </a:solidFill>
                <a:effectLst/>
                <a:latin typeface="Elsevier Sans"/>
              </a:rPr>
              <a:t> Valve Surgery</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50C30A88-75AC-5FBA-070B-AE39BC7F8905}"/>
              </a:ext>
            </a:extLst>
          </p:cNvPr>
          <p:cNvSpPr>
            <a:spLocks noGrp="1"/>
          </p:cNvSpPr>
          <p:nvPr>
            <p:ph idx="1"/>
          </p:nvPr>
        </p:nvSpPr>
        <p:spPr/>
        <p:txBody>
          <a:bodyPr>
            <a:normAutofit/>
          </a:bodyPr>
          <a:lstStyle/>
          <a:p>
            <a:r>
              <a:rPr lang="en-US" b="0" i="0" dirty="0">
                <a:solidFill>
                  <a:srgbClr val="2E2E2E"/>
                </a:solidFill>
                <a:effectLst/>
                <a:latin typeface="Elsevier Sans"/>
              </a:rPr>
              <a:t>In surgical aortic valve replacement patients with atrial fibrillation, freedom from atrial fibrillation off antiarrhythmic drugs is better with surgical ablation than without.</a:t>
            </a:r>
            <a:r>
              <a:rPr lang="en-US" b="0" i="0" u="none" strike="noStrike" baseline="30000" dirty="0">
                <a:solidFill>
                  <a:srgbClr val="005789"/>
                </a:solidFill>
                <a:effectLst/>
                <a:latin typeface="Elsevier Sans"/>
                <a:hlinkClick r:id="rId2"/>
              </a:rPr>
              <a:t>95-97</a:t>
            </a:r>
            <a:r>
              <a:rPr lang="en-US" b="0" i="0" dirty="0">
                <a:solidFill>
                  <a:srgbClr val="2E2E2E"/>
                </a:solidFill>
                <a:effectLst/>
                <a:latin typeface="Elsevier Sans"/>
              </a:rPr>
              <a:t> </a:t>
            </a:r>
            <a:endParaRPr lang="en-US" dirty="0"/>
          </a:p>
        </p:txBody>
      </p:sp>
      <p:sp>
        <p:nvSpPr>
          <p:cNvPr id="4" name="Footer Placeholder 3">
            <a:extLst>
              <a:ext uri="{FF2B5EF4-FFF2-40B4-BE49-F238E27FC236}">
                <a16:creationId xmlns:a16="http://schemas.microsoft.com/office/drawing/2014/main" id="{9CADCFA0-7639-C508-8360-00495F8DD6FB}"/>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3649088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54B4E-B1B7-4507-EB2F-D9915B2A64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B9953E-306D-D52A-A1C4-E537BD28AB22}"/>
              </a:ext>
            </a:extLst>
          </p:cNvPr>
          <p:cNvSpPr>
            <a:spLocks noGrp="1"/>
          </p:cNvSpPr>
          <p:nvPr>
            <p:ph type="title"/>
          </p:nvPr>
        </p:nvSpPr>
        <p:spPr/>
        <p:txBody>
          <a:bodyPr>
            <a:normAutofit fontScale="90000"/>
          </a:bodyPr>
          <a:lstStyle/>
          <a:p>
            <a:r>
              <a:rPr lang="en-US" b="0" i="0" dirty="0">
                <a:solidFill>
                  <a:srgbClr val="2E2E2E"/>
                </a:solidFill>
                <a:effectLst/>
                <a:latin typeface="Elsevier Sans"/>
              </a:rPr>
              <a:t>Surgical Ablation During Concomitant Closed-Atrial </a:t>
            </a:r>
            <a:r>
              <a:rPr lang="en-US" b="0" i="0" dirty="0" err="1">
                <a:solidFill>
                  <a:srgbClr val="2E2E2E"/>
                </a:solidFill>
                <a:effectLst/>
                <a:latin typeface="Elsevier Sans"/>
              </a:rPr>
              <a:t>Nonmitral</a:t>
            </a:r>
            <a:r>
              <a:rPr lang="en-US" b="0" i="0" dirty="0">
                <a:solidFill>
                  <a:srgbClr val="2E2E2E"/>
                </a:solidFill>
                <a:effectLst/>
                <a:latin typeface="Elsevier Sans"/>
              </a:rPr>
              <a:t> Valve Surgery</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16C7667B-4CE2-E1AA-425B-A707CD030534}"/>
              </a:ext>
            </a:extLst>
          </p:cNvPr>
          <p:cNvSpPr>
            <a:spLocks noGrp="1"/>
          </p:cNvSpPr>
          <p:nvPr>
            <p:ph idx="1"/>
          </p:nvPr>
        </p:nvSpPr>
        <p:spPr/>
        <p:txBody>
          <a:bodyPr>
            <a:normAutofit/>
          </a:bodyPr>
          <a:lstStyle/>
          <a:p>
            <a:r>
              <a:rPr lang="en-US" b="0" i="0" dirty="0">
                <a:solidFill>
                  <a:srgbClr val="2E2E2E"/>
                </a:solidFill>
                <a:effectLst/>
                <a:latin typeface="Elsevier Sans"/>
              </a:rPr>
              <a:t>A 2014 randomized study compared coronary artery bypass grafting plus a Cox maze III/IV procedure and coronary artery bypass grafting with PVI to coronary artery bypass grafting alone and reported no in-hospital mortality or difference in major morbidity.</a:t>
            </a:r>
            <a:r>
              <a:rPr lang="en-US" b="0" i="0" u="none" strike="noStrike" baseline="30000" dirty="0">
                <a:solidFill>
                  <a:srgbClr val="005789"/>
                </a:solidFill>
                <a:effectLst/>
                <a:latin typeface="Elsevier Sans"/>
                <a:hlinkClick r:id="rId2"/>
              </a:rPr>
              <a:t>95</a:t>
            </a:r>
            <a:r>
              <a:rPr lang="en-US" b="0" i="0" dirty="0">
                <a:solidFill>
                  <a:srgbClr val="2E2E2E"/>
                </a:solidFill>
                <a:effectLst/>
                <a:latin typeface="Elsevier Sans"/>
              </a:rPr>
              <a:t> </a:t>
            </a:r>
          </a:p>
          <a:p>
            <a:r>
              <a:rPr lang="en-US" b="0" i="0" dirty="0">
                <a:solidFill>
                  <a:srgbClr val="2E2E2E"/>
                </a:solidFill>
                <a:effectLst/>
                <a:latin typeface="Elsevier Sans"/>
              </a:rPr>
              <a:t>In the longer-term, surgical ablation is associated with an increased incidence of permanent pacemaker implantation but improved long-term survival. </a:t>
            </a:r>
            <a:endParaRPr lang="en-US" dirty="0"/>
          </a:p>
        </p:txBody>
      </p:sp>
      <p:sp>
        <p:nvSpPr>
          <p:cNvPr id="4" name="Footer Placeholder 3">
            <a:extLst>
              <a:ext uri="{FF2B5EF4-FFF2-40B4-BE49-F238E27FC236}">
                <a16:creationId xmlns:a16="http://schemas.microsoft.com/office/drawing/2014/main" id="{979B9C1C-BDA7-6619-D673-21440A16C4EC}"/>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2816257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B4469-B819-DBEE-7FAD-91FD3290E7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5E11A9-2E64-B323-412F-1FFB4B81458D}"/>
              </a:ext>
            </a:extLst>
          </p:cNvPr>
          <p:cNvSpPr>
            <a:spLocks noGrp="1"/>
          </p:cNvSpPr>
          <p:nvPr>
            <p:ph type="title"/>
          </p:nvPr>
        </p:nvSpPr>
        <p:spPr/>
        <p:txBody>
          <a:bodyPr>
            <a:normAutofit fontScale="90000"/>
          </a:bodyPr>
          <a:lstStyle/>
          <a:p>
            <a:r>
              <a:rPr lang="en-US" b="0" i="0" dirty="0">
                <a:solidFill>
                  <a:srgbClr val="2E2E2E"/>
                </a:solidFill>
                <a:effectLst/>
                <a:latin typeface="Elsevier Sans"/>
              </a:rPr>
              <a:t>Surgical Ablation During Concomitant Closed-Atrial </a:t>
            </a:r>
            <a:r>
              <a:rPr lang="en-US" b="0" i="0" dirty="0" err="1">
                <a:solidFill>
                  <a:srgbClr val="2E2E2E"/>
                </a:solidFill>
                <a:effectLst/>
                <a:latin typeface="Elsevier Sans"/>
              </a:rPr>
              <a:t>Nonmitral</a:t>
            </a:r>
            <a:r>
              <a:rPr lang="en-US" b="0" i="0" dirty="0">
                <a:solidFill>
                  <a:srgbClr val="2E2E2E"/>
                </a:solidFill>
                <a:effectLst/>
                <a:latin typeface="Elsevier Sans"/>
              </a:rPr>
              <a:t> Valve Surgery</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C556A167-C176-DD1C-5D61-DD59D517250E}"/>
              </a:ext>
            </a:extLst>
          </p:cNvPr>
          <p:cNvSpPr>
            <a:spLocks noGrp="1"/>
          </p:cNvSpPr>
          <p:nvPr>
            <p:ph idx="1"/>
          </p:nvPr>
        </p:nvSpPr>
        <p:spPr/>
        <p:txBody>
          <a:bodyPr>
            <a:normAutofit/>
          </a:bodyPr>
          <a:lstStyle/>
          <a:p>
            <a:pPr algn="l"/>
            <a:r>
              <a:rPr lang="en-US" b="1" i="0" dirty="0">
                <a:solidFill>
                  <a:srgbClr val="2E2E2E"/>
                </a:solidFill>
                <a:effectLst/>
                <a:latin typeface="Elsevier Sans"/>
              </a:rPr>
              <a:t>Recommendations for operations other than mitral valve surgery</a:t>
            </a:r>
            <a:r>
              <a:rPr lang="en-US" b="1" i="0" dirty="0">
                <a:solidFill>
                  <a:srgbClr val="757575"/>
                </a:solidFill>
                <a:effectLst/>
                <a:latin typeface="Elsevier Sans"/>
              </a:rPr>
              <a:t>1.</a:t>
            </a:r>
          </a:p>
          <a:p>
            <a:pPr algn="l"/>
            <a:r>
              <a:rPr lang="en-US" b="1" i="0" dirty="0">
                <a:solidFill>
                  <a:srgbClr val="2E2E2E"/>
                </a:solidFill>
                <a:effectLst/>
                <a:latin typeface="Elsevier Sans"/>
              </a:rPr>
              <a:t>Surgical ablation for atrial fibrillation is recommended for any first-time nonemergent concomitant </a:t>
            </a:r>
            <a:r>
              <a:rPr lang="en-US" b="1" i="1" dirty="0" err="1">
                <a:solidFill>
                  <a:srgbClr val="2E2E2E"/>
                </a:solidFill>
                <a:effectLst/>
                <a:latin typeface="Elsevier Sans"/>
              </a:rPr>
              <a:t>nonmitral</a:t>
            </a:r>
            <a:r>
              <a:rPr lang="en-US" b="1" i="1" dirty="0">
                <a:solidFill>
                  <a:srgbClr val="2E2E2E"/>
                </a:solidFill>
                <a:effectLst/>
                <a:latin typeface="Elsevier Sans"/>
              </a:rPr>
              <a:t> operation</a:t>
            </a:r>
            <a:r>
              <a:rPr lang="en-US" b="1" i="0" dirty="0">
                <a:solidFill>
                  <a:srgbClr val="2E2E2E"/>
                </a:solidFill>
                <a:effectLst/>
                <a:latin typeface="Elsevier Sans"/>
              </a:rPr>
              <a:t> to restore sinus rhythm and improve long-term outcomes</a:t>
            </a:r>
            <a:r>
              <a:rPr lang="en-US" b="0" i="0" dirty="0">
                <a:solidFill>
                  <a:srgbClr val="2E2E2E"/>
                </a:solidFill>
                <a:effectLst/>
                <a:latin typeface="Elsevier Sans"/>
              </a:rPr>
              <a:t>.</a:t>
            </a:r>
            <a:r>
              <a:rPr lang="en-US" b="1" i="0" dirty="0">
                <a:solidFill>
                  <a:srgbClr val="757575"/>
                </a:solidFill>
                <a:effectLst/>
                <a:latin typeface="Elsevier Sans"/>
              </a:rPr>
              <a:t>•</a:t>
            </a:r>
          </a:p>
          <a:p>
            <a:pPr algn="l"/>
            <a:r>
              <a:rPr lang="en-US" b="1" i="0" dirty="0">
                <a:solidFill>
                  <a:srgbClr val="2E2E2E"/>
                </a:solidFill>
                <a:effectLst/>
                <a:latin typeface="Elsevier Sans"/>
              </a:rPr>
              <a:t>Class of recommendation: I</a:t>
            </a:r>
            <a:endParaRPr lang="en-US" b="0" i="0" dirty="0">
              <a:solidFill>
                <a:srgbClr val="2E2E2E"/>
              </a:solidFill>
              <a:effectLst/>
              <a:latin typeface="Elsevier Sans"/>
            </a:endParaRPr>
          </a:p>
          <a:p>
            <a:pPr algn="l"/>
            <a:r>
              <a:rPr lang="en-US" b="1" i="0" dirty="0">
                <a:solidFill>
                  <a:srgbClr val="757575"/>
                </a:solidFill>
                <a:effectLst/>
                <a:latin typeface="Elsevier Sans"/>
              </a:rPr>
              <a:t>•</a:t>
            </a:r>
          </a:p>
          <a:p>
            <a:pPr algn="l"/>
            <a:r>
              <a:rPr lang="en-US" b="1" i="0" dirty="0">
                <a:solidFill>
                  <a:srgbClr val="2E2E2E"/>
                </a:solidFill>
                <a:effectLst/>
                <a:latin typeface="Elsevier Sans"/>
              </a:rPr>
              <a:t>Level of evidence: B-NR</a:t>
            </a:r>
            <a:endParaRPr lang="en-US" b="0" i="0" dirty="0">
              <a:solidFill>
                <a:srgbClr val="2E2E2E"/>
              </a:solidFill>
              <a:effectLst/>
              <a:latin typeface="Elsevier Sans"/>
            </a:endParaRPr>
          </a:p>
          <a:p>
            <a:endParaRPr lang="en-US" dirty="0"/>
          </a:p>
        </p:txBody>
      </p:sp>
      <p:sp>
        <p:nvSpPr>
          <p:cNvPr id="4" name="Footer Placeholder 3">
            <a:extLst>
              <a:ext uri="{FF2B5EF4-FFF2-40B4-BE49-F238E27FC236}">
                <a16:creationId xmlns:a16="http://schemas.microsoft.com/office/drawing/2014/main" id="{2995654C-9A50-01E8-652D-65F5C5C8D7FF}"/>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1723665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5ABD-4E29-8837-57CF-EF0195A98D2F}"/>
              </a:ext>
            </a:extLst>
          </p:cNvPr>
          <p:cNvSpPr>
            <a:spLocks noGrp="1"/>
          </p:cNvSpPr>
          <p:nvPr>
            <p:ph type="title"/>
          </p:nvPr>
        </p:nvSpPr>
        <p:spPr/>
        <p:txBody>
          <a:bodyPr>
            <a:normAutofit fontScale="90000"/>
          </a:bodyPr>
          <a:lstStyle/>
          <a:p>
            <a:r>
              <a:rPr lang="en-US" b="0" i="0" dirty="0">
                <a:solidFill>
                  <a:srgbClr val="2E2E2E"/>
                </a:solidFill>
                <a:effectLst/>
                <a:latin typeface="Elsevier Sans"/>
              </a:rPr>
              <a:t>Stand-Alone Surgical Ablation for Atrial Fibrillation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E6B7A364-8B41-5F55-6C84-F75C4839C76D}"/>
              </a:ext>
            </a:extLst>
          </p:cNvPr>
          <p:cNvSpPr>
            <a:spLocks noGrp="1"/>
          </p:cNvSpPr>
          <p:nvPr>
            <p:ph idx="1"/>
          </p:nvPr>
        </p:nvSpPr>
        <p:spPr/>
        <p:txBody>
          <a:bodyPr/>
          <a:lstStyle/>
          <a:p>
            <a:r>
              <a:rPr lang="en-US" b="0" i="0" dirty="0">
                <a:solidFill>
                  <a:srgbClr val="2E2E2E"/>
                </a:solidFill>
                <a:effectLst/>
                <a:latin typeface="Elsevier Sans"/>
              </a:rPr>
              <a:t>The presence of symptomatic atrial fibrillation refractory to at least 1 class I or III antiarrhythmic drug has been established in several prior societal guidelines as the primary indication for ablation in stand-alone patients.</a:t>
            </a:r>
            <a:r>
              <a:rPr lang="en-US" b="0" i="0" u="none" strike="noStrike" baseline="30000" dirty="0">
                <a:solidFill>
                  <a:srgbClr val="005789"/>
                </a:solidFill>
                <a:effectLst/>
                <a:latin typeface="Elsevier Sans"/>
                <a:hlinkClick r:id="rId2"/>
              </a:rPr>
              <a:t>1</a:t>
            </a:r>
            <a:r>
              <a:rPr lang="en-US" b="0" i="0" baseline="30000" dirty="0">
                <a:solidFill>
                  <a:srgbClr val="2E2E2E"/>
                </a:solidFill>
                <a:effectLst/>
                <a:latin typeface="Elsevier Sans"/>
              </a:rPr>
              <a:t>,</a:t>
            </a:r>
            <a:r>
              <a:rPr lang="en-US" b="0" i="0" u="none" strike="noStrike" baseline="30000" dirty="0">
                <a:solidFill>
                  <a:srgbClr val="005789"/>
                </a:solidFill>
                <a:effectLst/>
                <a:latin typeface="Elsevier Sans"/>
                <a:hlinkClick r:id="rId2"/>
              </a:rPr>
              <a:t>105</a:t>
            </a:r>
            <a:r>
              <a:rPr lang="en-US" b="0" i="0" dirty="0">
                <a:solidFill>
                  <a:srgbClr val="2E2E2E"/>
                </a:solidFill>
                <a:effectLst/>
                <a:latin typeface="Elsevier Sans"/>
              </a:rPr>
              <a:t> </a:t>
            </a:r>
          </a:p>
          <a:p>
            <a:r>
              <a:rPr lang="en-US" dirty="0">
                <a:solidFill>
                  <a:srgbClr val="2E2E2E"/>
                </a:solidFill>
                <a:latin typeface="Elsevier Sans"/>
              </a:rPr>
              <a:t>M</a:t>
            </a:r>
            <a:r>
              <a:rPr lang="en-US" b="0" i="0" dirty="0">
                <a:solidFill>
                  <a:srgbClr val="2E2E2E"/>
                </a:solidFill>
                <a:effectLst/>
                <a:latin typeface="Elsevier Sans"/>
              </a:rPr>
              <a:t>ost patients also have had at least 1 unsuccessful catheter-based ablation before referral for stand-alone surgical ablation.</a:t>
            </a:r>
            <a:r>
              <a:rPr lang="en-US" b="0" i="0" u="none" strike="noStrike" baseline="30000" dirty="0">
                <a:solidFill>
                  <a:srgbClr val="005789"/>
                </a:solidFill>
                <a:effectLst/>
                <a:latin typeface="Elsevier Sans"/>
                <a:hlinkClick r:id="rId2"/>
              </a:rPr>
              <a:t>105</a:t>
            </a:r>
            <a:endParaRPr lang="en-US" dirty="0"/>
          </a:p>
        </p:txBody>
      </p:sp>
      <p:sp>
        <p:nvSpPr>
          <p:cNvPr id="4" name="Footer Placeholder 3">
            <a:extLst>
              <a:ext uri="{FF2B5EF4-FFF2-40B4-BE49-F238E27FC236}">
                <a16:creationId xmlns:a16="http://schemas.microsoft.com/office/drawing/2014/main" id="{CF405485-5379-412B-AF50-2D813D1BBF14}"/>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1265795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15374-3563-5064-4642-3084C95610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D77853-331A-FB09-6FC6-BE0845475F37}"/>
              </a:ext>
            </a:extLst>
          </p:cNvPr>
          <p:cNvSpPr>
            <a:spLocks noGrp="1"/>
          </p:cNvSpPr>
          <p:nvPr>
            <p:ph type="title"/>
          </p:nvPr>
        </p:nvSpPr>
        <p:spPr/>
        <p:txBody>
          <a:bodyPr>
            <a:normAutofit fontScale="90000"/>
          </a:bodyPr>
          <a:lstStyle/>
          <a:p>
            <a:r>
              <a:rPr lang="en-US" b="0" i="0" dirty="0">
                <a:solidFill>
                  <a:srgbClr val="2E2E2E"/>
                </a:solidFill>
                <a:effectLst/>
                <a:latin typeface="Elsevier Sans"/>
              </a:rPr>
              <a:t>Stand-Alone Surgical Ablation for Atrial Fibrillation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763CC259-E090-3BB2-D614-5B4D1A941833}"/>
              </a:ext>
            </a:extLst>
          </p:cNvPr>
          <p:cNvSpPr>
            <a:spLocks noGrp="1"/>
          </p:cNvSpPr>
          <p:nvPr>
            <p:ph idx="1"/>
          </p:nvPr>
        </p:nvSpPr>
        <p:spPr/>
        <p:txBody>
          <a:bodyPr>
            <a:normAutofit lnSpcReduction="10000"/>
          </a:bodyPr>
          <a:lstStyle/>
          <a:p>
            <a:r>
              <a:rPr lang="en-US" b="0" i="0" dirty="0">
                <a:solidFill>
                  <a:srgbClr val="2E2E2E"/>
                </a:solidFill>
                <a:effectLst/>
                <a:latin typeface="Elsevier Sans"/>
              </a:rPr>
              <a:t>One systematic review suggested the efficacy of bipolar radiofrequency plus cryoablation (Cox maze IV) to complete the lesion set was equivalent to the Cox maze III technique for stand-alone surgical ablation, if both were applied meticulously.</a:t>
            </a:r>
            <a:r>
              <a:rPr lang="en-US" b="0" i="0" u="none" strike="noStrike" baseline="30000" dirty="0">
                <a:solidFill>
                  <a:srgbClr val="005789"/>
                </a:solidFill>
                <a:effectLst/>
                <a:latin typeface="Elsevier Sans"/>
                <a:hlinkClick r:id="rId2"/>
              </a:rPr>
              <a:t>97</a:t>
            </a:r>
            <a:r>
              <a:rPr lang="en-US" b="0" i="0" baseline="30000" dirty="0">
                <a:solidFill>
                  <a:srgbClr val="2E2E2E"/>
                </a:solidFill>
                <a:effectLst/>
                <a:latin typeface="Elsevier Sans"/>
              </a:rPr>
              <a:t>,</a:t>
            </a:r>
            <a:r>
              <a:rPr lang="en-US" b="0" i="0" u="none" strike="noStrike" baseline="30000" dirty="0">
                <a:solidFill>
                  <a:srgbClr val="005789"/>
                </a:solidFill>
                <a:effectLst/>
                <a:latin typeface="Elsevier Sans"/>
                <a:hlinkClick r:id="rId2"/>
              </a:rPr>
              <a:t>106</a:t>
            </a:r>
            <a:r>
              <a:rPr lang="en-US" b="0" i="0" dirty="0">
                <a:solidFill>
                  <a:srgbClr val="2E2E2E"/>
                </a:solidFill>
                <a:effectLst/>
                <a:latin typeface="Elsevier Sans"/>
              </a:rPr>
              <a:t> </a:t>
            </a:r>
          </a:p>
          <a:p>
            <a:r>
              <a:rPr lang="en-US" b="0" i="0" dirty="0">
                <a:solidFill>
                  <a:srgbClr val="2E2E2E"/>
                </a:solidFill>
                <a:effectLst/>
                <a:latin typeface="Elsevier Sans"/>
              </a:rPr>
              <a:t>Most surgical studies of surgical ablation in stand-alone patients have used minimally invasive approaches, including direct visualization, thoracoscopy, and robotic-assisted procedures. Thoracoscopic off-pump radiofrequency PVI plus left atrial appendage amputation has been studied in several studies.</a:t>
            </a:r>
            <a:r>
              <a:rPr lang="en-US" b="0" i="0" u="none" strike="noStrike" baseline="30000" dirty="0">
                <a:solidFill>
                  <a:srgbClr val="005789"/>
                </a:solidFill>
                <a:effectLst/>
                <a:latin typeface="Elsevier Sans"/>
                <a:hlinkClick r:id="rId2"/>
              </a:rPr>
              <a:t>107-112</a:t>
            </a:r>
            <a:r>
              <a:rPr lang="en-US" b="0" i="0" dirty="0">
                <a:solidFill>
                  <a:srgbClr val="2E2E2E"/>
                </a:solidFill>
                <a:effectLst/>
                <a:latin typeface="Elsevier Sans"/>
              </a:rPr>
              <a:t> For the 60% to 80% of patients who attain the rhythm end point, antiarrhythmic and anticoagulant agents are eventually discontinued, with associated improved quality of life.</a:t>
            </a:r>
            <a:r>
              <a:rPr lang="en-US" b="0" i="0" u="none" strike="noStrike" baseline="30000" dirty="0">
                <a:solidFill>
                  <a:srgbClr val="005789"/>
                </a:solidFill>
                <a:effectLst/>
                <a:latin typeface="Elsevier Sans"/>
                <a:hlinkClick r:id="rId2"/>
              </a:rPr>
              <a:t>113</a:t>
            </a:r>
            <a:r>
              <a:rPr lang="en-US" b="0" i="0" dirty="0">
                <a:solidFill>
                  <a:srgbClr val="2E2E2E"/>
                </a:solidFill>
                <a:effectLst/>
                <a:latin typeface="Elsevier Sans"/>
              </a:rPr>
              <a:t> </a:t>
            </a:r>
            <a:endParaRPr lang="en-US" dirty="0"/>
          </a:p>
        </p:txBody>
      </p:sp>
      <p:sp>
        <p:nvSpPr>
          <p:cNvPr id="4" name="Footer Placeholder 3">
            <a:extLst>
              <a:ext uri="{FF2B5EF4-FFF2-40B4-BE49-F238E27FC236}">
                <a16:creationId xmlns:a16="http://schemas.microsoft.com/office/drawing/2014/main" id="{EA606CD4-9262-44A6-C82D-C3F80E79369C}"/>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1537923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7C961-7D56-FAEE-3D58-43B27098C4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87403F-07C9-025F-29B9-F469F2BD0731}"/>
              </a:ext>
            </a:extLst>
          </p:cNvPr>
          <p:cNvSpPr>
            <a:spLocks noGrp="1"/>
          </p:cNvSpPr>
          <p:nvPr>
            <p:ph type="title"/>
          </p:nvPr>
        </p:nvSpPr>
        <p:spPr/>
        <p:txBody>
          <a:bodyPr>
            <a:normAutofit fontScale="90000"/>
          </a:bodyPr>
          <a:lstStyle/>
          <a:p>
            <a:r>
              <a:rPr lang="en-US" b="0" i="0" dirty="0">
                <a:solidFill>
                  <a:srgbClr val="2E2E2E"/>
                </a:solidFill>
                <a:effectLst/>
                <a:latin typeface="Elsevier Sans"/>
              </a:rPr>
              <a:t>Stand-Alone Surgical Ablation for Atrial Fibrillation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27A3D2F0-CF5F-587B-D9AA-225A44B0F1CD}"/>
              </a:ext>
            </a:extLst>
          </p:cNvPr>
          <p:cNvSpPr>
            <a:spLocks noGrp="1"/>
          </p:cNvSpPr>
          <p:nvPr>
            <p:ph idx="1"/>
          </p:nvPr>
        </p:nvSpPr>
        <p:spPr/>
        <p:txBody>
          <a:bodyPr>
            <a:normAutofit/>
          </a:bodyPr>
          <a:lstStyle/>
          <a:p>
            <a:r>
              <a:rPr lang="en-US" b="0" i="0" dirty="0">
                <a:solidFill>
                  <a:srgbClr val="2E2E2E"/>
                </a:solidFill>
                <a:effectLst/>
                <a:latin typeface="Elsevier Sans"/>
              </a:rPr>
              <a:t>The surgical approaches in most of the studies was found to be more successful in restoring and maintaining sinus rhythm than catheter-based ablation,</a:t>
            </a:r>
            <a:r>
              <a:rPr lang="en-US" b="0" i="0" u="none" strike="noStrike" baseline="30000" dirty="0">
                <a:solidFill>
                  <a:srgbClr val="005789"/>
                </a:solidFill>
                <a:effectLst/>
                <a:latin typeface="Elsevier Sans"/>
                <a:hlinkClick r:id="rId2"/>
              </a:rPr>
              <a:t>24</a:t>
            </a:r>
            <a:r>
              <a:rPr lang="en-US" b="0" i="0" baseline="30000" dirty="0">
                <a:solidFill>
                  <a:srgbClr val="2E2E2E"/>
                </a:solidFill>
                <a:effectLst/>
                <a:latin typeface="Elsevier Sans"/>
              </a:rPr>
              <a:t>,</a:t>
            </a:r>
            <a:r>
              <a:rPr lang="en-US" b="0" i="0" u="none" strike="noStrike" baseline="30000" dirty="0">
                <a:solidFill>
                  <a:srgbClr val="005789"/>
                </a:solidFill>
                <a:effectLst/>
                <a:latin typeface="Elsevier Sans"/>
                <a:hlinkClick r:id="rId2"/>
              </a:rPr>
              <a:t>115-120</a:t>
            </a:r>
            <a:r>
              <a:rPr lang="en-US" b="0" i="0" dirty="0">
                <a:solidFill>
                  <a:srgbClr val="2E2E2E"/>
                </a:solidFill>
                <a:effectLst/>
                <a:latin typeface="Elsevier Sans"/>
              </a:rPr>
              <a:t> but at the cost of higher periprocedural morbidity. </a:t>
            </a:r>
            <a:endParaRPr lang="en-US" dirty="0"/>
          </a:p>
        </p:txBody>
      </p:sp>
      <p:sp>
        <p:nvSpPr>
          <p:cNvPr id="4" name="Footer Placeholder 3">
            <a:extLst>
              <a:ext uri="{FF2B5EF4-FFF2-40B4-BE49-F238E27FC236}">
                <a16:creationId xmlns:a16="http://schemas.microsoft.com/office/drawing/2014/main" id="{C2A02739-C6ED-CE76-776D-0575AD0760EC}"/>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888060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40934-10CF-C0FD-4223-4E80E70EE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24EB1-55B6-7AD1-2C21-00588BD47726}"/>
              </a:ext>
            </a:extLst>
          </p:cNvPr>
          <p:cNvSpPr>
            <a:spLocks noGrp="1"/>
          </p:cNvSpPr>
          <p:nvPr>
            <p:ph type="title"/>
          </p:nvPr>
        </p:nvSpPr>
        <p:spPr/>
        <p:txBody>
          <a:bodyPr>
            <a:normAutofit fontScale="90000"/>
          </a:bodyPr>
          <a:lstStyle/>
          <a:p>
            <a:r>
              <a:rPr lang="en-US" b="0" i="0" dirty="0">
                <a:solidFill>
                  <a:srgbClr val="2E2E2E"/>
                </a:solidFill>
                <a:effectLst/>
                <a:latin typeface="Elsevier Sans"/>
              </a:rPr>
              <a:t>Stand-Alone Surgical Ablation for Atrial Fibrillation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3A325193-25EA-207D-A8F1-71DD33789CBA}"/>
              </a:ext>
            </a:extLst>
          </p:cNvPr>
          <p:cNvSpPr>
            <a:spLocks noGrp="1"/>
          </p:cNvSpPr>
          <p:nvPr>
            <p:ph idx="1"/>
          </p:nvPr>
        </p:nvSpPr>
        <p:spPr/>
        <p:txBody>
          <a:bodyPr>
            <a:normAutofit/>
          </a:bodyPr>
          <a:lstStyle/>
          <a:p>
            <a:r>
              <a:rPr lang="en-US" b="0" i="0" dirty="0">
                <a:solidFill>
                  <a:srgbClr val="2E2E2E"/>
                </a:solidFill>
                <a:effectLst/>
                <a:latin typeface="Elsevier Sans"/>
              </a:rPr>
              <a:t>Isolated PVI has not performed as well as minimally invasive versions of the full on-pump endocardial maze procedure.</a:t>
            </a:r>
            <a:r>
              <a:rPr lang="en-US" b="0" i="0" u="none" strike="noStrike" baseline="30000" dirty="0">
                <a:solidFill>
                  <a:srgbClr val="005789"/>
                </a:solidFill>
                <a:effectLst/>
                <a:latin typeface="Elsevier Sans"/>
                <a:hlinkClick r:id="rId2"/>
              </a:rPr>
              <a:t>122-124</a:t>
            </a:r>
            <a:r>
              <a:rPr lang="en-US" b="0" i="0" dirty="0">
                <a:solidFill>
                  <a:srgbClr val="2E2E2E"/>
                </a:solidFill>
                <a:effectLst/>
                <a:latin typeface="Elsevier Sans"/>
              </a:rPr>
              <a:t> </a:t>
            </a:r>
          </a:p>
          <a:p>
            <a:r>
              <a:rPr lang="en-US" b="0" i="0" dirty="0">
                <a:solidFill>
                  <a:srgbClr val="2E2E2E"/>
                </a:solidFill>
                <a:effectLst/>
                <a:latin typeface="Elsevier Sans"/>
              </a:rPr>
              <a:t>Ganglionic ablation has been minimally efficacious and is no longer considered as an additive application to surgical ablation.</a:t>
            </a:r>
            <a:r>
              <a:rPr lang="en-US" b="0" i="0" u="none" strike="noStrike" baseline="30000" dirty="0">
                <a:solidFill>
                  <a:srgbClr val="005789"/>
                </a:solidFill>
                <a:effectLst/>
                <a:latin typeface="Elsevier Sans"/>
                <a:hlinkClick r:id="rId2"/>
              </a:rPr>
              <a:t>125</a:t>
            </a:r>
            <a:r>
              <a:rPr lang="en-US" b="0" i="0" dirty="0">
                <a:solidFill>
                  <a:srgbClr val="2E2E2E"/>
                </a:solidFill>
                <a:effectLst/>
                <a:latin typeface="Elsevier Sans"/>
              </a:rPr>
              <a:t> In a randomized clinical trial, additional ganglionic ablation did not result in greater procedural success but significantly increased major morbidity, including bleeding, sinus node dysfunction, and need for permanent pacemaker implantation.</a:t>
            </a:r>
            <a:r>
              <a:rPr lang="en-US" b="0" i="0" u="none" strike="noStrike" baseline="30000" dirty="0">
                <a:solidFill>
                  <a:srgbClr val="005789"/>
                </a:solidFill>
                <a:effectLst/>
                <a:latin typeface="Elsevier Sans"/>
                <a:hlinkClick r:id="rId2"/>
              </a:rPr>
              <a:t>58</a:t>
            </a:r>
            <a:r>
              <a:rPr lang="en-US" b="0" i="0" baseline="30000" dirty="0">
                <a:solidFill>
                  <a:srgbClr val="2E2E2E"/>
                </a:solidFill>
                <a:effectLst/>
                <a:latin typeface="Elsevier Sans"/>
              </a:rPr>
              <a:t>,</a:t>
            </a:r>
            <a:r>
              <a:rPr lang="en-US" b="0" i="0" u="none" strike="noStrike" baseline="30000" dirty="0">
                <a:solidFill>
                  <a:srgbClr val="005789"/>
                </a:solidFill>
                <a:effectLst/>
                <a:latin typeface="Elsevier Sans"/>
                <a:hlinkClick r:id="rId2"/>
              </a:rPr>
              <a:t>126</a:t>
            </a:r>
            <a:endParaRPr lang="en-US" dirty="0"/>
          </a:p>
        </p:txBody>
      </p:sp>
      <p:sp>
        <p:nvSpPr>
          <p:cNvPr id="4" name="Footer Placeholder 3">
            <a:extLst>
              <a:ext uri="{FF2B5EF4-FFF2-40B4-BE49-F238E27FC236}">
                <a16:creationId xmlns:a16="http://schemas.microsoft.com/office/drawing/2014/main" id="{27580942-3501-2632-B642-1049BF834BA9}"/>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3563293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F7116-6D1A-9999-D84E-C7A69F7BA5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1AA2D-B5BD-5EEC-4B70-B4F3F924E3CB}"/>
              </a:ext>
            </a:extLst>
          </p:cNvPr>
          <p:cNvSpPr>
            <a:spLocks noGrp="1"/>
          </p:cNvSpPr>
          <p:nvPr>
            <p:ph type="title"/>
          </p:nvPr>
        </p:nvSpPr>
        <p:spPr/>
        <p:txBody>
          <a:bodyPr>
            <a:normAutofit fontScale="90000"/>
          </a:bodyPr>
          <a:lstStyle/>
          <a:p>
            <a:r>
              <a:rPr lang="en-US" b="0" i="0" dirty="0">
                <a:solidFill>
                  <a:srgbClr val="2E2E2E"/>
                </a:solidFill>
                <a:effectLst/>
                <a:latin typeface="Elsevier Sans"/>
              </a:rPr>
              <a:t>Stand-Alone Surgical Ablation for Atrial Fibrillation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395FFB64-D2CE-A538-6129-26CD3294FCAB}"/>
              </a:ext>
            </a:extLst>
          </p:cNvPr>
          <p:cNvSpPr>
            <a:spLocks noGrp="1"/>
          </p:cNvSpPr>
          <p:nvPr>
            <p:ph idx="1"/>
          </p:nvPr>
        </p:nvSpPr>
        <p:spPr/>
        <p:txBody>
          <a:bodyPr>
            <a:normAutofit/>
          </a:bodyPr>
          <a:lstStyle/>
          <a:p>
            <a:r>
              <a:rPr lang="en-US" b="0" i="0" dirty="0">
                <a:solidFill>
                  <a:srgbClr val="2E2E2E"/>
                </a:solidFill>
                <a:effectLst/>
                <a:latin typeface="Elsevier Sans"/>
              </a:rPr>
              <a:t>Most studies suggest the relative superiority of extended left atrial and </a:t>
            </a:r>
            <a:r>
              <a:rPr lang="en-US" b="0" i="0" dirty="0" err="1">
                <a:solidFill>
                  <a:srgbClr val="2E2E2E"/>
                </a:solidFill>
                <a:effectLst/>
                <a:latin typeface="Elsevier Sans"/>
              </a:rPr>
              <a:t>biatrial</a:t>
            </a:r>
            <a:r>
              <a:rPr lang="en-US" b="0" i="0" dirty="0">
                <a:solidFill>
                  <a:srgbClr val="2E2E2E"/>
                </a:solidFill>
                <a:effectLst/>
                <a:latin typeface="Elsevier Sans"/>
              </a:rPr>
              <a:t> lesion sets over PVI, with more extensive ablation patterns producing the best atrial fibrillation conversion rates.</a:t>
            </a:r>
            <a:r>
              <a:rPr lang="en-US" b="0" i="0" u="none" strike="noStrike" baseline="30000" dirty="0">
                <a:solidFill>
                  <a:srgbClr val="005789"/>
                </a:solidFill>
                <a:effectLst/>
                <a:latin typeface="Elsevier Sans"/>
                <a:hlinkClick r:id="rId2"/>
              </a:rPr>
              <a:t>96</a:t>
            </a:r>
            <a:r>
              <a:rPr lang="en-US" b="0" i="0" baseline="30000" dirty="0">
                <a:solidFill>
                  <a:srgbClr val="2E2E2E"/>
                </a:solidFill>
                <a:effectLst/>
                <a:latin typeface="Elsevier Sans"/>
              </a:rPr>
              <a:t>,</a:t>
            </a:r>
            <a:r>
              <a:rPr lang="en-US" b="0" i="0" u="none" strike="noStrike" baseline="30000" dirty="0">
                <a:solidFill>
                  <a:srgbClr val="005789"/>
                </a:solidFill>
                <a:effectLst/>
                <a:latin typeface="Elsevier Sans"/>
                <a:hlinkClick r:id="rId2"/>
              </a:rPr>
              <a:t>127</a:t>
            </a:r>
            <a:r>
              <a:rPr lang="en-US" b="0" i="0" dirty="0">
                <a:solidFill>
                  <a:srgbClr val="2E2E2E"/>
                </a:solidFill>
                <a:effectLst/>
                <a:latin typeface="Elsevier Sans"/>
              </a:rPr>
              <a:t> </a:t>
            </a:r>
          </a:p>
          <a:p>
            <a:r>
              <a:rPr lang="en-US" b="0" i="0" dirty="0">
                <a:solidFill>
                  <a:srgbClr val="2E2E2E"/>
                </a:solidFill>
                <a:effectLst/>
                <a:latin typeface="Elsevier Sans"/>
              </a:rPr>
              <a:t>Surgeons should be aware that incomplete lesion sets can be proarrhythmic and have been implicated in the induction of atypical macro-reentrant atrial flutter.</a:t>
            </a:r>
            <a:r>
              <a:rPr lang="en-US" b="0" i="0" u="none" strike="noStrike" baseline="30000" dirty="0">
                <a:solidFill>
                  <a:srgbClr val="005789"/>
                </a:solidFill>
                <a:effectLst/>
                <a:latin typeface="Elsevier Sans"/>
                <a:hlinkClick r:id="rId2"/>
              </a:rPr>
              <a:t>128</a:t>
            </a:r>
            <a:endParaRPr lang="en-US" dirty="0"/>
          </a:p>
        </p:txBody>
      </p:sp>
      <p:sp>
        <p:nvSpPr>
          <p:cNvPr id="4" name="Footer Placeholder 3">
            <a:extLst>
              <a:ext uri="{FF2B5EF4-FFF2-40B4-BE49-F238E27FC236}">
                <a16:creationId xmlns:a16="http://schemas.microsoft.com/office/drawing/2014/main" id="{E5F1685C-6E13-0DA2-57C4-8C174DE6D888}"/>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2525476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16C8B-29E8-FAB2-B7D8-EE4D1FBC7FE7}"/>
              </a:ext>
            </a:extLst>
          </p:cNvPr>
          <p:cNvSpPr>
            <a:spLocks noGrp="1"/>
          </p:cNvSpPr>
          <p:nvPr>
            <p:ph type="title"/>
          </p:nvPr>
        </p:nvSpPr>
        <p:spPr/>
        <p:txBody>
          <a:bodyPr/>
          <a:lstStyle/>
          <a:p>
            <a:r>
              <a:rPr lang="en-US" dirty="0"/>
              <a:t>Sinus vs Atrial Fibrillation</a:t>
            </a:r>
          </a:p>
        </p:txBody>
      </p:sp>
      <p:pic>
        <p:nvPicPr>
          <p:cNvPr id="4" name="Content Placeholder 3">
            <a:extLst>
              <a:ext uri="{FF2B5EF4-FFF2-40B4-BE49-F238E27FC236}">
                <a16:creationId xmlns:a16="http://schemas.microsoft.com/office/drawing/2014/main" id="{A6F35177-4B17-1DEE-3D8D-34239A7F297E}"/>
              </a:ext>
            </a:extLst>
          </p:cNvPr>
          <p:cNvPicPr>
            <a:picLocks noGrp="1" noChangeAspect="1"/>
          </p:cNvPicPr>
          <p:nvPr>
            <p:ph idx="1"/>
          </p:nvPr>
        </p:nvPicPr>
        <p:blipFill>
          <a:blip r:embed="rId2"/>
          <a:stretch>
            <a:fillRect/>
          </a:stretch>
        </p:blipFill>
        <p:spPr>
          <a:xfrm>
            <a:off x="3340443" y="1825625"/>
            <a:ext cx="5511113" cy="4351338"/>
          </a:xfrm>
          <a:prstGeom prst="rect">
            <a:avLst/>
          </a:prstGeom>
        </p:spPr>
      </p:pic>
    </p:spTree>
    <p:extLst>
      <p:ext uri="{BB962C8B-B14F-4D97-AF65-F5344CB8AC3E}">
        <p14:creationId xmlns:p14="http://schemas.microsoft.com/office/powerpoint/2010/main" val="445487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3F149-FDF0-AC1B-4034-1259F2DCC4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D7831E-01EB-D82B-8D19-DCB65D9F9D24}"/>
              </a:ext>
            </a:extLst>
          </p:cNvPr>
          <p:cNvSpPr>
            <a:spLocks noGrp="1"/>
          </p:cNvSpPr>
          <p:nvPr>
            <p:ph type="title"/>
          </p:nvPr>
        </p:nvSpPr>
        <p:spPr/>
        <p:txBody>
          <a:bodyPr>
            <a:normAutofit fontScale="90000"/>
          </a:bodyPr>
          <a:lstStyle/>
          <a:p>
            <a:r>
              <a:rPr lang="en-US" b="0" i="0" dirty="0">
                <a:solidFill>
                  <a:srgbClr val="2E2E2E"/>
                </a:solidFill>
                <a:effectLst/>
                <a:latin typeface="Elsevier Sans"/>
              </a:rPr>
              <a:t>Stand-Alone Surgical Ablation for Atrial Fibrillation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B007E037-1036-5127-A7FB-FD6E572C4002}"/>
              </a:ext>
            </a:extLst>
          </p:cNvPr>
          <p:cNvSpPr>
            <a:spLocks noGrp="1"/>
          </p:cNvSpPr>
          <p:nvPr>
            <p:ph idx="1"/>
          </p:nvPr>
        </p:nvSpPr>
        <p:spPr/>
        <p:txBody>
          <a:bodyPr>
            <a:normAutofit/>
          </a:bodyPr>
          <a:lstStyle/>
          <a:p>
            <a:pPr marL="0" indent="0">
              <a:buNone/>
            </a:pPr>
            <a:r>
              <a:rPr lang="en-US" b="0" i="0" dirty="0">
                <a:solidFill>
                  <a:srgbClr val="2E2E2E"/>
                </a:solidFill>
                <a:effectLst/>
                <a:latin typeface="Elsevier Sans"/>
              </a:rPr>
              <a:t>Similarly, studies using a hybrid minimally invasive PVI or various methods and techniques of left atrial posterior wall ablation, followed by interval catheter-based mapping and focal ablation completion, have been studied for several years, producing encouraging but mixed short-term results</a:t>
            </a:r>
          </a:p>
          <a:p>
            <a:pPr marL="0" indent="0">
              <a:buNone/>
            </a:pPr>
            <a:r>
              <a:rPr lang="en-US" b="0" i="0" dirty="0">
                <a:solidFill>
                  <a:srgbClr val="2E2E2E"/>
                </a:solidFill>
                <a:effectLst/>
                <a:latin typeface="Elsevier Sans"/>
              </a:rPr>
              <a:t>Recently, a series of randomized clinical trials have produced more robust data demonstrating the superiority of a hybrid ablation approach over catheter-based ablation alone.</a:t>
            </a:r>
            <a:endParaRPr lang="en-US" dirty="0"/>
          </a:p>
        </p:txBody>
      </p:sp>
      <p:sp>
        <p:nvSpPr>
          <p:cNvPr id="4" name="Footer Placeholder 3">
            <a:extLst>
              <a:ext uri="{FF2B5EF4-FFF2-40B4-BE49-F238E27FC236}">
                <a16:creationId xmlns:a16="http://schemas.microsoft.com/office/drawing/2014/main" id="{32C63780-7CF1-4F1A-7150-BF99B1E541DC}"/>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637315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97FFD7-D9C4-AA30-6DD3-32F8837FCEE5}"/>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Hybrid ablation</a:t>
            </a:r>
          </a:p>
        </p:txBody>
      </p:sp>
      <p:sp>
        <p:nvSpPr>
          <p:cNvPr id="205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ybrid AF Therapy Resources | Atrial Fibrillation Treatment (Afib ...">
            <a:extLst>
              <a:ext uri="{FF2B5EF4-FFF2-40B4-BE49-F238E27FC236}">
                <a16:creationId xmlns:a16="http://schemas.microsoft.com/office/drawing/2014/main" id="{B9F6E4F9-5FFB-8843-72DC-604F4EDBB2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625160" y="640080"/>
            <a:ext cx="5272887"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148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2C30D-81F2-B7E2-8CE7-2AA987331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CA6EFF-C8F0-6028-320D-A4F988A11E56}"/>
              </a:ext>
            </a:extLst>
          </p:cNvPr>
          <p:cNvSpPr>
            <a:spLocks noGrp="1"/>
          </p:cNvSpPr>
          <p:nvPr>
            <p:ph type="title"/>
          </p:nvPr>
        </p:nvSpPr>
        <p:spPr/>
        <p:txBody>
          <a:bodyPr>
            <a:normAutofit fontScale="90000"/>
          </a:bodyPr>
          <a:lstStyle/>
          <a:p>
            <a:r>
              <a:rPr lang="en-US" b="0" i="0" dirty="0">
                <a:solidFill>
                  <a:srgbClr val="2E2E2E"/>
                </a:solidFill>
                <a:effectLst/>
                <a:latin typeface="Elsevier Sans"/>
              </a:rPr>
              <a:t>Stand-Alone Surgical Ablation for Atrial Fibrillation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5E9D0E8A-57B0-02DA-B64B-6725F1896967}"/>
              </a:ext>
            </a:extLst>
          </p:cNvPr>
          <p:cNvSpPr>
            <a:spLocks noGrp="1"/>
          </p:cNvSpPr>
          <p:nvPr>
            <p:ph idx="1"/>
          </p:nvPr>
        </p:nvSpPr>
        <p:spPr/>
        <p:txBody>
          <a:bodyPr>
            <a:normAutofit lnSpcReduction="10000"/>
          </a:bodyPr>
          <a:lstStyle/>
          <a:p>
            <a:pPr marL="0" indent="0">
              <a:buNone/>
            </a:pPr>
            <a:r>
              <a:rPr lang="en-US" b="0" i="0" dirty="0">
                <a:solidFill>
                  <a:srgbClr val="2E2E2E"/>
                </a:solidFill>
                <a:effectLst/>
                <a:latin typeface="Elsevier Sans"/>
              </a:rPr>
              <a:t>There has been substantial heterogeneity in the definition and application of hybrid atrial fibrillation procedures, but in general, the percutaneous endocardial technique is combined with a minimally invasive epicardial </a:t>
            </a:r>
            <a:r>
              <a:rPr lang="en-US" b="0" i="0" dirty="0" err="1">
                <a:solidFill>
                  <a:srgbClr val="2E2E2E"/>
                </a:solidFill>
                <a:effectLst/>
                <a:latin typeface="Elsevier Sans"/>
              </a:rPr>
              <a:t>nonsternotomy</a:t>
            </a:r>
            <a:r>
              <a:rPr lang="en-US" b="0" i="0" dirty="0">
                <a:solidFill>
                  <a:srgbClr val="2E2E2E"/>
                </a:solidFill>
                <a:effectLst/>
                <a:latin typeface="Elsevier Sans"/>
              </a:rPr>
              <a:t> ablation that does not include cardiopulmonary bypass.</a:t>
            </a:r>
            <a:r>
              <a:rPr lang="en-US" b="0" i="0" u="none" strike="noStrike" baseline="30000" dirty="0">
                <a:solidFill>
                  <a:srgbClr val="005789"/>
                </a:solidFill>
                <a:effectLst/>
                <a:latin typeface="Elsevier Sans"/>
                <a:hlinkClick r:id="rId2"/>
              </a:rPr>
              <a:t>132</a:t>
            </a:r>
            <a:r>
              <a:rPr lang="en-US" b="0" i="0" dirty="0">
                <a:solidFill>
                  <a:srgbClr val="2E2E2E"/>
                </a:solidFill>
                <a:effectLst/>
                <a:latin typeface="Elsevier Sans"/>
              </a:rPr>
              <a:t> </a:t>
            </a:r>
          </a:p>
          <a:p>
            <a:pPr marL="0" indent="0">
              <a:buNone/>
            </a:pPr>
            <a:r>
              <a:rPr lang="en-US" b="0" i="0" dirty="0">
                <a:solidFill>
                  <a:srgbClr val="2E2E2E"/>
                </a:solidFill>
                <a:effectLst/>
                <a:latin typeface="Elsevier Sans"/>
              </a:rPr>
              <a:t>A systematic review of durable sinus conversion and complications from hybrid procedure or catheter ablation revealed that at 12 months or more, the hybrid procedure achieved a significantly higher rate of freedom from atrial arrhythmias, with and without the use of antiarrhythmic drugs, compared with atrial fibrillation catheter ablation alone in patients with persistent or long-standing persistent atrial fibrillation.</a:t>
            </a:r>
            <a:r>
              <a:rPr lang="en-US" b="0" i="0" u="none" strike="noStrike" baseline="30000" dirty="0">
                <a:solidFill>
                  <a:srgbClr val="005789"/>
                </a:solidFill>
                <a:effectLst/>
                <a:latin typeface="Elsevier Sans"/>
                <a:hlinkClick r:id="rId2"/>
              </a:rPr>
              <a:t>133</a:t>
            </a:r>
            <a:endParaRPr lang="en-US" dirty="0"/>
          </a:p>
        </p:txBody>
      </p:sp>
      <p:sp>
        <p:nvSpPr>
          <p:cNvPr id="4" name="Footer Placeholder 3">
            <a:extLst>
              <a:ext uri="{FF2B5EF4-FFF2-40B4-BE49-F238E27FC236}">
                <a16:creationId xmlns:a16="http://schemas.microsoft.com/office/drawing/2014/main" id="{994878AA-C398-A0DC-F3ED-CA9A5849DD6F}"/>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98754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5101B-E5E6-7065-2686-65694592EB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80A8E9-B25C-6605-04ED-4AF389774B83}"/>
              </a:ext>
            </a:extLst>
          </p:cNvPr>
          <p:cNvSpPr>
            <a:spLocks noGrp="1"/>
          </p:cNvSpPr>
          <p:nvPr>
            <p:ph type="title"/>
          </p:nvPr>
        </p:nvSpPr>
        <p:spPr/>
        <p:txBody>
          <a:bodyPr>
            <a:normAutofit fontScale="90000"/>
          </a:bodyPr>
          <a:lstStyle/>
          <a:p>
            <a:r>
              <a:rPr lang="en-US" b="0" i="0" dirty="0">
                <a:solidFill>
                  <a:srgbClr val="2E2E2E"/>
                </a:solidFill>
                <a:effectLst/>
                <a:latin typeface="Elsevier Sans"/>
              </a:rPr>
              <a:t>Stand-Alone Surgical Ablation for Atrial Fibrillation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D8A30C95-1548-641B-918C-E51DE7314CA7}"/>
              </a:ext>
            </a:extLst>
          </p:cNvPr>
          <p:cNvSpPr>
            <a:spLocks noGrp="1"/>
          </p:cNvSpPr>
          <p:nvPr>
            <p:ph idx="1"/>
          </p:nvPr>
        </p:nvSpPr>
        <p:spPr/>
        <p:txBody>
          <a:bodyPr>
            <a:normAutofit fontScale="85000" lnSpcReduction="10000"/>
          </a:bodyPr>
          <a:lstStyle/>
          <a:p>
            <a:pPr marL="0" indent="0">
              <a:buNone/>
            </a:pPr>
            <a:r>
              <a:rPr lang="en-US" b="0" i="0" dirty="0">
                <a:solidFill>
                  <a:srgbClr val="2E2E2E"/>
                </a:solidFill>
                <a:effectLst/>
                <a:latin typeface="Elsevier Sans"/>
              </a:rPr>
              <a:t>The Combined Endoscopic Epicardial and Percutaneous Endocardial Ablation Versus Repeated Catheter Ablation in Persistent and Longstanding Persistent Atrial Fibrillation (CEASE-AF) randomized clinical trial comparing hybrid ablation against catheter ablation alone in patients with persistent atrial fibrillation showed significantly higher effectiveness with hybrid ablation (71% vs 39%), with no significant difference in major complications at 30 days.</a:t>
            </a:r>
            <a:r>
              <a:rPr lang="en-US" b="0" i="0" u="none" strike="noStrike" baseline="30000" dirty="0">
                <a:solidFill>
                  <a:srgbClr val="005789"/>
                </a:solidFill>
                <a:effectLst/>
                <a:latin typeface="Elsevier Sans"/>
                <a:hlinkClick r:id="rId2"/>
              </a:rPr>
              <a:t>25</a:t>
            </a:r>
            <a:r>
              <a:rPr lang="en-US" b="0" i="0" dirty="0">
                <a:solidFill>
                  <a:srgbClr val="2E2E2E"/>
                </a:solidFill>
                <a:effectLst/>
                <a:latin typeface="Elsevier Sans"/>
              </a:rPr>
              <a:t> </a:t>
            </a:r>
          </a:p>
          <a:p>
            <a:pPr marL="0" indent="0">
              <a:buNone/>
            </a:pPr>
            <a:r>
              <a:rPr lang="en-US" b="0" i="0" dirty="0">
                <a:solidFill>
                  <a:srgbClr val="2E2E2E"/>
                </a:solidFill>
                <a:effectLst/>
                <a:latin typeface="Elsevier Sans"/>
              </a:rPr>
              <a:t>Similarly, the Hybrid Versus Catheter Ablation in Persistent AF (HARTCAP-AF) and the Convergence of Epicardial and Endocardial Ablation for the Treatment of Symptomatic Persistent AF (CONVERGE) trials, both randomized clinical trials in patients with persistent atrial fibrillation, demonstrated the superiority of the hybrid ablation strategy (89% and 65% success at 12 months) over catheter ablation (41% and 37%), with comparable adverse events in both groups.</a:t>
            </a:r>
            <a:r>
              <a:rPr lang="en-US" b="0" i="0" u="none" strike="noStrike" baseline="30000" dirty="0">
                <a:solidFill>
                  <a:srgbClr val="005789"/>
                </a:solidFill>
                <a:effectLst/>
                <a:latin typeface="Elsevier Sans"/>
                <a:hlinkClick r:id="rId2"/>
              </a:rPr>
              <a:t>24</a:t>
            </a:r>
            <a:r>
              <a:rPr lang="en-US" b="0" i="0" baseline="30000" dirty="0">
                <a:solidFill>
                  <a:srgbClr val="2E2E2E"/>
                </a:solidFill>
                <a:effectLst/>
                <a:latin typeface="Elsevier Sans"/>
              </a:rPr>
              <a:t>,</a:t>
            </a:r>
            <a:r>
              <a:rPr lang="en-US" b="0" i="0" u="none" strike="noStrike" baseline="30000" dirty="0">
                <a:solidFill>
                  <a:srgbClr val="005789"/>
                </a:solidFill>
                <a:effectLst/>
                <a:latin typeface="Elsevier Sans"/>
                <a:hlinkClick r:id="rId2"/>
              </a:rPr>
              <a:t>134</a:t>
            </a:r>
            <a:r>
              <a:rPr lang="en-US" b="0" i="0" dirty="0">
                <a:solidFill>
                  <a:srgbClr val="2E2E2E"/>
                </a:solidFill>
                <a:effectLst/>
                <a:latin typeface="Elsevier Sans"/>
              </a:rPr>
              <a:t> The benefit of hybrid ablation over catheter ablation alone is further documented by several meta-analyses.</a:t>
            </a:r>
            <a:r>
              <a:rPr lang="en-US" b="0" i="0" u="none" strike="noStrike" baseline="30000" dirty="0">
                <a:solidFill>
                  <a:srgbClr val="005789"/>
                </a:solidFill>
                <a:effectLst/>
                <a:latin typeface="Elsevier Sans"/>
                <a:hlinkClick r:id="rId2"/>
              </a:rPr>
              <a:t>135-137</a:t>
            </a:r>
            <a:endParaRPr lang="en-US" dirty="0"/>
          </a:p>
        </p:txBody>
      </p:sp>
      <p:sp>
        <p:nvSpPr>
          <p:cNvPr id="4" name="Footer Placeholder 3">
            <a:extLst>
              <a:ext uri="{FF2B5EF4-FFF2-40B4-BE49-F238E27FC236}">
                <a16:creationId xmlns:a16="http://schemas.microsoft.com/office/drawing/2014/main" id="{543644B9-332B-9D7A-174C-7374257B3CE7}"/>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164554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10FCD-63FD-8453-CEA9-502E0E7988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D0F063-A554-2B7C-D6D0-8D04569B58E9}"/>
              </a:ext>
            </a:extLst>
          </p:cNvPr>
          <p:cNvSpPr>
            <a:spLocks noGrp="1"/>
          </p:cNvSpPr>
          <p:nvPr>
            <p:ph type="title"/>
          </p:nvPr>
        </p:nvSpPr>
        <p:spPr/>
        <p:txBody>
          <a:bodyPr>
            <a:normAutofit fontScale="90000"/>
          </a:bodyPr>
          <a:lstStyle/>
          <a:p>
            <a:r>
              <a:rPr lang="en-US" b="0" i="0" dirty="0">
                <a:solidFill>
                  <a:srgbClr val="2E2E2E"/>
                </a:solidFill>
                <a:effectLst/>
                <a:latin typeface="Elsevier Sans"/>
              </a:rPr>
              <a:t>Stand-Alone Surgical Ablation for Atrial Fibrillation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097FDBC4-C03C-56BA-0214-C73BB71F9B2F}"/>
              </a:ext>
            </a:extLst>
          </p:cNvPr>
          <p:cNvSpPr>
            <a:spLocks noGrp="1"/>
          </p:cNvSpPr>
          <p:nvPr>
            <p:ph idx="1"/>
          </p:nvPr>
        </p:nvSpPr>
        <p:spPr/>
        <p:txBody>
          <a:bodyPr>
            <a:normAutofit/>
          </a:bodyPr>
          <a:lstStyle/>
          <a:p>
            <a:pPr marL="0" indent="0">
              <a:buNone/>
            </a:pPr>
            <a:r>
              <a:rPr lang="en-US" b="0" i="0" dirty="0">
                <a:solidFill>
                  <a:srgbClr val="2E2E2E"/>
                </a:solidFill>
                <a:effectLst/>
                <a:latin typeface="Elsevier Sans"/>
              </a:rPr>
              <a:t>Considering the totality of the evidence, more complete lesion sets, particularly a </a:t>
            </a:r>
            <a:r>
              <a:rPr lang="en-US" b="0" i="0" dirty="0" err="1">
                <a:solidFill>
                  <a:srgbClr val="2E2E2E"/>
                </a:solidFill>
                <a:effectLst/>
                <a:latin typeface="Elsevier Sans"/>
              </a:rPr>
              <a:t>biatrial</a:t>
            </a:r>
            <a:r>
              <a:rPr lang="en-US" b="0" i="0" dirty="0">
                <a:solidFill>
                  <a:srgbClr val="2E2E2E"/>
                </a:solidFill>
                <a:effectLst/>
                <a:latin typeface="Elsevier Sans"/>
              </a:rPr>
              <a:t> Cox maze III/IV procedure, applied through a minimally invasive approach, may provide the greatest benefit overall.</a:t>
            </a:r>
            <a:r>
              <a:rPr lang="en-US" b="0" i="0" u="none" strike="noStrike" baseline="30000" dirty="0">
                <a:solidFill>
                  <a:srgbClr val="005789"/>
                </a:solidFill>
                <a:effectLst/>
                <a:latin typeface="Elsevier Sans"/>
                <a:hlinkClick r:id="rId2"/>
              </a:rPr>
              <a:t>28</a:t>
            </a:r>
            <a:r>
              <a:rPr lang="en-US" b="0" i="0" dirty="0">
                <a:solidFill>
                  <a:srgbClr val="2E2E2E"/>
                </a:solidFill>
                <a:effectLst/>
                <a:latin typeface="Elsevier Sans"/>
              </a:rPr>
              <a:t> An increasing number of stand-alone surgical ablation studies using cryoablation and a minimally invasive thoracoscopic or robotic-assisted approach have recently shown improved outcomes in safety and effectiveness, with &gt;90% of patients being free from atrial fibrillation at 1 year and ≥80% at 5 years of follow up.</a:t>
            </a:r>
            <a:r>
              <a:rPr lang="en-US" b="0" i="0" u="none" strike="noStrike" baseline="30000" dirty="0">
                <a:solidFill>
                  <a:srgbClr val="005789"/>
                </a:solidFill>
                <a:effectLst/>
                <a:latin typeface="Elsevier Sans"/>
                <a:hlinkClick r:id="rId2"/>
              </a:rPr>
              <a:t>26</a:t>
            </a:r>
            <a:r>
              <a:rPr lang="en-US" b="0" i="0" baseline="30000" dirty="0">
                <a:solidFill>
                  <a:srgbClr val="2E2E2E"/>
                </a:solidFill>
                <a:effectLst/>
                <a:latin typeface="Elsevier Sans"/>
              </a:rPr>
              <a:t>,</a:t>
            </a:r>
            <a:r>
              <a:rPr lang="en-US" b="0" i="0" u="none" strike="noStrike" baseline="30000" dirty="0">
                <a:solidFill>
                  <a:srgbClr val="005789"/>
                </a:solidFill>
                <a:effectLst/>
                <a:latin typeface="Elsevier Sans"/>
                <a:hlinkClick r:id="rId2"/>
              </a:rPr>
              <a:t>138-142</a:t>
            </a:r>
            <a:r>
              <a:rPr lang="en-US" b="0" i="0" dirty="0">
                <a:solidFill>
                  <a:srgbClr val="2E2E2E"/>
                </a:solidFill>
                <a:effectLst/>
                <a:latin typeface="Elsevier Sans"/>
              </a:rPr>
              <a:t> </a:t>
            </a:r>
            <a:endParaRPr lang="en-US" dirty="0"/>
          </a:p>
        </p:txBody>
      </p:sp>
      <p:sp>
        <p:nvSpPr>
          <p:cNvPr id="4" name="Footer Placeholder 3">
            <a:extLst>
              <a:ext uri="{FF2B5EF4-FFF2-40B4-BE49-F238E27FC236}">
                <a16:creationId xmlns:a16="http://schemas.microsoft.com/office/drawing/2014/main" id="{71386D4E-7059-E8AE-6BB2-B96D639F831E}"/>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4071735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564EB-A480-37BA-EBA0-D7521C3367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D65AF7-0B95-383F-4F0D-91AC46E5DA03}"/>
              </a:ext>
            </a:extLst>
          </p:cNvPr>
          <p:cNvSpPr>
            <a:spLocks noGrp="1"/>
          </p:cNvSpPr>
          <p:nvPr>
            <p:ph type="title"/>
          </p:nvPr>
        </p:nvSpPr>
        <p:spPr/>
        <p:txBody>
          <a:bodyPr>
            <a:normAutofit fontScale="90000"/>
          </a:bodyPr>
          <a:lstStyle/>
          <a:p>
            <a:r>
              <a:rPr lang="en-US" b="0" i="0" dirty="0">
                <a:solidFill>
                  <a:srgbClr val="2E2E2E"/>
                </a:solidFill>
                <a:effectLst/>
                <a:latin typeface="Elsevier Sans"/>
              </a:rPr>
              <a:t>Stand-Alone Surgical Ablation for Atrial Fibrillation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3AC44AFD-70A9-20C1-F395-C6C45F0413FB}"/>
              </a:ext>
            </a:extLst>
          </p:cNvPr>
          <p:cNvSpPr>
            <a:spLocks noGrp="1"/>
          </p:cNvSpPr>
          <p:nvPr>
            <p:ph idx="1"/>
          </p:nvPr>
        </p:nvSpPr>
        <p:spPr/>
        <p:txBody>
          <a:bodyPr>
            <a:normAutofit/>
          </a:bodyPr>
          <a:lstStyle/>
          <a:p>
            <a:pPr marL="0" indent="0">
              <a:buNone/>
            </a:pPr>
            <a:r>
              <a:rPr lang="en-US" b="0" i="0" dirty="0">
                <a:solidFill>
                  <a:srgbClr val="2E2E2E"/>
                </a:solidFill>
                <a:effectLst/>
                <a:latin typeface="Elsevier Sans"/>
              </a:rPr>
              <a:t>the field awaits more homogeneous or randomized evidence on hybrid or epicardial ablation procedures that adhere to the concept of the Cox maze lesion set. </a:t>
            </a:r>
            <a:endParaRPr lang="en-US" dirty="0"/>
          </a:p>
        </p:txBody>
      </p:sp>
      <p:sp>
        <p:nvSpPr>
          <p:cNvPr id="4" name="Footer Placeholder 3">
            <a:extLst>
              <a:ext uri="{FF2B5EF4-FFF2-40B4-BE49-F238E27FC236}">
                <a16:creationId xmlns:a16="http://schemas.microsoft.com/office/drawing/2014/main" id="{8F8ACC44-158B-5D67-F2E3-8532BD8AFAA9}"/>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3627200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D4EC6-A57C-0EAA-F48E-EBD5B8B3F8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057388-755D-6009-BF4B-722125AC8F10}"/>
              </a:ext>
            </a:extLst>
          </p:cNvPr>
          <p:cNvSpPr>
            <a:spLocks noGrp="1"/>
          </p:cNvSpPr>
          <p:nvPr>
            <p:ph type="title"/>
          </p:nvPr>
        </p:nvSpPr>
        <p:spPr/>
        <p:txBody>
          <a:bodyPr>
            <a:normAutofit fontScale="90000"/>
          </a:bodyPr>
          <a:lstStyle/>
          <a:p>
            <a:r>
              <a:rPr lang="en-US" b="0" i="0" dirty="0">
                <a:solidFill>
                  <a:srgbClr val="2E2E2E"/>
                </a:solidFill>
                <a:effectLst/>
                <a:latin typeface="Elsevier Sans"/>
              </a:rPr>
              <a:t>Stand-Alone Surgical Ablation for Atrial Fibrillation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58603A35-4AD0-AA56-683D-0860FA2BF3C3}"/>
              </a:ext>
            </a:extLst>
          </p:cNvPr>
          <p:cNvSpPr>
            <a:spLocks noGrp="1"/>
          </p:cNvSpPr>
          <p:nvPr>
            <p:ph idx="1"/>
          </p:nvPr>
        </p:nvSpPr>
        <p:spPr/>
        <p:txBody>
          <a:bodyPr>
            <a:normAutofit fontScale="62500" lnSpcReduction="20000"/>
          </a:bodyPr>
          <a:lstStyle/>
          <a:p>
            <a:pPr algn="l"/>
            <a:r>
              <a:rPr lang="en-US" b="1" i="0" dirty="0">
                <a:solidFill>
                  <a:srgbClr val="2E2E2E"/>
                </a:solidFill>
                <a:effectLst/>
                <a:latin typeface="Elsevier Sans"/>
              </a:rPr>
              <a:t>Recommendations regarding stand-alone surgical ablation</a:t>
            </a:r>
          </a:p>
          <a:p>
            <a:pPr algn="l"/>
            <a:r>
              <a:rPr lang="en-US" b="1" i="0" dirty="0">
                <a:solidFill>
                  <a:srgbClr val="757575"/>
                </a:solidFill>
                <a:effectLst/>
                <a:latin typeface="Elsevier Sans"/>
              </a:rPr>
              <a:t>1. </a:t>
            </a:r>
            <a:r>
              <a:rPr lang="en-US" b="1" i="0" dirty="0">
                <a:solidFill>
                  <a:srgbClr val="2E2E2E"/>
                </a:solidFill>
                <a:effectLst/>
                <a:latin typeface="Elsevier Sans"/>
              </a:rPr>
              <a:t>Surgical ablation for symptomatic atrial fibrillation in the absence of structural heart disease refractory to class I/III antiarrhythmic drugs, catheter-based therapy, or both, is reasonable as a primary stand-alone procedure to restore sinus rhythm</a:t>
            </a:r>
            <a:r>
              <a:rPr lang="en-US" b="0" i="0" dirty="0">
                <a:solidFill>
                  <a:srgbClr val="2E2E2E"/>
                </a:solidFill>
                <a:effectLst/>
                <a:latin typeface="Elsevier Sans"/>
              </a:rPr>
              <a:t>.</a:t>
            </a:r>
            <a:r>
              <a:rPr lang="en-US" b="1" i="0" dirty="0">
                <a:solidFill>
                  <a:srgbClr val="757575"/>
                </a:solidFill>
                <a:effectLst/>
                <a:latin typeface="Elsevier Sans"/>
              </a:rPr>
              <a:t>•</a:t>
            </a:r>
          </a:p>
          <a:p>
            <a:pPr algn="l"/>
            <a:r>
              <a:rPr lang="en-US" b="1" i="0" dirty="0">
                <a:solidFill>
                  <a:srgbClr val="2E2E2E"/>
                </a:solidFill>
                <a:effectLst/>
                <a:latin typeface="Elsevier Sans"/>
              </a:rPr>
              <a:t>Class of recommendation: </a:t>
            </a:r>
            <a:r>
              <a:rPr lang="en-US" b="1" i="0" dirty="0" err="1">
                <a:solidFill>
                  <a:srgbClr val="2E2E2E"/>
                </a:solidFill>
                <a:effectLst/>
                <a:latin typeface="Elsevier Sans"/>
              </a:rPr>
              <a:t>IIa</a:t>
            </a:r>
            <a:endParaRPr lang="en-US" b="0" i="0" dirty="0">
              <a:solidFill>
                <a:srgbClr val="2E2E2E"/>
              </a:solidFill>
              <a:effectLst/>
              <a:latin typeface="Elsevier Sans"/>
            </a:endParaRPr>
          </a:p>
          <a:p>
            <a:pPr algn="l"/>
            <a:r>
              <a:rPr lang="en-US" b="1" i="0" dirty="0">
                <a:solidFill>
                  <a:srgbClr val="757575"/>
                </a:solidFill>
                <a:effectLst/>
                <a:latin typeface="Elsevier Sans"/>
              </a:rPr>
              <a:t>•</a:t>
            </a:r>
            <a:r>
              <a:rPr lang="en-US" b="1" i="0" dirty="0">
                <a:solidFill>
                  <a:srgbClr val="2E2E2E"/>
                </a:solidFill>
                <a:effectLst/>
                <a:latin typeface="Elsevier Sans"/>
              </a:rPr>
              <a:t>Level of evidence: B-NR</a:t>
            </a:r>
            <a:endParaRPr lang="en-US" b="0" i="0" dirty="0">
              <a:solidFill>
                <a:srgbClr val="2E2E2E"/>
              </a:solidFill>
              <a:effectLst/>
              <a:latin typeface="Elsevier Sans"/>
            </a:endParaRPr>
          </a:p>
          <a:p>
            <a:pPr algn="l"/>
            <a:r>
              <a:rPr lang="en-US" b="1" i="0" dirty="0">
                <a:solidFill>
                  <a:srgbClr val="757575"/>
                </a:solidFill>
                <a:effectLst/>
                <a:latin typeface="Elsevier Sans"/>
              </a:rPr>
              <a:t>2. </a:t>
            </a:r>
            <a:r>
              <a:rPr lang="en-US" b="1" i="0" dirty="0">
                <a:solidFill>
                  <a:srgbClr val="2E2E2E"/>
                </a:solidFill>
                <a:effectLst/>
                <a:latin typeface="Elsevier Sans"/>
              </a:rPr>
              <a:t>Surgical ablation for symptomatic persistent or longstanding persistent atrial fibrillation in the absence of structural heart disease is reasonable as a stand-alone procedure using the Cox maze III/IV lesion set as the preferred procedure</a:t>
            </a:r>
            <a:r>
              <a:rPr lang="en-US" b="0" i="0" dirty="0">
                <a:solidFill>
                  <a:srgbClr val="2E2E2E"/>
                </a:solidFill>
                <a:effectLst/>
                <a:latin typeface="Elsevier Sans"/>
              </a:rPr>
              <a:t>.</a:t>
            </a:r>
            <a:r>
              <a:rPr lang="en-US" b="1" i="0" dirty="0">
                <a:solidFill>
                  <a:srgbClr val="757575"/>
                </a:solidFill>
                <a:effectLst/>
                <a:latin typeface="Elsevier Sans"/>
              </a:rPr>
              <a:t>•</a:t>
            </a:r>
          </a:p>
          <a:p>
            <a:pPr algn="l"/>
            <a:r>
              <a:rPr lang="en-US" b="1" i="0" dirty="0">
                <a:solidFill>
                  <a:srgbClr val="2E2E2E"/>
                </a:solidFill>
                <a:effectLst/>
                <a:latin typeface="Elsevier Sans"/>
              </a:rPr>
              <a:t>Class of recommendation: </a:t>
            </a:r>
            <a:r>
              <a:rPr lang="en-US" b="1" i="0" dirty="0" err="1">
                <a:solidFill>
                  <a:srgbClr val="2E2E2E"/>
                </a:solidFill>
                <a:effectLst/>
                <a:latin typeface="Elsevier Sans"/>
              </a:rPr>
              <a:t>IIa</a:t>
            </a:r>
            <a:endParaRPr lang="en-US" b="0" i="0" dirty="0">
              <a:solidFill>
                <a:srgbClr val="2E2E2E"/>
              </a:solidFill>
              <a:effectLst/>
              <a:latin typeface="Elsevier Sans"/>
            </a:endParaRPr>
          </a:p>
          <a:p>
            <a:pPr algn="l"/>
            <a:r>
              <a:rPr lang="en-US" b="1" i="0" dirty="0">
                <a:solidFill>
                  <a:srgbClr val="757575"/>
                </a:solidFill>
                <a:effectLst/>
                <a:latin typeface="Elsevier Sans"/>
              </a:rPr>
              <a:t>•</a:t>
            </a:r>
            <a:r>
              <a:rPr lang="en-US" b="1" i="0" dirty="0">
                <a:solidFill>
                  <a:srgbClr val="2E2E2E"/>
                </a:solidFill>
                <a:effectLst/>
                <a:latin typeface="Elsevier Sans"/>
              </a:rPr>
              <a:t>Level of evidence: B-NR</a:t>
            </a:r>
            <a:endParaRPr lang="en-US" b="0" i="0" dirty="0">
              <a:solidFill>
                <a:srgbClr val="2E2E2E"/>
              </a:solidFill>
              <a:effectLst/>
              <a:latin typeface="Elsevier Sans"/>
            </a:endParaRPr>
          </a:p>
          <a:p>
            <a:pPr algn="l"/>
            <a:r>
              <a:rPr lang="en-US" b="1" i="0" dirty="0">
                <a:solidFill>
                  <a:srgbClr val="757575"/>
                </a:solidFill>
                <a:effectLst/>
                <a:latin typeface="Elsevier Sans"/>
              </a:rPr>
              <a:t>3. </a:t>
            </a:r>
            <a:r>
              <a:rPr lang="en-US" b="1" i="0" dirty="0">
                <a:solidFill>
                  <a:srgbClr val="2E2E2E"/>
                </a:solidFill>
                <a:effectLst/>
                <a:latin typeface="Elsevier Sans"/>
              </a:rPr>
              <a:t>Surgical ablation for symptomatic atrial fibrillation in the setting of left atrial enlargement (≥4.5 cm) or more than moderate mitral regurgitation by pulmonary vein isolation alone is not recommended</a:t>
            </a:r>
            <a:r>
              <a:rPr lang="en-US" b="0" i="0" dirty="0">
                <a:solidFill>
                  <a:srgbClr val="2E2E2E"/>
                </a:solidFill>
                <a:effectLst/>
                <a:latin typeface="Elsevier Sans"/>
              </a:rPr>
              <a:t>.</a:t>
            </a:r>
            <a:r>
              <a:rPr lang="en-US" b="1" i="0" dirty="0">
                <a:solidFill>
                  <a:srgbClr val="757575"/>
                </a:solidFill>
                <a:effectLst/>
                <a:latin typeface="Elsevier Sans"/>
              </a:rPr>
              <a:t>•</a:t>
            </a:r>
          </a:p>
          <a:p>
            <a:pPr algn="l"/>
            <a:r>
              <a:rPr lang="en-US" b="1" i="0" dirty="0">
                <a:solidFill>
                  <a:srgbClr val="2E2E2E"/>
                </a:solidFill>
                <a:effectLst/>
                <a:latin typeface="Elsevier Sans"/>
              </a:rPr>
              <a:t>Class of recommendation: III</a:t>
            </a:r>
            <a:endParaRPr lang="en-US" b="0" i="0" dirty="0">
              <a:solidFill>
                <a:srgbClr val="2E2E2E"/>
              </a:solidFill>
              <a:effectLst/>
              <a:latin typeface="Elsevier Sans"/>
            </a:endParaRPr>
          </a:p>
          <a:p>
            <a:pPr algn="l"/>
            <a:r>
              <a:rPr lang="en-US" b="1" i="0" dirty="0">
                <a:solidFill>
                  <a:srgbClr val="757575"/>
                </a:solidFill>
                <a:effectLst/>
                <a:latin typeface="Elsevier Sans"/>
              </a:rPr>
              <a:t>•</a:t>
            </a:r>
            <a:r>
              <a:rPr lang="en-US" b="1" i="0" dirty="0">
                <a:solidFill>
                  <a:srgbClr val="2E2E2E"/>
                </a:solidFill>
                <a:effectLst/>
                <a:latin typeface="Elsevier Sans"/>
              </a:rPr>
              <a:t>Level of evidence: C</a:t>
            </a:r>
            <a:endParaRPr lang="en-US" b="0" i="0" dirty="0">
              <a:solidFill>
                <a:srgbClr val="2E2E2E"/>
              </a:solidFill>
              <a:effectLst/>
              <a:latin typeface="Elsevier Sans"/>
            </a:endParaRPr>
          </a:p>
          <a:p>
            <a:pPr marL="0" indent="0">
              <a:buNone/>
            </a:pPr>
            <a:endParaRPr lang="en-US" dirty="0"/>
          </a:p>
        </p:txBody>
      </p:sp>
      <p:sp>
        <p:nvSpPr>
          <p:cNvPr id="4" name="Footer Placeholder 3">
            <a:extLst>
              <a:ext uri="{FF2B5EF4-FFF2-40B4-BE49-F238E27FC236}">
                <a16:creationId xmlns:a16="http://schemas.microsoft.com/office/drawing/2014/main" id="{10F79AF7-9C7B-DD2C-8143-5D8EC4D4F694}"/>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3222339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516F6-2295-F8B9-65DA-1EC1E9506E5D}"/>
              </a:ext>
            </a:extLst>
          </p:cNvPr>
          <p:cNvSpPr>
            <a:spLocks noGrp="1"/>
          </p:cNvSpPr>
          <p:nvPr>
            <p:ph type="title"/>
          </p:nvPr>
        </p:nvSpPr>
        <p:spPr/>
        <p:txBody>
          <a:bodyPr/>
          <a:lstStyle/>
          <a:p>
            <a:r>
              <a:rPr lang="en-US" b="0" i="0" dirty="0">
                <a:solidFill>
                  <a:srgbClr val="2E2E2E"/>
                </a:solidFill>
                <a:effectLst/>
                <a:latin typeface="Elsevier Sans"/>
              </a:rPr>
              <a:t>Left Atrial Appendage Management</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EF3FFD79-E105-9CFE-3214-F0AE037F5074}"/>
              </a:ext>
            </a:extLst>
          </p:cNvPr>
          <p:cNvSpPr>
            <a:spLocks noGrp="1"/>
          </p:cNvSpPr>
          <p:nvPr>
            <p:ph idx="1"/>
          </p:nvPr>
        </p:nvSpPr>
        <p:spPr/>
        <p:txBody>
          <a:bodyPr>
            <a:normAutofit/>
          </a:bodyPr>
          <a:lstStyle/>
          <a:p>
            <a:r>
              <a:rPr lang="en-US" b="0" i="0" dirty="0">
                <a:solidFill>
                  <a:srgbClr val="2E2E2E"/>
                </a:solidFill>
                <a:effectLst/>
                <a:latin typeface="Elsevier Sans"/>
              </a:rPr>
              <a:t>Left atrial appendage occlusion/obliteration is one part of the comprehensive surgical management of atrial fibrillation, and its aim is to reduce early and late risk of stroke. </a:t>
            </a:r>
          </a:p>
          <a:p>
            <a:r>
              <a:rPr lang="en-US" b="0" i="0" dirty="0">
                <a:solidFill>
                  <a:srgbClr val="2E2E2E"/>
                </a:solidFill>
                <a:effectLst/>
                <a:latin typeface="Elsevier Sans"/>
              </a:rPr>
              <a:t>Initial observational studies have suggested atrial appendage management is associated with &gt;50% reduction in thromboembolic morbidity and a modest survival benefit.</a:t>
            </a:r>
            <a:r>
              <a:rPr lang="en-US" b="0" i="0" u="none" strike="noStrike" baseline="30000" dirty="0">
                <a:solidFill>
                  <a:srgbClr val="005789"/>
                </a:solidFill>
                <a:effectLst/>
                <a:latin typeface="Elsevier Sans"/>
                <a:hlinkClick r:id="rId2"/>
              </a:rPr>
              <a:t>76</a:t>
            </a:r>
            <a:r>
              <a:rPr lang="en-US" b="0" i="0" dirty="0">
                <a:solidFill>
                  <a:srgbClr val="2E2E2E"/>
                </a:solidFill>
                <a:effectLst/>
                <a:latin typeface="Elsevier Sans"/>
              </a:rPr>
              <a:t> </a:t>
            </a:r>
          </a:p>
          <a:p>
            <a:r>
              <a:rPr lang="en-US" b="0" i="0" dirty="0">
                <a:solidFill>
                  <a:srgbClr val="2E2E2E"/>
                </a:solidFill>
                <a:effectLst/>
                <a:latin typeface="Elsevier Sans"/>
              </a:rPr>
              <a:t>In most series of surgical ablation, left atrial appendage management has become a routine component</a:t>
            </a:r>
          </a:p>
          <a:p>
            <a:r>
              <a:rPr lang="en-US" b="0" i="0" dirty="0">
                <a:solidFill>
                  <a:srgbClr val="2E2E2E"/>
                </a:solidFill>
                <a:effectLst/>
                <a:latin typeface="Elsevier Sans"/>
              </a:rPr>
              <a:t>Complete left atrial appendage obliteration is recommended in all surgical ablation subsets.</a:t>
            </a:r>
            <a:endParaRPr lang="en-US" dirty="0"/>
          </a:p>
        </p:txBody>
      </p:sp>
      <p:sp>
        <p:nvSpPr>
          <p:cNvPr id="4" name="Footer Placeholder 3">
            <a:extLst>
              <a:ext uri="{FF2B5EF4-FFF2-40B4-BE49-F238E27FC236}">
                <a16:creationId xmlns:a16="http://schemas.microsoft.com/office/drawing/2014/main" id="{C04AB1EA-6F7D-FA16-61D9-D213D3563195}"/>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476118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01C1A1-65FC-E1D1-23A1-74D223849EF4}"/>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dirty="0"/>
              <a:t>Watchman: internal closure</a:t>
            </a:r>
          </a:p>
        </p:txBody>
      </p:sp>
      <p:sp>
        <p:nvSpPr>
          <p:cNvPr id="1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3E589A5-F14B-93CD-8386-CD2F8DF3768D}"/>
              </a:ext>
            </a:extLst>
          </p:cNvPr>
          <p:cNvPicPr>
            <a:picLocks noChangeAspect="1"/>
          </p:cNvPicPr>
          <p:nvPr/>
        </p:nvPicPr>
        <p:blipFill>
          <a:blip r:embed="rId2"/>
          <a:stretch>
            <a:fillRect/>
          </a:stretch>
        </p:blipFill>
        <p:spPr>
          <a:xfrm>
            <a:off x="1720992" y="2642616"/>
            <a:ext cx="2812511" cy="3605784"/>
          </a:xfrm>
          <a:prstGeom prst="rect">
            <a:avLst/>
          </a:prstGeom>
        </p:spPr>
      </p:pic>
      <p:pic>
        <p:nvPicPr>
          <p:cNvPr id="4" name="Content Placeholder 3">
            <a:extLst>
              <a:ext uri="{FF2B5EF4-FFF2-40B4-BE49-F238E27FC236}">
                <a16:creationId xmlns:a16="http://schemas.microsoft.com/office/drawing/2014/main" id="{F3DA4A6B-8230-2E4F-E96E-D8C32845F89C}"/>
              </a:ext>
            </a:extLst>
          </p:cNvPr>
          <p:cNvPicPr>
            <a:picLocks noGrp="1" noChangeAspect="1"/>
          </p:cNvPicPr>
          <p:nvPr>
            <p:ph idx="1"/>
          </p:nvPr>
        </p:nvPicPr>
        <p:blipFill>
          <a:blip r:embed="rId3"/>
          <a:stretch>
            <a:fillRect/>
          </a:stretch>
        </p:blipFill>
        <p:spPr>
          <a:xfrm>
            <a:off x="6254496" y="2734866"/>
            <a:ext cx="5614416" cy="3421284"/>
          </a:xfrm>
          <a:prstGeom prst="rect">
            <a:avLst/>
          </a:prstGeom>
        </p:spPr>
      </p:pic>
    </p:spTree>
    <p:extLst>
      <p:ext uri="{BB962C8B-B14F-4D97-AF65-F5344CB8AC3E}">
        <p14:creationId xmlns:p14="http://schemas.microsoft.com/office/powerpoint/2010/main" val="36245849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44338-2DDC-7727-4AD3-60C67BEA1642}"/>
              </a:ext>
            </a:extLst>
          </p:cNvPr>
          <p:cNvSpPr>
            <a:spLocks noGrp="1"/>
          </p:cNvSpPr>
          <p:nvPr>
            <p:ph type="title"/>
          </p:nvPr>
        </p:nvSpPr>
        <p:spPr/>
        <p:txBody>
          <a:bodyPr/>
          <a:lstStyle/>
          <a:p>
            <a:r>
              <a:rPr lang="en-US" dirty="0" err="1"/>
              <a:t>Atriclip</a:t>
            </a:r>
            <a:r>
              <a:rPr lang="en-US" dirty="0"/>
              <a:t>: External Closure</a:t>
            </a:r>
          </a:p>
        </p:txBody>
      </p:sp>
      <p:pic>
        <p:nvPicPr>
          <p:cNvPr id="4" name="Content Placeholder 3">
            <a:extLst>
              <a:ext uri="{FF2B5EF4-FFF2-40B4-BE49-F238E27FC236}">
                <a16:creationId xmlns:a16="http://schemas.microsoft.com/office/drawing/2014/main" id="{1FDEA7E2-7BEF-DA7D-1A50-3FD900F1EBF3}"/>
              </a:ext>
            </a:extLst>
          </p:cNvPr>
          <p:cNvPicPr>
            <a:picLocks noGrp="1" noChangeAspect="1"/>
          </p:cNvPicPr>
          <p:nvPr>
            <p:ph idx="1"/>
          </p:nvPr>
        </p:nvPicPr>
        <p:blipFill>
          <a:blip r:embed="rId2"/>
          <a:stretch>
            <a:fillRect/>
          </a:stretch>
        </p:blipFill>
        <p:spPr>
          <a:xfrm>
            <a:off x="3752972" y="1825625"/>
            <a:ext cx="4686056" cy="4351338"/>
          </a:xfrm>
          <a:prstGeom prst="rect">
            <a:avLst/>
          </a:prstGeom>
        </p:spPr>
      </p:pic>
    </p:spTree>
    <p:extLst>
      <p:ext uri="{BB962C8B-B14F-4D97-AF65-F5344CB8AC3E}">
        <p14:creationId xmlns:p14="http://schemas.microsoft.com/office/powerpoint/2010/main" val="221625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1755-4F5C-9C99-5D84-D7D11760E708}"/>
              </a:ext>
            </a:extLst>
          </p:cNvPr>
          <p:cNvSpPr>
            <a:spLocks noGrp="1"/>
          </p:cNvSpPr>
          <p:nvPr>
            <p:ph type="title"/>
          </p:nvPr>
        </p:nvSpPr>
        <p:spPr/>
        <p:txBody>
          <a:bodyPr/>
          <a:lstStyle/>
          <a:p>
            <a:r>
              <a:rPr lang="en-US" dirty="0"/>
              <a:t>Heart anatomy</a:t>
            </a:r>
          </a:p>
        </p:txBody>
      </p:sp>
      <p:pic>
        <p:nvPicPr>
          <p:cNvPr id="4" name="Content Placeholder 3">
            <a:extLst>
              <a:ext uri="{FF2B5EF4-FFF2-40B4-BE49-F238E27FC236}">
                <a16:creationId xmlns:a16="http://schemas.microsoft.com/office/drawing/2014/main" id="{5974F0D7-8102-737D-D909-F54627F8A717}"/>
              </a:ext>
            </a:extLst>
          </p:cNvPr>
          <p:cNvPicPr>
            <a:picLocks noGrp="1" noChangeAspect="1"/>
          </p:cNvPicPr>
          <p:nvPr>
            <p:ph idx="1"/>
          </p:nvPr>
        </p:nvPicPr>
        <p:blipFill>
          <a:blip r:embed="rId2"/>
          <a:stretch>
            <a:fillRect/>
          </a:stretch>
        </p:blipFill>
        <p:spPr>
          <a:xfrm>
            <a:off x="2889451" y="1377388"/>
            <a:ext cx="6837902" cy="4919250"/>
          </a:xfrm>
          <a:prstGeom prst="rect">
            <a:avLst/>
          </a:prstGeom>
        </p:spPr>
      </p:pic>
    </p:spTree>
    <p:extLst>
      <p:ext uri="{BB962C8B-B14F-4D97-AF65-F5344CB8AC3E}">
        <p14:creationId xmlns:p14="http://schemas.microsoft.com/office/powerpoint/2010/main" val="14779971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8874A-2BEF-86CC-5EBB-02B47A6598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11D61B-6DC0-BC46-3729-32BD163403EF}"/>
              </a:ext>
            </a:extLst>
          </p:cNvPr>
          <p:cNvSpPr>
            <a:spLocks noGrp="1"/>
          </p:cNvSpPr>
          <p:nvPr>
            <p:ph type="title"/>
          </p:nvPr>
        </p:nvSpPr>
        <p:spPr/>
        <p:txBody>
          <a:bodyPr/>
          <a:lstStyle/>
          <a:p>
            <a:r>
              <a:rPr lang="en-US" b="0" i="0" dirty="0">
                <a:solidFill>
                  <a:srgbClr val="2E2E2E"/>
                </a:solidFill>
                <a:effectLst/>
                <a:latin typeface="Elsevier Sans"/>
              </a:rPr>
              <a:t>Left Atrial Appendage Management</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B5F7456F-EFA8-23EC-9F53-0053A27A7287}"/>
              </a:ext>
            </a:extLst>
          </p:cNvPr>
          <p:cNvSpPr>
            <a:spLocks noGrp="1"/>
          </p:cNvSpPr>
          <p:nvPr>
            <p:ph idx="1"/>
          </p:nvPr>
        </p:nvSpPr>
        <p:spPr/>
        <p:txBody>
          <a:bodyPr>
            <a:normAutofit/>
          </a:bodyPr>
          <a:lstStyle/>
          <a:p>
            <a:r>
              <a:rPr lang="en-US" b="0" i="0" dirty="0">
                <a:solidFill>
                  <a:srgbClr val="2E2E2E"/>
                </a:solidFill>
                <a:effectLst/>
                <a:latin typeface="Elsevier Sans"/>
              </a:rPr>
              <a:t>A large study by Friedman and associates</a:t>
            </a:r>
            <a:r>
              <a:rPr lang="en-US" b="0" i="0" u="none" strike="noStrike" baseline="30000" dirty="0">
                <a:solidFill>
                  <a:srgbClr val="005789"/>
                </a:solidFill>
                <a:effectLst/>
                <a:latin typeface="Elsevier Sans"/>
                <a:hlinkClick r:id="rId2"/>
              </a:rPr>
              <a:t>147</a:t>
            </a:r>
            <a:r>
              <a:rPr lang="en-US" b="0" i="0" dirty="0">
                <a:solidFill>
                  <a:srgbClr val="2E2E2E"/>
                </a:solidFill>
                <a:effectLst/>
                <a:latin typeface="Elsevier Sans"/>
              </a:rPr>
              <a:t> of 10,524 Medicare beneficiaries with atrial fibrillation undergoing a variety of elective cardiac surgery procedures showed an association of left atrial appendage occlusion with lower all-cause mortality (HR, 0.88; 95% CI, 0.79-0.55) and thromboembolic complications (HR, 0.67; 95% CI, 0.56-0.81) over a median follow-up of 2.6 years. </a:t>
            </a:r>
            <a:endParaRPr lang="en-US" dirty="0"/>
          </a:p>
        </p:txBody>
      </p:sp>
      <p:sp>
        <p:nvSpPr>
          <p:cNvPr id="4" name="Footer Placeholder 3">
            <a:extLst>
              <a:ext uri="{FF2B5EF4-FFF2-40B4-BE49-F238E27FC236}">
                <a16:creationId xmlns:a16="http://schemas.microsoft.com/office/drawing/2014/main" id="{9381D94D-95BF-A26D-E963-1FA28417B084}"/>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7769699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C6E3B-8F3E-4446-5D09-AD5DA85166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47406D-2D51-1CE3-0937-0EF44DD82BAA}"/>
              </a:ext>
            </a:extLst>
          </p:cNvPr>
          <p:cNvSpPr>
            <a:spLocks noGrp="1"/>
          </p:cNvSpPr>
          <p:nvPr>
            <p:ph type="title"/>
          </p:nvPr>
        </p:nvSpPr>
        <p:spPr/>
        <p:txBody>
          <a:bodyPr/>
          <a:lstStyle/>
          <a:p>
            <a:r>
              <a:rPr lang="en-US" b="0" i="0" dirty="0">
                <a:solidFill>
                  <a:srgbClr val="2E2E2E"/>
                </a:solidFill>
                <a:effectLst/>
                <a:latin typeface="Elsevier Sans"/>
              </a:rPr>
              <a:t>Left Atrial Appendage Management</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57830E66-5E53-1B28-D22A-67762D8DA1A1}"/>
              </a:ext>
            </a:extLst>
          </p:cNvPr>
          <p:cNvSpPr>
            <a:spLocks noGrp="1"/>
          </p:cNvSpPr>
          <p:nvPr>
            <p:ph idx="1"/>
          </p:nvPr>
        </p:nvSpPr>
        <p:spPr/>
        <p:txBody>
          <a:bodyPr>
            <a:normAutofit/>
          </a:bodyPr>
          <a:lstStyle/>
          <a:p>
            <a:r>
              <a:rPr lang="en-US" b="0" i="0" dirty="0">
                <a:solidFill>
                  <a:srgbClr val="2E2E2E"/>
                </a:solidFill>
                <a:effectLst/>
                <a:latin typeface="Elsevier Sans"/>
              </a:rPr>
              <a:t>A third Medicare data study evaluated left atrial appendage occlusion in 8590 patients with and without atrial fibrillation undergoing coronary artery bypass grafting and/or valve procedures.</a:t>
            </a:r>
            <a:r>
              <a:rPr lang="en-US" b="0" i="0" u="none" strike="noStrike" baseline="30000" dirty="0">
                <a:solidFill>
                  <a:srgbClr val="005789"/>
                </a:solidFill>
                <a:effectLst/>
                <a:latin typeface="Elsevier Sans"/>
                <a:hlinkClick r:id="rId2"/>
              </a:rPr>
              <a:t>149</a:t>
            </a:r>
            <a:r>
              <a:rPr lang="en-US" b="0" i="0" dirty="0">
                <a:solidFill>
                  <a:srgbClr val="2E2E2E"/>
                </a:solidFill>
                <a:effectLst/>
                <a:latin typeface="Elsevier Sans"/>
              </a:rPr>
              <a:t> </a:t>
            </a:r>
          </a:p>
          <a:p>
            <a:r>
              <a:rPr lang="en-US" b="0" i="0" dirty="0">
                <a:solidFill>
                  <a:srgbClr val="2E2E2E"/>
                </a:solidFill>
                <a:effectLst/>
                <a:latin typeface="Elsevier Sans"/>
              </a:rPr>
              <a:t>In the no-atrial fibrillation cohort, left atrial appendage occlusion had no effect on mortality and stroke, but it was associated with a significantly increased risk of atrial fibrillation-related hospitalizations during follow-up, presumably related to a higher incidence of new-onset postoperative atrial fibrillation seen in patients with no prior history of atrial fibrillation receiving left atrial appendage occlusion.</a:t>
            </a:r>
            <a:endParaRPr lang="en-US" dirty="0"/>
          </a:p>
        </p:txBody>
      </p:sp>
      <p:sp>
        <p:nvSpPr>
          <p:cNvPr id="4" name="Footer Placeholder 3">
            <a:extLst>
              <a:ext uri="{FF2B5EF4-FFF2-40B4-BE49-F238E27FC236}">
                <a16:creationId xmlns:a16="http://schemas.microsoft.com/office/drawing/2014/main" id="{E8CBCDFC-8236-2B8F-32BC-A36AEA1C6837}"/>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1980313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DDC8B-4253-A499-48E4-BAA3410989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8D5DB2-F0C4-3318-243D-306B404E8C44}"/>
              </a:ext>
            </a:extLst>
          </p:cNvPr>
          <p:cNvSpPr>
            <a:spLocks noGrp="1"/>
          </p:cNvSpPr>
          <p:nvPr>
            <p:ph type="title"/>
          </p:nvPr>
        </p:nvSpPr>
        <p:spPr/>
        <p:txBody>
          <a:bodyPr/>
          <a:lstStyle/>
          <a:p>
            <a:r>
              <a:rPr lang="en-US" b="0" i="0" dirty="0">
                <a:solidFill>
                  <a:srgbClr val="2E2E2E"/>
                </a:solidFill>
                <a:effectLst/>
                <a:latin typeface="Elsevier Sans"/>
              </a:rPr>
              <a:t>Left Atrial Appendage Management</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F6F69F94-25A6-1168-1699-0B4A7A20A49B}"/>
              </a:ext>
            </a:extLst>
          </p:cNvPr>
          <p:cNvSpPr>
            <a:spLocks noGrp="1"/>
          </p:cNvSpPr>
          <p:nvPr>
            <p:ph idx="1"/>
          </p:nvPr>
        </p:nvSpPr>
        <p:spPr/>
        <p:txBody>
          <a:bodyPr>
            <a:normAutofit/>
          </a:bodyPr>
          <a:lstStyle/>
          <a:p>
            <a:r>
              <a:rPr lang="en-US" b="0" i="0" dirty="0">
                <a:solidFill>
                  <a:srgbClr val="2E2E2E"/>
                </a:solidFill>
                <a:effectLst/>
                <a:latin typeface="Elsevier Sans"/>
              </a:rPr>
              <a:t>Stapling only has had poor outcomes, with most patients having a residual stump and recanalization of the appendage, which can be thrombogenic.</a:t>
            </a:r>
            <a:r>
              <a:rPr lang="en-US" b="0" i="0" u="none" strike="noStrike" baseline="30000" dirty="0">
                <a:solidFill>
                  <a:srgbClr val="005789"/>
                </a:solidFill>
                <a:effectLst/>
                <a:latin typeface="Elsevier Sans"/>
                <a:hlinkClick r:id="rId2"/>
              </a:rPr>
              <a:t>157</a:t>
            </a:r>
            <a:r>
              <a:rPr lang="en-US" b="0" i="0" baseline="30000" dirty="0">
                <a:solidFill>
                  <a:srgbClr val="2E2E2E"/>
                </a:solidFill>
                <a:effectLst/>
                <a:latin typeface="Elsevier Sans"/>
              </a:rPr>
              <a:t>,</a:t>
            </a:r>
            <a:r>
              <a:rPr lang="en-US" b="0" i="0" u="none" strike="noStrike" baseline="30000" dirty="0">
                <a:solidFill>
                  <a:srgbClr val="005789"/>
                </a:solidFill>
                <a:effectLst/>
                <a:latin typeface="Elsevier Sans"/>
                <a:hlinkClick r:id="rId2"/>
              </a:rPr>
              <a:t>158</a:t>
            </a:r>
            <a:r>
              <a:rPr lang="en-US" b="0" i="0" dirty="0">
                <a:solidFill>
                  <a:srgbClr val="2E2E2E"/>
                </a:solidFill>
                <a:effectLst/>
                <a:latin typeface="Elsevier Sans"/>
              </a:rPr>
              <a:t> </a:t>
            </a:r>
          </a:p>
          <a:p>
            <a:r>
              <a:rPr lang="en-US" b="0" i="0" dirty="0">
                <a:solidFill>
                  <a:srgbClr val="2E2E2E"/>
                </a:solidFill>
                <a:effectLst/>
                <a:latin typeface="Elsevier Sans"/>
              </a:rPr>
              <a:t>Complications from surgical left atrial appendage occlusion are rare but most frequently are related to the manipulation of the appendage, causing bleeding, and incorrect placement of the epicardial clip, leaving a residual stump or potentially impinging the circumflex coronary artery.</a:t>
            </a:r>
            <a:r>
              <a:rPr lang="en-US" b="0" i="0" u="none" strike="noStrike" baseline="30000" dirty="0">
                <a:solidFill>
                  <a:srgbClr val="005789"/>
                </a:solidFill>
                <a:effectLst/>
                <a:latin typeface="Elsevier Sans"/>
                <a:hlinkClick r:id="rId2"/>
              </a:rPr>
              <a:t>159</a:t>
            </a:r>
            <a:endParaRPr lang="en-US" dirty="0"/>
          </a:p>
        </p:txBody>
      </p:sp>
      <p:sp>
        <p:nvSpPr>
          <p:cNvPr id="4" name="Footer Placeholder 3">
            <a:extLst>
              <a:ext uri="{FF2B5EF4-FFF2-40B4-BE49-F238E27FC236}">
                <a16:creationId xmlns:a16="http://schemas.microsoft.com/office/drawing/2014/main" id="{40396062-F16E-9400-BD33-33C8573D13B8}"/>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22936214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E37B9-6D5F-4BF5-4FA6-F37096F8C0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8714E3-6A9A-E3FF-BAC1-F1532AFC7EBB}"/>
              </a:ext>
            </a:extLst>
          </p:cNvPr>
          <p:cNvSpPr>
            <a:spLocks noGrp="1"/>
          </p:cNvSpPr>
          <p:nvPr>
            <p:ph type="title"/>
          </p:nvPr>
        </p:nvSpPr>
        <p:spPr/>
        <p:txBody>
          <a:bodyPr/>
          <a:lstStyle/>
          <a:p>
            <a:r>
              <a:rPr lang="en-US" b="0" i="0" dirty="0">
                <a:solidFill>
                  <a:srgbClr val="2E2E2E"/>
                </a:solidFill>
                <a:effectLst/>
                <a:latin typeface="Elsevier Sans"/>
              </a:rPr>
              <a:t>Left Atrial Appendage Management</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17CC829E-5B56-4036-DAA5-0DFB3EC0C184}"/>
              </a:ext>
            </a:extLst>
          </p:cNvPr>
          <p:cNvSpPr>
            <a:spLocks noGrp="1"/>
          </p:cNvSpPr>
          <p:nvPr>
            <p:ph idx="1"/>
          </p:nvPr>
        </p:nvSpPr>
        <p:spPr/>
        <p:txBody>
          <a:bodyPr>
            <a:normAutofit/>
          </a:bodyPr>
          <a:lstStyle/>
          <a:p>
            <a:r>
              <a:rPr lang="en-US" b="0" i="0" dirty="0">
                <a:solidFill>
                  <a:srgbClr val="2E2E2E"/>
                </a:solidFill>
                <a:effectLst/>
                <a:latin typeface="Elsevier Sans"/>
              </a:rPr>
              <a:t>Robust randomized data of concomitant left atrial appendage occlusion in patients with atrial fibrillation has only recently become available with the publication of the long-term outcomes of the </a:t>
            </a:r>
            <a:r>
              <a:rPr lang="en-US" b="0" i="0" dirty="0">
                <a:solidFill>
                  <a:srgbClr val="2E2E2E"/>
                </a:solidFill>
                <a:effectLst/>
                <a:highlight>
                  <a:srgbClr val="FFFF00"/>
                </a:highlight>
                <a:latin typeface="Elsevier Sans"/>
              </a:rPr>
              <a:t>Left Atrial Appendage Closure During Open Heart Surgery (LAACS) </a:t>
            </a:r>
            <a:r>
              <a:rPr lang="en-US" b="0" i="0" dirty="0">
                <a:solidFill>
                  <a:srgbClr val="2E2E2E"/>
                </a:solidFill>
                <a:effectLst/>
                <a:latin typeface="Elsevier Sans"/>
              </a:rPr>
              <a:t>randomized clinical trial and a landmark trial by Whitlock and colleagues</a:t>
            </a:r>
            <a:r>
              <a:rPr lang="en-US" b="0" i="0" u="none" strike="noStrike" baseline="30000" dirty="0">
                <a:solidFill>
                  <a:srgbClr val="005789"/>
                </a:solidFill>
                <a:effectLst/>
                <a:latin typeface="Elsevier Sans"/>
                <a:hlinkClick r:id="rId2"/>
              </a:rPr>
              <a:t>160</a:t>
            </a:r>
            <a:r>
              <a:rPr lang="en-US" b="0" i="0" dirty="0">
                <a:solidFill>
                  <a:srgbClr val="2E2E2E"/>
                </a:solidFill>
                <a:effectLst/>
                <a:latin typeface="Elsevier Sans"/>
              </a:rPr>
              <a:t> and Madsen and colleagues.</a:t>
            </a:r>
            <a:r>
              <a:rPr lang="en-US" b="0" i="0" u="none" strike="noStrike" baseline="30000" dirty="0">
                <a:solidFill>
                  <a:srgbClr val="005789"/>
                </a:solidFill>
                <a:effectLst/>
                <a:latin typeface="Elsevier Sans"/>
                <a:hlinkClick r:id="rId2"/>
              </a:rPr>
              <a:t>161</a:t>
            </a:r>
            <a:r>
              <a:rPr lang="en-US" b="0" i="0" dirty="0">
                <a:solidFill>
                  <a:srgbClr val="2E2E2E"/>
                </a:solidFill>
                <a:effectLst/>
                <a:latin typeface="Elsevier Sans"/>
              </a:rPr>
              <a:t> LAACS was a relatively small study (n = 186) of patients with predominantly </a:t>
            </a:r>
            <a:r>
              <a:rPr lang="en-US" b="0" i="0" dirty="0">
                <a:solidFill>
                  <a:srgbClr val="2E2E2E"/>
                </a:solidFill>
                <a:effectLst/>
                <a:highlight>
                  <a:srgbClr val="FFFF00"/>
                </a:highlight>
                <a:latin typeface="Elsevier Sans"/>
              </a:rPr>
              <a:t>no history of atrial fibrillation </a:t>
            </a:r>
            <a:r>
              <a:rPr lang="en-US" b="0" i="0" dirty="0">
                <a:solidFill>
                  <a:srgbClr val="2E2E2E"/>
                </a:solidFill>
                <a:effectLst/>
                <a:latin typeface="Elsevier Sans"/>
              </a:rPr>
              <a:t>(87%), showing no statistically significant reduction in stroke (RR, 0.62; 95% CI, 0.27-1.43) and mortality (RR, 0.78; 95% CI, 0.44-1.39) at 6 years of follow-up.</a:t>
            </a:r>
            <a:endParaRPr lang="en-US" dirty="0"/>
          </a:p>
        </p:txBody>
      </p:sp>
      <p:sp>
        <p:nvSpPr>
          <p:cNvPr id="4" name="Footer Placeholder 3">
            <a:extLst>
              <a:ext uri="{FF2B5EF4-FFF2-40B4-BE49-F238E27FC236}">
                <a16:creationId xmlns:a16="http://schemas.microsoft.com/office/drawing/2014/main" id="{685EFAC6-3C07-A506-BC6E-27E476F45E01}"/>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8277195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D6364-33DC-CB1B-87B5-EB1C922B6C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CD7019-AF12-C15F-7169-2DB1D13FB349}"/>
              </a:ext>
            </a:extLst>
          </p:cNvPr>
          <p:cNvSpPr>
            <a:spLocks noGrp="1"/>
          </p:cNvSpPr>
          <p:nvPr>
            <p:ph type="title"/>
          </p:nvPr>
        </p:nvSpPr>
        <p:spPr/>
        <p:txBody>
          <a:bodyPr/>
          <a:lstStyle/>
          <a:p>
            <a:r>
              <a:rPr lang="en-US" b="0" i="0" dirty="0">
                <a:solidFill>
                  <a:srgbClr val="2E2E2E"/>
                </a:solidFill>
                <a:effectLst/>
                <a:latin typeface="Elsevier Sans"/>
              </a:rPr>
              <a:t>Left Atrial Appendage Management</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063101C8-A1A7-142A-7093-7A54E3CFF585}"/>
              </a:ext>
            </a:extLst>
          </p:cNvPr>
          <p:cNvSpPr>
            <a:spLocks noGrp="1"/>
          </p:cNvSpPr>
          <p:nvPr>
            <p:ph idx="1"/>
          </p:nvPr>
        </p:nvSpPr>
        <p:spPr/>
        <p:txBody>
          <a:bodyPr>
            <a:normAutofit/>
          </a:bodyPr>
          <a:lstStyle/>
          <a:p>
            <a:r>
              <a:rPr lang="en-US" b="0" i="0" dirty="0">
                <a:solidFill>
                  <a:srgbClr val="2E2E2E"/>
                </a:solidFill>
                <a:effectLst/>
                <a:latin typeface="Elsevier Sans"/>
              </a:rPr>
              <a:t>The larger </a:t>
            </a:r>
            <a:r>
              <a:rPr lang="en-US" b="0" i="0" dirty="0">
                <a:solidFill>
                  <a:srgbClr val="2E2E2E"/>
                </a:solidFill>
                <a:effectLst/>
                <a:highlight>
                  <a:srgbClr val="FFFF00"/>
                </a:highlight>
                <a:latin typeface="Elsevier Sans"/>
              </a:rPr>
              <a:t>Left Atrial Appendage Occlusion Study III </a:t>
            </a:r>
            <a:r>
              <a:rPr lang="en-US" b="0" i="0" dirty="0">
                <a:solidFill>
                  <a:srgbClr val="2E2E2E"/>
                </a:solidFill>
                <a:effectLst/>
                <a:latin typeface="Elsevier Sans"/>
              </a:rPr>
              <a:t>(LAAOS III) randomized clinical trial enrolled 4770 patients with atrial fibrillation undergoing concomitant cardiac surgery procedures to receive left atrial appendage occlusion or not with routine use of oral anticoagulation postoperatively and a mean follow-up of 3.8 years. </a:t>
            </a:r>
            <a:endParaRPr lang="en-US" dirty="0"/>
          </a:p>
        </p:txBody>
      </p:sp>
      <p:sp>
        <p:nvSpPr>
          <p:cNvPr id="4" name="Footer Placeholder 3">
            <a:extLst>
              <a:ext uri="{FF2B5EF4-FFF2-40B4-BE49-F238E27FC236}">
                <a16:creationId xmlns:a16="http://schemas.microsoft.com/office/drawing/2014/main" id="{C5EF6BBC-F4D1-846B-0206-DD7D0B45045C}"/>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27683931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FA255-E601-FCB8-9D39-F2C42DDB8A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45CEB5-B950-4E73-ACC1-2D92A44C8417}"/>
              </a:ext>
            </a:extLst>
          </p:cNvPr>
          <p:cNvSpPr>
            <a:spLocks noGrp="1"/>
          </p:cNvSpPr>
          <p:nvPr>
            <p:ph type="title"/>
          </p:nvPr>
        </p:nvSpPr>
        <p:spPr/>
        <p:txBody>
          <a:bodyPr/>
          <a:lstStyle/>
          <a:p>
            <a:r>
              <a:rPr lang="en-US" b="0" i="0" dirty="0">
                <a:solidFill>
                  <a:srgbClr val="2E2E2E"/>
                </a:solidFill>
                <a:effectLst/>
                <a:latin typeface="Elsevier Sans"/>
              </a:rPr>
              <a:t>Left Atrial Appendage Management</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B44F0327-CDB0-B535-8210-D17E8743D95C}"/>
              </a:ext>
            </a:extLst>
          </p:cNvPr>
          <p:cNvSpPr>
            <a:spLocks noGrp="1"/>
          </p:cNvSpPr>
          <p:nvPr>
            <p:ph idx="1"/>
          </p:nvPr>
        </p:nvSpPr>
        <p:spPr/>
        <p:txBody>
          <a:bodyPr>
            <a:normAutofit/>
          </a:bodyPr>
          <a:lstStyle/>
          <a:p>
            <a:r>
              <a:rPr lang="en-US" b="0" i="0" dirty="0">
                <a:solidFill>
                  <a:srgbClr val="2E2E2E"/>
                </a:solidFill>
                <a:effectLst/>
                <a:latin typeface="Elsevier Sans"/>
              </a:rPr>
              <a:t>Approximately one-third of patients also underwent a surgical ablation procedure, 92% of the individuals received the allocated left atrial appendage management, and 77% were compliant with oral anticoagulation at 3 years. </a:t>
            </a:r>
          </a:p>
          <a:p>
            <a:r>
              <a:rPr lang="en-US" b="0" i="0" dirty="0">
                <a:solidFill>
                  <a:srgbClr val="2E2E2E"/>
                </a:solidFill>
                <a:effectLst/>
                <a:latin typeface="Elsevier Sans"/>
              </a:rPr>
              <a:t>Despite ongoing oral anticoagulation in most of the patients, left atrial appendage occlusion significantly reduced the primary end point (ischemic stroke or systemic thromboembolism), </a:t>
            </a:r>
          </a:p>
          <a:p>
            <a:r>
              <a:rPr lang="en-US" b="0" i="0" dirty="0">
                <a:solidFill>
                  <a:srgbClr val="2E2E2E"/>
                </a:solidFill>
                <a:effectLst/>
                <a:latin typeface="Elsevier Sans"/>
              </a:rPr>
              <a:t>A secondary analysis of LAAOS III further found the reduction in thromboembolic complications with left atrial appendage occlusion was independent of the use of oral anticoagulation.</a:t>
            </a:r>
            <a:r>
              <a:rPr lang="en-US" b="0" i="0" u="none" strike="noStrike" baseline="30000" dirty="0">
                <a:solidFill>
                  <a:srgbClr val="005789"/>
                </a:solidFill>
                <a:effectLst/>
                <a:latin typeface="Elsevier Sans"/>
                <a:hlinkClick r:id="rId2"/>
              </a:rPr>
              <a:t>162</a:t>
            </a:r>
            <a:endParaRPr lang="en-US" dirty="0"/>
          </a:p>
        </p:txBody>
      </p:sp>
      <p:sp>
        <p:nvSpPr>
          <p:cNvPr id="4" name="Footer Placeholder 3">
            <a:extLst>
              <a:ext uri="{FF2B5EF4-FFF2-40B4-BE49-F238E27FC236}">
                <a16:creationId xmlns:a16="http://schemas.microsoft.com/office/drawing/2014/main" id="{6C2E5C00-41AD-2C4F-632E-180A082176E9}"/>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2259730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52963-824E-BC97-99F9-ED980CF01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6C6531-F00C-0B90-FB2B-62EC0F9DE01B}"/>
              </a:ext>
            </a:extLst>
          </p:cNvPr>
          <p:cNvSpPr>
            <a:spLocks noGrp="1"/>
          </p:cNvSpPr>
          <p:nvPr>
            <p:ph type="title"/>
          </p:nvPr>
        </p:nvSpPr>
        <p:spPr/>
        <p:txBody>
          <a:bodyPr/>
          <a:lstStyle/>
          <a:p>
            <a:r>
              <a:rPr lang="en-US" b="0" i="0" dirty="0">
                <a:solidFill>
                  <a:srgbClr val="2E2E2E"/>
                </a:solidFill>
                <a:effectLst/>
                <a:latin typeface="Elsevier Sans"/>
              </a:rPr>
              <a:t>Left Atrial Appendage Management</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ACF39AB4-F89D-C6F4-18B3-515651BCCC02}"/>
              </a:ext>
            </a:extLst>
          </p:cNvPr>
          <p:cNvSpPr>
            <a:spLocks noGrp="1"/>
          </p:cNvSpPr>
          <p:nvPr>
            <p:ph idx="1"/>
          </p:nvPr>
        </p:nvSpPr>
        <p:spPr/>
        <p:txBody>
          <a:bodyPr>
            <a:normAutofit/>
          </a:bodyPr>
          <a:lstStyle/>
          <a:p>
            <a:pPr algn="l"/>
            <a:r>
              <a:rPr lang="en-US" b="1" i="0" dirty="0">
                <a:solidFill>
                  <a:srgbClr val="2E2E2E"/>
                </a:solidFill>
                <a:effectLst/>
                <a:latin typeface="Elsevier Sans"/>
              </a:rPr>
              <a:t>Recommendations for concomitant left atrial appendage management:</a:t>
            </a:r>
            <a:r>
              <a:rPr lang="en-US" b="1" i="0" dirty="0">
                <a:solidFill>
                  <a:srgbClr val="757575"/>
                </a:solidFill>
                <a:effectLst/>
                <a:latin typeface="Elsevier Sans"/>
              </a:rPr>
              <a:t>1.</a:t>
            </a:r>
          </a:p>
          <a:p>
            <a:pPr algn="l"/>
            <a:r>
              <a:rPr lang="en-US" b="1" i="0" dirty="0">
                <a:solidFill>
                  <a:srgbClr val="2E2E2E"/>
                </a:solidFill>
                <a:effectLst/>
                <a:latin typeface="Elsevier Sans"/>
              </a:rPr>
              <a:t>Left atrial appendage obliteration for atrial fibrillation is recommended for all first-time nonemergent cardiac surgery procedures, with or without concomitant surgical ablation, to reduce morbidity from thromboembolic complications</a:t>
            </a:r>
            <a:r>
              <a:rPr lang="en-US" b="0" i="0" dirty="0">
                <a:solidFill>
                  <a:srgbClr val="2E2E2E"/>
                </a:solidFill>
                <a:effectLst/>
                <a:latin typeface="Elsevier Sans"/>
              </a:rPr>
              <a:t>.</a:t>
            </a:r>
            <a:r>
              <a:rPr lang="en-US" b="1" i="0" dirty="0">
                <a:solidFill>
                  <a:srgbClr val="757575"/>
                </a:solidFill>
                <a:effectLst/>
                <a:latin typeface="Elsevier Sans"/>
              </a:rPr>
              <a:t>•</a:t>
            </a:r>
          </a:p>
          <a:p>
            <a:pPr algn="l"/>
            <a:r>
              <a:rPr lang="en-US" b="1" i="0" dirty="0">
                <a:solidFill>
                  <a:srgbClr val="2E2E2E"/>
                </a:solidFill>
                <a:effectLst/>
                <a:latin typeface="Elsevier Sans"/>
              </a:rPr>
              <a:t>Class of recommendation: I</a:t>
            </a:r>
            <a:endParaRPr lang="en-US" b="0" i="0" dirty="0">
              <a:solidFill>
                <a:srgbClr val="2E2E2E"/>
              </a:solidFill>
              <a:effectLst/>
              <a:latin typeface="Elsevier Sans"/>
            </a:endParaRPr>
          </a:p>
          <a:p>
            <a:pPr algn="l"/>
            <a:r>
              <a:rPr lang="en-US" b="1" i="0" dirty="0">
                <a:solidFill>
                  <a:srgbClr val="757575"/>
                </a:solidFill>
                <a:effectLst/>
                <a:latin typeface="Elsevier Sans"/>
              </a:rPr>
              <a:t>•</a:t>
            </a:r>
          </a:p>
          <a:p>
            <a:pPr algn="l"/>
            <a:r>
              <a:rPr lang="en-US" b="1" i="0" dirty="0">
                <a:solidFill>
                  <a:srgbClr val="2E2E2E"/>
                </a:solidFill>
                <a:effectLst/>
                <a:latin typeface="Elsevier Sans"/>
              </a:rPr>
              <a:t>Level of evidence: A</a:t>
            </a:r>
            <a:endParaRPr lang="en-US" b="0" i="0" dirty="0">
              <a:solidFill>
                <a:srgbClr val="2E2E2E"/>
              </a:solidFill>
              <a:effectLst/>
              <a:latin typeface="Elsevier Sans"/>
            </a:endParaRPr>
          </a:p>
          <a:p>
            <a:endParaRPr lang="en-US" dirty="0"/>
          </a:p>
        </p:txBody>
      </p:sp>
      <p:sp>
        <p:nvSpPr>
          <p:cNvPr id="4" name="Footer Placeholder 3">
            <a:extLst>
              <a:ext uri="{FF2B5EF4-FFF2-40B4-BE49-F238E27FC236}">
                <a16:creationId xmlns:a16="http://schemas.microsoft.com/office/drawing/2014/main" id="{0FCEBCF4-08F6-9C9A-F494-D3DB632D0EFA}"/>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40428220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43934-C979-F921-8873-A03B947CB003}"/>
              </a:ext>
            </a:extLst>
          </p:cNvPr>
          <p:cNvSpPr>
            <a:spLocks noGrp="1"/>
          </p:cNvSpPr>
          <p:nvPr>
            <p:ph type="title"/>
          </p:nvPr>
        </p:nvSpPr>
        <p:spPr/>
        <p:txBody>
          <a:bodyPr/>
          <a:lstStyle/>
          <a:p>
            <a:r>
              <a:rPr lang="en-US" b="0" i="0" dirty="0">
                <a:solidFill>
                  <a:srgbClr val="2E2E2E"/>
                </a:solidFill>
                <a:effectLst/>
                <a:latin typeface="Elsevier Sans"/>
              </a:rPr>
              <a:t>Stand-Alone Left Atrial Appendage Occlusion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51260C5D-D853-6ED0-ADB5-AA90B1AAAC2C}"/>
              </a:ext>
            </a:extLst>
          </p:cNvPr>
          <p:cNvSpPr>
            <a:spLocks noGrp="1"/>
          </p:cNvSpPr>
          <p:nvPr>
            <p:ph idx="1"/>
          </p:nvPr>
        </p:nvSpPr>
        <p:spPr/>
        <p:txBody>
          <a:bodyPr>
            <a:normAutofit/>
          </a:bodyPr>
          <a:lstStyle/>
          <a:p>
            <a:r>
              <a:rPr lang="en-US" b="0" i="0" dirty="0">
                <a:solidFill>
                  <a:srgbClr val="2E2E2E"/>
                </a:solidFill>
                <a:effectLst/>
                <a:latin typeface="Elsevier Sans"/>
              </a:rPr>
              <a:t>Left atrial appendage occlusion using a clip has been found to be safe, effective with a ≥95% success rate of complete left atrial appendage occlusion based on cardiac computed tomographic imaging, and reproducible in most hands.</a:t>
            </a:r>
            <a:r>
              <a:rPr lang="en-US" b="0" i="0" u="none" strike="noStrike" baseline="30000" dirty="0">
                <a:solidFill>
                  <a:srgbClr val="005789"/>
                </a:solidFill>
                <a:effectLst/>
                <a:latin typeface="Elsevier Sans"/>
                <a:hlinkClick r:id="rId2"/>
              </a:rPr>
              <a:t>164-166</a:t>
            </a:r>
            <a:r>
              <a:rPr lang="en-US" b="0" i="0" dirty="0">
                <a:solidFill>
                  <a:srgbClr val="2E2E2E"/>
                </a:solidFill>
                <a:effectLst/>
                <a:latin typeface="Elsevier Sans"/>
              </a:rPr>
              <a:t> </a:t>
            </a:r>
          </a:p>
        </p:txBody>
      </p:sp>
      <p:sp>
        <p:nvSpPr>
          <p:cNvPr id="4" name="Footer Placeholder 3">
            <a:extLst>
              <a:ext uri="{FF2B5EF4-FFF2-40B4-BE49-F238E27FC236}">
                <a16:creationId xmlns:a16="http://schemas.microsoft.com/office/drawing/2014/main" id="{52E56EA6-1C8D-F466-5105-4BD4EF5453A8}"/>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41563177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45DFE-5AB3-1A60-8B5E-35EC46E429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526FA-5CB6-C6A4-21F1-82F624FB6DDF}"/>
              </a:ext>
            </a:extLst>
          </p:cNvPr>
          <p:cNvSpPr>
            <a:spLocks noGrp="1"/>
          </p:cNvSpPr>
          <p:nvPr>
            <p:ph type="title"/>
          </p:nvPr>
        </p:nvSpPr>
        <p:spPr/>
        <p:txBody>
          <a:bodyPr/>
          <a:lstStyle/>
          <a:p>
            <a:r>
              <a:rPr lang="en-US" b="0" i="0" dirty="0">
                <a:solidFill>
                  <a:srgbClr val="2E2E2E"/>
                </a:solidFill>
                <a:effectLst/>
                <a:latin typeface="Elsevier Sans"/>
              </a:rPr>
              <a:t>Stand-Alone Left Atrial Appendage Occlusion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566A9552-8109-A76E-AFE7-9077BA64EC76}"/>
              </a:ext>
            </a:extLst>
          </p:cNvPr>
          <p:cNvSpPr>
            <a:spLocks noGrp="1"/>
          </p:cNvSpPr>
          <p:nvPr>
            <p:ph idx="1"/>
          </p:nvPr>
        </p:nvSpPr>
        <p:spPr/>
        <p:txBody>
          <a:bodyPr>
            <a:normAutofit/>
          </a:bodyPr>
          <a:lstStyle/>
          <a:p>
            <a:pPr marL="0" indent="0">
              <a:buNone/>
            </a:pPr>
            <a:r>
              <a:rPr lang="en-US" b="0" i="0" dirty="0">
                <a:solidFill>
                  <a:srgbClr val="2E2E2E"/>
                </a:solidFill>
                <a:effectLst/>
                <a:latin typeface="Elsevier Sans"/>
              </a:rPr>
              <a:t>Endocardial devices for appendage occlusion may not always be anatomically feasible or appropriate, given unique aspects of appendage anatomy. </a:t>
            </a:r>
          </a:p>
        </p:txBody>
      </p:sp>
      <p:sp>
        <p:nvSpPr>
          <p:cNvPr id="4" name="Footer Placeholder 3">
            <a:extLst>
              <a:ext uri="{FF2B5EF4-FFF2-40B4-BE49-F238E27FC236}">
                <a16:creationId xmlns:a16="http://schemas.microsoft.com/office/drawing/2014/main" id="{EBCD0D2F-AD99-66C7-3BA2-4564507DF17E}"/>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12083603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05495-8BB0-5643-13E5-AB35E1A54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7D959F-3FA8-D113-9843-6600FC583893}"/>
              </a:ext>
            </a:extLst>
          </p:cNvPr>
          <p:cNvSpPr>
            <a:spLocks noGrp="1"/>
          </p:cNvSpPr>
          <p:nvPr>
            <p:ph type="title"/>
          </p:nvPr>
        </p:nvSpPr>
        <p:spPr/>
        <p:txBody>
          <a:bodyPr/>
          <a:lstStyle/>
          <a:p>
            <a:r>
              <a:rPr lang="en-US" b="0" i="0" dirty="0">
                <a:solidFill>
                  <a:srgbClr val="2E2E2E"/>
                </a:solidFill>
                <a:effectLst/>
                <a:latin typeface="Elsevier Sans"/>
              </a:rPr>
              <a:t>Stand-Alone Left Atrial Appendage Occlusion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86D4A019-9B74-FF1E-4FD5-6F5A8FF7A1C1}"/>
              </a:ext>
            </a:extLst>
          </p:cNvPr>
          <p:cNvSpPr>
            <a:spLocks noGrp="1"/>
          </p:cNvSpPr>
          <p:nvPr>
            <p:ph idx="1"/>
          </p:nvPr>
        </p:nvSpPr>
        <p:spPr/>
        <p:txBody>
          <a:bodyPr>
            <a:normAutofit/>
          </a:bodyPr>
          <a:lstStyle/>
          <a:p>
            <a:pPr marL="0" indent="0">
              <a:buNone/>
            </a:pPr>
            <a:r>
              <a:rPr lang="en-US" b="0" i="0" dirty="0">
                <a:solidFill>
                  <a:srgbClr val="2E2E2E"/>
                </a:solidFill>
                <a:effectLst/>
                <a:latin typeface="Elsevier Sans"/>
              </a:rPr>
              <a:t>studies have suggested a higher incidence of bleeding complications with percutaneous left atrial appendage occlusion and longer length of stay with surgical left atrial appendage occlusion.</a:t>
            </a:r>
            <a:r>
              <a:rPr lang="en-US" b="0" i="0" u="none" strike="noStrike" baseline="30000" dirty="0">
                <a:solidFill>
                  <a:srgbClr val="005789"/>
                </a:solidFill>
                <a:effectLst/>
                <a:latin typeface="Elsevier Sans"/>
                <a:hlinkClick r:id="rId2"/>
              </a:rPr>
              <a:t>169</a:t>
            </a:r>
            <a:endParaRPr lang="en-US" dirty="0"/>
          </a:p>
        </p:txBody>
      </p:sp>
      <p:sp>
        <p:nvSpPr>
          <p:cNvPr id="4" name="Footer Placeholder 3">
            <a:extLst>
              <a:ext uri="{FF2B5EF4-FFF2-40B4-BE49-F238E27FC236}">
                <a16:creationId xmlns:a16="http://schemas.microsoft.com/office/drawing/2014/main" id="{933EA3E6-CA14-2EA2-8681-EAD72B427CFC}"/>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2353401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A9AAB-10B8-4EBC-8C22-AF8E4ABF951C}"/>
              </a:ext>
            </a:extLst>
          </p:cNvPr>
          <p:cNvSpPr>
            <a:spLocks noGrp="1"/>
          </p:cNvSpPr>
          <p:nvPr>
            <p:ph type="title"/>
          </p:nvPr>
        </p:nvSpPr>
        <p:spPr/>
        <p:txBody>
          <a:bodyPr/>
          <a:lstStyle/>
          <a:p>
            <a:r>
              <a:rPr lang="en-US" dirty="0"/>
              <a:t>Transverse sinus of heart</a:t>
            </a:r>
          </a:p>
        </p:txBody>
      </p:sp>
      <p:pic>
        <p:nvPicPr>
          <p:cNvPr id="4" name="Content Placeholder 3">
            <a:extLst>
              <a:ext uri="{FF2B5EF4-FFF2-40B4-BE49-F238E27FC236}">
                <a16:creationId xmlns:a16="http://schemas.microsoft.com/office/drawing/2014/main" id="{43CCAB26-EA72-B940-23BB-0BFD37467DE0}"/>
              </a:ext>
            </a:extLst>
          </p:cNvPr>
          <p:cNvPicPr>
            <a:picLocks noGrp="1" noChangeAspect="1"/>
          </p:cNvPicPr>
          <p:nvPr>
            <p:ph idx="1"/>
          </p:nvPr>
        </p:nvPicPr>
        <p:blipFill>
          <a:blip r:embed="rId2"/>
          <a:stretch>
            <a:fillRect/>
          </a:stretch>
        </p:blipFill>
        <p:spPr>
          <a:xfrm>
            <a:off x="2912600" y="1886673"/>
            <a:ext cx="6193286" cy="4128857"/>
          </a:xfrm>
          <a:prstGeom prst="rect">
            <a:avLst/>
          </a:prstGeom>
        </p:spPr>
      </p:pic>
    </p:spTree>
    <p:extLst>
      <p:ext uri="{BB962C8B-B14F-4D97-AF65-F5344CB8AC3E}">
        <p14:creationId xmlns:p14="http://schemas.microsoft.com/office/powerpoint/2010/main" val="37146489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07D3D-0677-8E09-4EBC-B48E1D2AEE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A75162-D484-8DB6-D662-F6F3CB10AE35}"/>
              </a:ext>
            </a:extLst>
          </p:cNvPr>
          <p:cNvSpPr>
            <a:spLocks noGrp="1"/>
          </p:cNvSpPr>
          <p:nvPr>
            <p:ph type="title"/>
          </p:nvPr>
        </p:nvSpPr>
        <p:spPr/>
        <p:txBody>
          <a:bodyPr/>
          <a:lstStyle/>
          <a:p>
            <a:r>
              <a:rPr lang="en-US" b="0" i="0" dirty="0">
                <a:solidFill>
                  <a:srgbClr val="2E2E2E"/>
                </a:solidFill>
                <a:effectLst/>
                <a:latin typeface="Elsevier Sans"/>
              </a:rPr>
              <a:t>Stand-Alone Left Atrial Appendage Occlusion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00B43440-3CC6-A965-91D8-7C693E6CEDFE}"/>
              </a:ext>
            </a:extLst>
          </p:cNvPr>
          <p:cNvSpPr>
            <a:spLocks noGrp="1"/>
          </p:cNvSpPr>
          <p:nvPr>
            <p:ph idx="1"/>
          </p:nvPr>
        </p:nvSpPr>
        <p:spPr/>
        <p:txBody>
          <a:bodyPr>
            <a:normAutofit/>
          </a:bodyPr>
          <a:lstStyle/>
          <a:p>
            <a:pPr marL="0" indent="0">
              <a:buNone/>
            </a:pPr>
            <a:r>
              <a:rPr lang="en-US" b="0" i="0" dirty="0">
                <a:solidFill>
                  <a:srgbClr val="2E2E2E"/>
                </a:solidFill>
                <a:effectLst/>
                <a:latin typeface="Elsevier Sans"/>
              </a:rPr>
              <a:t>The safety of complete suspension of anticoagulation (including antiplatelet therapy) was also described in a small cohort of consecutive patients with high bleeding and stroke risk.</a:t>
            </a:r>
            <a:r>
              <a:rPr lang="en-US" b="0" i="0" u="none" strike="noStrike" baseline="30000" dirty="0">
                <a:solidFill>
                  <a:srgbClr val="005789"/>
                </a:solidFill>
                <a:effectLst/>
                <a:latin typeface="Elsevier Sans"/>
                <a:hlinkClick r:id="rId2"/>
              </a:rPr>
              <a:t>170</a:t>
            </a:r>
            <a:r>
              <a:rPr lang="en-US" b="0" i="0" dirty="0">
                <a:solidFill>
                  <a:srgbClr val="2E2E2E"/>
                </a:solidFill>
                <a:effectLst/>
                <a:latin typeface="Elsevier Sans"/>
              </a:rPr>
              <a:t> </a:t>
            </a:r>
          </a:p>
          <a:p>
            <a:pPr marL="0" indent="0">
              <a:buNone/>
            </a:pPr>
            <a:r>
              <a:rPr lang="en-US" b="0" i="0" dirty="0">
                <a:solidFill>
                  <a:srgbClr val="2E2E2E"/>
                </a:solidFill>
                <a:effectLst/>
                <a:latin typeface="Elsevier Sans"/>
              </a:rPr>
              <a:t>The benefit of complete suspension of anticoagulation that is possible with surgical left atrial appendage occlusion may be of particular benefit in patients with the highest bleeding risk or those requiring invasive procedures that cannot be performed safely with ongoing anticoagulation.</a:t>
            </a:r>
            <a:endParaRPr lang="en-US" dirty="0"/>
          </a:p>
        </p:txBody>
      </p:sp>
      <p:sp>
        <p:nvSpPr>
          <p:cNvPr id="4" name="Footer Placeholder 3">
            <a:extLst>
              <a:ext uri="{FF2B5EF4-FFF2-40B4-BE49-F238E27FC236}">
                <a16:creationId xmlns:a16="http://schemas.microsoft.com/office/drawing/2014/main" id="{DDCCFC1D-6492-A278-FCE7-AEEFCD5D61AC}"/>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3136724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6DB05-FB53-64F0-7E29-BCDB5AF3F3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440A55-C67F-347E-55E2-F84C085C8E8C}"/>
              </a:ext>
            </a:extLst>
          </p:cNvPr>
          <p:cNvSpPr>
            <a:spLocks noGrp="1"/>
          </p:cNvSpPr>
          <p:nvPr>
            <p:ph type="title"/>
          </p:nvPr>
        </p:nvSpPr>
        <p:spPr/>
        <p:txBody>
          <a:bodyPr/>
          <a:lstStyle/>
          <a:p>
            <a:r>
              <a:rPr lang="en-US" b="0" i="0" dirty="0">
                <a:solidFill>
                  <a:srgbClr val="2E2E2E"/>
                </a:solidFill>
                <a:effectLst/>
                <a:latin typeface="Elsevier Sans"/>
              </a:rPr>
              <a:t>Stand-Alone Left Atrial Appendage Occlusion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72E2A0F1-F594-AB6E-AE69-09D9A0176451}"/>
              </a:ext>
            </a:extLst>
          </p:cNvPr>
          <p:cNvSpPr>
            <a:spLocks noGrp="1"/>
          </p:cNvSpPr>
          <p:nvPr>
            <p:ph idx="1"/>
          </p:nvPr>
        </p:nvSpPr>
        <p:spPr/>
        <p:txBody>
          <a:bodyPr>
            <a:normAutofit lnSpcReduction="10000"/>
          </a:bodyPr>
          <a:lstStyle/>
          <a:p>
            <a:pPr marL="0" indent="0">
              <a:buNone/>
            </a:pPr>
            <a:r>
              <a:rPr lang="en-US" b="0" i="0" dirty="0">
                <a:solidFill>
                  <a:srgbClr val="2E2E2E"/>
                </a:solidFill>
                <a:effectLst/>
                <a:latin typeface="Elsevier Sans"/>
              </a:rPr>
              <a:t>Contemporary data of percutaneous left atrial appendage occlusion shows a high degree of left atrial appendage patency and </a:t>
            </a:r>
            <a:r>
              <a:rPr lang="en-US" b="0" i="0" dirty="0" err="1">
                <a:solidFill>
                  <a:srgbClr val="2E2E2E"/>
                </a:solidFill>
                <a:effectLst/>
                <a:latin typeface="Elsevier Sans"/>
              </a:rPr>
              <a:t>peridevice</a:t>
            </a:r>
            <a:r>
              <a:rPr lang="en-US" b="0" i="0" dirty="0">
                <a:solidFill>
                  <a:srgbClr val="2E2E2E"/>
                </a:solidFill>
                <a:effectLst/>
                <a:latin typeface="Elsevier Sans"/>
              </a:rPr>
              <a:t> leaks, which have been associated with an increased risk of thromboembolism. </a:t>
            </a:r>
          </a:p>
          <a:p>
            <a:pPr marL="0" indent="0">
              <a:buNone/>
            </a:pPr>
            <a:r>
              <a:rPr lang="en-US" b="0" i="0" dirty="0">
                <a:solidFill>
                  <a:srgbClr val="2E2E2E"/>
                </a:solidFill>
                <a:effectLst/>
                <a:latin typeface="Elsevier Sans"/>
              </a:rPr>
              <a:t>In a recent meta-analysis of 48 studies investigating residual leaks after percutaneous left atrial appendage occlusion, </a:t>
            </a:r>
            <a:r>
              <a:rPr lang="en-US" b="0" i="0" dirty="0" err="1">
                <a:solidFill>
                  <a:srgbClr val="2E2E2E"/>
                </a:solidFill>
                <a:effectLst/>
                <a:latin typeface="Elsevier Sans"/>
              </a:rPr>
              <a:t>peridevice</a:t>
            </a:r>
            <a:r>
              <a:rPr lang="en-US" b="0" i="0" dirty="0">
                <a:solidFill>
                  <a:srgbClr val="2E2E2E"/>
                </a:solidFill>
                <a:effectLst/>
                <a:latin typeface="Elsevier Sans"/>
              </a:rPr>
              <a:t> leak was seen on transesophageal echocardiography in 26.1% of patients and in 57.3% of patients when computed tomography was used as the diagnostic study. </a:t>
            </a:r>
            <a:r>
              <a:rPr lang="en-US" b="0" i="0" dirty="0" err="1">
                <a:solidFill>
                  <a:srgbClr val="2E2E2E"/>
                </a:solidFill>
                <a:effectLst/>
                <a:highlight>
                  <a:srgbClr val="FFFF00"/>
                </a:highlight>
                <a:latin typeface="Elsevier Sans"/>
              </a:rPr>
              <a:t>Peridevice</a:t>
            </a:r>
            <a:r>
              <a:rPr lang="en-US" b="0" i="0" dirty="0">
                <a:solidFill>
                  <a:srgbClr val="2E2E2E"/>
                </a:solidFill>
                <a:effectLst/>
                <a:highlight>
                  <a:srgbClr val="FFFF00"/>
                </a:highlight>
                <a:latin typeface="Elsevier Sans"/>
              </a:rPr>
              <a:t> leak was associated with a higher risk of thromboembolism (odds ratio, 2.04; 95% CI, 1.03-1.22) compared with no </a:t>
            </a:r>
            <a:r>
              <a:rPr lang="en-US" b="0" i="0" dirty="0" err="1">
                <a:solidFill>
                  <a:srgbClr val="2E2E2E"/>
                </a:solidFill>
                <a:effectLst/>
                <a:highlight>
                  <a:srgbClr val="FFFF00"/>
                </a:highlight>
                <a:latin typeface="Elsevier Sans"/>
              </a:rPr>
              <a:t>peridevice</a:t>
            </a:r>
            <a:r>
              <a:rPr lang="en-US" b="0" i="0" dirty="0">
                <a:solidFill>
                  <a:srgbClr val="2E2E2E"/>
                </a:solidFill>
                <a:effectLst/>
                <a:highlight>
                  <a:srgbClr val="FFFF00"/>
                </a:highlight>
                <a:latin typeface="Elsevier Sans"/>
              </a:rPr>
              <a:t> leak</a:t>
            </a:r>
            <a:r>
              <a:rPr lang="en-US" b="0" i="0" dirty="0">
                <a:solidFill>
                  <a:srgbClr val="2E2E2E"/>
                </a:solidFill>
                <a:effectLst/>
                <a:latin typeface="Elsevier Sans"/>
              </a:rPr>
              <a:t>, suggesting a large proportion of patients may have to continue anticoagulation.</a:t>
            </a:r>
            <a:r>
              <a:rPr lang="en-US" b="0" i="0" u="none" strike="noStrike" baseline="30000" dirty="0">
                <a:solidFill>
                  <a:srgbClr val="005789"/>
                </a:solidFill>
                <a:effectLst/>
                <a:latin typeface="Elsevier Sans"/>
                <a:hlinkClick r:id="rId2"/>
              </a:rPr>
              <a:t>171</a:t>
            </a:r>
            <a:endParaRPr lang="en-US" dirty="0"/>
          </a:p>
        </p:txBody>
      </p:sp>
      <p:sp>
        <p:nvSpPr>
          <p:cNvPr id="4" name="Footer Placeholder 3">
            <a:extLst>
              <a:ext uri="{FF2B5EF4-FFF2-40B4-BE49-F238E27FC236}">
                <a16:creationId xmlns:a16="http://schemas.microsoft.com/office/drawing/2014/main" id="{9733B0B2-FEAA-C1DE-C0CE-30130DE80284}"/>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37035421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D64E5-0744-5904-BF62-BF7680DC0A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586A9D-C267-A42C-3980-5713E1A695E1}"/>
              </a:ext>
            </a:extLst>
          </p:cNvPr>
          <p:cNvSpPr>
            <a:spLocks noGrp="1"/>
          </p:cNvSpPr>
          <p:nvPr>
            <p:ph type="title"/>
          </p:nvPr>
        </p:nvSpPr>
        <p:spPr/>
        <p:txBody>
          <a:bodyPr/>
          <a:lstStyle/>
          <a:p>
            <a:r>
              <a:rPr lang="en-US" b="0" i="0" dirty="0">
                <a:solidFill>
                  <a:srgbClr val="2E2E2E"/>
                </a:solidFill>
                <a:effectLst/>
                <a:latin typeface="Elsevier Sans"/>
              </a:rPr>
              <a:t>Stand-Alone Left Atrial Appendage Occlusion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E6DFA908-DE57-FC40-D6A5-2A1F26EC6646}"/>
              </a:ext>
            </a:extLst>
          </p:cNvPr>
          <p:cNvSpPr>
            <a:spLocks noGrp="1"/>
          </p:cNvSpPr>
          <p:nvPr>
            <p:ph idx="1"/>
          </p:nvPr>
        </p:nvSpPr>
        <p:spPr/>
        <p:txBody>
          <a:bodyPr>
            <a:normAutofit/>
          </a:bodyPr>
          <a:lstStyle/>
          <a:p>
            <a:pPr marL="0" indent="0">
              <a:buNone/>
            </a:pPr>
            <a:r>
              <a:rPr lang="en-US" b="0" i="0" dirty="0">
                <a:solidFill>
                  <a:srgbClr val="2E2E2E"/>
                </a:solidFill>
                <a:effectLst/>
                <a:latin typeface="Elsevier Sans"/>
              </a:rPr>
              <a:t>A meta-analysis including 6 studies of surgical left atrial appendage occlusion showed a low incidence of complications, perioperative mortality, and stroke rates at 1 year of follow-up and no substantial difference compared with the percutaneous left atrial appendage occlusion approach.</a:t>
            </a:r>
            <a:r>
              <a:rPr lang="en-US" b="0" i="0" u="none" strike="noStrike" baseline="30000" dirty="0">
                <a:solidFill>
                  <a:srgbClr val="005789"/>
                </a:solidFill>
                <a:effectLst/>
                <a:latin typeface="Elsevier Sans"/>
                <a:hlinkClick r:id="rId2"/>
              </a:rPr>
              <a:t>172</a:t>
            </a:r>
            <a:r>
              <a:rPr lang="en-US" b="0" i="0" dirty="0">
                <a:solidFill>
                  <a:srgbClr val="2E2E2E"/>
                </a:solidFill>
                <a:effectLst/>
                <a:latin typeface="Elsevier Sans"/>
              </a:rPr>
              <a:t> </a:t>
            </a:r>
            <a:endParaRPr lang="en-US" dirty="0"/>
          </a:p>
        </p:txBody>
      </p:sp>
      <p:sp>
        <p:nvSpPr>
          <p:cNvPr id="4" name="Footer Placeholder 3">
            <a:extLst>
              <a:ext uri="{FF2B5EF4-FFF2-40B4-BE49-F238E27FC236}">
                <a16:creationId xmlns:a16="http://schemas.microsoft.com/office/drawing/2014/main" id="{D47E3B88-CE65-7364-E0C4-62B5AA901763}"/>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36547949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49B18-7218-FDB4-3E8D-68F3F91C6E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B37FC9-7FF3-08B1-4DB3-83B3EA12B23D}"/>
              </a:ext>
            </a:extLst>
          </p:cNvPr>
          <p:cNvSpPr>
            <a:spLocks noGrp="1"/>
          </p:cNvSpPr>
          <p:nvPr>
            <p:ph type="title"/>
          </p:nvPr>
        </p:nvSpPr>
        <p:spPr/>
        <p:txBody>
          <a:bodyPr/>
          <a:lstStyle/>
          <a:p>
            <a:r>
              <a:rPr lang="en-US" b="0" i="0" dirty="0">
                <a:solidFill>
                  <a:srgbClr val="2E2E2E"/>
                </a:solidFill>
                <a:effectLst/>
                <a:latin typeface="Elsevier Sans"/>
              </a:rPr>
              <a:t>Stand-Alone Left Atrial Appendage Occlusion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865B7AF9-E231-A173-4380-1A60F6D6C6F4}"/>
              </a:ext>
            </a:extLst>
          </p:cNvPr>
          <p:cNvSpPr>
            <a:spLocks noGrp="1"/>
          </p:cNvSpPr>
          <p:nvPr>
            <p:ph idx="1"/>
          </p:nvPr>
        </p:nvSpPr>
        <p:spPr/>
        <p:txBody>
          <a:bodyPr>
            <a:normAutofit lnSpcReduction="10000"/>
          </a:bodyPr>
          <a:lstStyle/>
          <a:p>
            <a:pPr marL="0" indent="0">
              <a:buNone/>
            </a:pPr>
            <a:r>
              <a:rPr lang="en-US" b="0" i="0" dirty="0">
                <a:solidFill>
                  <a:srgbClr val="2E2E2E"/>
                </a:solidFill>
                <a:effectLst/>
                <a:latin typeface="Elsevier Sans"/>
              </a:rPr>
              <a:t>A prospective registry is currently evaluating the comparative effectiveness of thoracoscopic surgical left atrial appendage occlusion, percutaneous left atrial appendage occlusion, and a hybrid approach (LARIAT device, </a:t>
            </a:r>
            <a:r>
              <a:rPr lang="en-US" b="0" i="0" dirty="0" err="1">
                <a:solidFill>
                  <a:srgbClr val="2E2E2E"/>
                </a:solidFill>
                <a:effectLst/>
                <a:latin typeface="Elsevier Sans"/>
              </a:rPr>
              <a:t>SentreHEART</a:t>
            </a:r>
            <a:r>
              <a:rPr lang="en-US" b="0" i="0" dirty="0">
                <a:solidFill>
                  <a:srgbClr val="2E2E2E"/>
                </a:solidFill>
                <a:effectLst/>
                <a:latin typeface="Elsevier Sans"/>
              </a:rPr>
              <a:t>) in 400 patients with a high thromboembolic and bleeding risk (Stand-alone Left Atrial Appendage Occlusion for Thromboembolism Prevention [SALAMANDER]; NCT05144958).</a:t>
            </a:r>
            <a:r>
              <a:rPr lang="en-US" b="0" i="0" u="none" strike="noStrike" baseline="30000" dirty="0">
                <a:solidFill>
                  <a:srgbClr val="005789"/>
                </a:solidFill>
                <a:effectLst/>
                <a:latin typeface="Elsevier Sans"/>
                <a:hlinkClick r:id="rId2"/>
              </a:rPr>
              <a:t>173</a:t>
            </a:r>
            <a:r>
              <a:rPr lang="en-US" b="0" i="0" dirty="0">
                <a:solidFill>
                  <a:srgbClr val="2E2E2E"/>
                </a:solidFill>
                <a:effectLst/>
                <a:latin typeface="Elsevier Sans"/>
              </a:rPr>
              <a:t> </a:t>
            </a:r>
          </a:p>
          <a:p>
            <a:pPr marL="0" indent="0">
              <a:buNone/>
            </a:pPr>
            <a:r>
              <a:rPr lang="en-US" b="0" i="0" dirty="0">
                <a:solidFill>
                  <a:srgbClr val="2E2E2E"/>
                </a:solidFill>
                <a:effectLst/>
                <a:highlight>
                  <a:srgbClr val="FFFF00"/>
                </a:highlight>
                <a:latin typeface="Elsevier Sans"/>
              </a:rPr>
              <a:t>Randomized controlled trials between surgical left atrial appendage occlusion and percutaneous left atrial appendage occlusion, as well as between surgical left atrial appendage occlusion and oral anticoagulation, including direct thrombin or factor Xa inhibitors, are currently missing</a:t>
            </a:r>
            <a:r>
              <a:rPr lang="en-US" b="0" i="0" dirty="0">
                <a:solidFill>
                  <a:srgbClr val="2E2E2E"/>
                </a:solidFill>
                <a:effectLst/>
                <a:latin typeface="Elsevier Sans"/>
              </a:rPr>
              <a:t>.</a:t>
            </a:r>
            <a:endParaRPr lang="en-US" dirty="0"/>
          </a:p>
        </p:txBody>
      </p:sp>
      <p:sp>
        <p:nvSpPr>
          <p:cNvPr id="4" name="Footer Placeholder 3">
            <a:extLst>
              <a:ext uri="{FF2B5EF4-FFF2-40B4-BE49-F238E27FC236}">
                <a16:creationId xmlns:a16="http://schemas.microsoft.com/office/drawing/2014/main" id="{30DCE612-9B88-9FD4-F626-D7275AE71645}"/>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37509947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4B767-7C9E-7594-662C-1CAD4DC8DA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0EAEA0-AAE9-246D-4FE6-C523C26CFE2C}"/>
              </a:ext>
            </a:extLst>
          </p:cNvPr>
          <p:cNvSpPr>
            <a:spLocks noGrp="1"/>
          </p:cNvSpPr>
          <p:nvPr>
            <p:ph type="title"/>
          </p:nvPr>
        </p:nvSpPr>
        <p:spPr/>
        <p:txBody>
          <a:bodyPr/>
          <a:lstStyle/>
          <a:p>
            <a:r>
              <a:rPr lang="en-US" b="0" i="0" dirty="0">
                <a:solidFill>
                  <a:srgbClr val="2E2E2E"/>
                </a:solidFill>
                <a:effectLst/>
                <a:latin typeface="Elsevier Sans"/>
              </a:rPr>
              <a:t>Stand-Alone Left Atrial Appendage Occlusion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5AC1FA1F-E741-EA71-3637-FC815795DE17}"/>
              </a:ext>
            </a:extLst>
          </p:cNvPr>
          <p:cNvSpPr>
            <a:spLocks noGrp="1"/>
          </p:cNvSpPr>
          <p:nvPr>
            <p:ph idx="1"/>
          </p:nvPr>
        </p:nvSpPr>
        <p:spPr/>
        <p:txBody>
          <a:bodyPr>
            <a:normAutofit/>
          </a:bodyPr>
          <a:lstStyle/>
          <a:p>
            <a:pPr marL="0" indent="0">
              <a:buNone/>
            </a:pPr>
            <a:r>
              <a:rPr lang="en-US" b="0" i="0" dirty="0">
                <a:solidFill>
                  <a:srgbClr val="2E2E2E"/>
                </a:solidFill>
                <a:effectLst/>
                <a:latin typeface="Elsevier Sans"/>
              </a:rPr>
              <a:t> Adequately powered randomized clinical trials are needed to inform better which patients with relative or absolute contraindications for novel oral anticoagulation truly benefit from surgical left atrial appendage occlusion and how it compares with other anticoagulation regimens (</a:t>
            </a:r>
            <a:r>
              <a:rPr lang="en-US" b="0" i="0" dirty="0" err="1">
                <a:solidFill>
                  <a:srgbClr val="2E2E2E"/>
                </a:solidFill>
                <a:effectLst/>
                <a:latin typeface="Elsevier Sans"/>
              </a:rPr>
              <a:t>eg</a:t>
            </a:r>
            <a:r>
              <a:rPr lang="en-US" b="0" i="0" dirty="0">
                <a:solidFill>
                  <a:srgbClr val="2E2E2E"/>
                </a:solidFill>
                <a:effectLst/>
                <a:latin typeface="Elsevier Sans"/>
              </a:rPr>
              <a:t>, single antiplatelet therapy). </a:t>
            </a:r>
          </a:p>
          <a:p>
            <a:pPr marL="0" indent="0">
              <a:buNone/>
            </a:pPr>
            <a:r>
              <a:rPr lang="en-US" b="0" i="0" dirty="0">
                <a:solidFill>
                  <a:srgbClr val="2E2E2E"/>
                </a:solidFill>
                <a:effectLst/>
                <a:latin typeface="Elsevier Sans"/>
              </a:rPr>
              <a:t>Further, more research is needed to define the best method to document the completeness of left atrial appendage occlusion postoperatively and the optimal anticoagulation strategy after surgical left atrial appendage occlusion, especially when the exclusion of the left atrial appendage occlusion trabeculation may not be complete.</a:t>
            </a:r>
            <a:endParaRPr lang="en-US" dirty="0"/>
          </a:p>
        </p:txBody>
      </p:sp>
      <p:sp>
        <p:nvSpPr>
          <p:cNvPr id="4" name="Footer Placeholder 3">
            <a:extLst>
              <a:ext uri="{FF2B5EF4-FFF2-40B4-BE49-F238E27FC236}">
                <a16:creationId xmlns:a16="http://schemas.microsoft.com/office/drawing/2014/main" id="{FEE29E04-C105-7BF4-F12A-CBBF9D83DB35}"/>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40997806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98CCE-263D-E223-8E0C-34B43E97BE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CC6365-1A70-E13F-A8A7-FBE9DBBCB7FE}"/>
              </a:ext>
            </a:extLst>
          </p:cNvPr>
          <p:cNvSpPr>
            <a:spLocks noGrp="1"/>
          </p:cNvSpPr>
          <p:nvPr>
            <p:ph type="title"/>
          </p:nvPr>
        </p:nvSpPr>
        <p:spPr/>
        <p:txBody>
          <a:bodyPr/>
          <a:lstStyle/>
          <a:p>
            <a:r>
              <a:rPr lang="en-US" b="0" i="0" dirty="0">
                <a:solidFill>
                  <a:srgbClr val="2E2E2E"/>
                </a:solidFill>
                <a:effectLst/>
                <a:latin typeface="Elsevier Sans"/>
              </a:rPr>
              <a:t>Stand-Alone Left Atrial Appendage Occlusion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399CDCCA-A83F-6DF8-2593-55B23670F4F3}"/>
              </a:ext>
            </a:extLst>
          </p:cNvPr>
          <p:cNvSpPr>
            <a:spLocks noGrp="1"/>
          </p:cNvSpPr>
          <p:nvPr>
            <p:ph idx="1"/>
          </p:nvPr>
        </p:nvSpPr>
        <p:spPr/>
        <p:txBody>
          <a:bodyPr>
            <a:normAutofit/>
          </a:bodyPr>
          <a:lstStyle/>
          <a:p>
            <a:pPr algn="l"/>
            <a:r>
              <a:rPr lang="en-US" b="1" i="0" dirty="0">
                <a:solidFill>
                  <a:srgbClr val="2E2E2E"/>
                </a:solidFill>
                <a:effectLst/>
                <a:latin typeface="Elsevier Sans"/>
              </a:rPr>
              <a:t>Recommendations regarding stand-alone left atrial appendage management:</a:t>
            </a:r>
            <a:r>
              <a:rPr lang="en-US" b="1" i="0" dirty="0">
                <a:solidFill>
                  <a:srgbClr val="757575"/>
                </a:solidFill>
                <a:effectLst/>
                <a:latin typeface="Elsevier Sans"/>
              </a:rPr>
              <a:t>1.</a:t>
            </a:r>
          </a:p>
          <a:p>
            <a:pPr algn="l"/>
            <a:r>
              <a:rPr lang="en-US" b="1" i="0" dirty="0">
                <a:solidFill>
                  <a:srgbClr val="2E2E2E"/>
                </a:solidFill>
                <a:effectLst/>
                <a:latin typeface="Elsevier Sans"/>
              </a:rPr>
              <a:t>Isolated surgical left atrial appendage obliteration may be considered in patients with longstanding persistent atrial fibrillation, a high stroke risk, and contraindications for or failure of long-term oral anticoagulation</a:t>
            </a:r>
            <a:r>
              <a:rPr lang="en-US" b="0" i="0" dirty="0">
                <a:solidFill>
                  <a:srgbClr val="2E2E2E"/>
                </a:solidFill>
                <a:effectLst/>
                <a:latin typeface="Elsevier Sans"/>
              </a:rPr>
              <a:t>.</a:t>
            </a:r>
            <a:r>
              <a:rPr lang="en-US" b="1" i="0" dirty="0">
                <a:solidFill>
                  <a:srgbClr val="757575"/>
                </a:solidFill>
                <a:effectLst/>
                <a:latin typeface="Elsevier Sans"/>
              </a:rPr>
              <a:t>•</a:t>
            </a:r>
          </a:p>
          <a:p>
            <a:pPr algn="l"/>
            <a:r>
              <a:rPr lang="en-US" b="1" i="0" dirty="0">
                <a:solidFill>
                  <a:srgbClr val="2E2E2E"/>
                </a:solidFill>
                <a:effectLst/>
                <a:latin typeface="Elsevier Sans"/>
              </a:rPr>
              <a:t>Class of recommendation: IIb</a:t>
            </a:r>
            <a:endParaRPr lang="en-US" b="0" i="0" dirty="0">
              <a:solidFill>
                <a:srgbClr val="2E2E2E"/>
              </a:solidFill>
              <a:effectLst/>
              <a:latin typeface="Elsevier Sans"/>
            </a:endParaRPr>
          </a:p>
          <a:p>
            <a:pPr algn="l"/>
            <a:r>
              <a:rPr lang="en-US" b="1" i="0" dirty="0">
                <a:solidFill>
                  <a:srgbClr val="757575"/>
                </a:solidFill>
                <a:effectLst/>
                <a:latin typeface="Elsevier Sans"/>
              </a:rPr>
              <a:t>•</a:t>
            </a:r>
          </a:p>
          <a:p>
            <a:pPr algn="l"/>
            <a:r>
              <a:rPr lang="en-US" b="1" i="0" dirty="0">
                <a:solidFill>
                  <a:srgbClr val="2E2E2E"/>
                </a:solidFill>
                <a:effectLst/>
                <a:latin typeface="Elsevier Sans"/>
              </a:rPr>
              <a:t>Level of evidence: B-NR</a:t>
            </a:r>
            <a:endParaRPr lang="en-US" b="0" i="0" dirty="0">
              <a:solidFill>
                <a:srgbClr val="2E2E2E"/>
              </a:solidFill>
              <a:effectLst/>
              <a:latin typeface="Elsevier Sans"/>
            </a:endParaRPr>
          </a:p>
          <a:p>
            <a:pPr marL="0" indent="0">
              <a:buNone/>
            </a:pPr>
            <a:endParaRPr lang="en-US" dirty="0"/>
          </a:p>
        </p:txBody>
      </p:sp>
      <p:sp>
        <p:nvSpPr>
          <p:cNvPr id="4" name="Footer Placeholder 3">
            <a:extLst>
              <a:ext uri="{FF2B5EF4-FFF2-40B4-BE49-F238E27FC236}">
                <a16:creationId xmlns:a16="http://schemas.microsoft.com/office/drawing/2014/main" id="{1ECD55EC-4FED-200D-9593-18834F719311}"/>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21340872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92520-143A-2415-DCC3-72AD9568D473}"/>
              </a:ext>
            </a:extLst>
          </p:cNvPr>
          <p:cNvSpPr>
            <a:spLocks noGrp="1"/>
          </p:cNvSpPr>
          <p:nvPr>
            <p:ph type="title"/>
          </p:nvPr>
        </p:nvSpPr>
        <p:spPr/>
        <p:txBody>
          <a:bodyPr>
            <a:normAutofit fontScale="90000"/>
          </a:bodyPr>
          <a:lstStyle/>
          <a:p>
            <a:r>
              <a:rPr lang="en-US" b="0" i="0" dirty="0">
                <a:solidFill>
                  <a:srgbClr val="2E2E2E"/>
                </a:solidFill>
                <a:effectLst/>
                <a:latin typeface="Elsevier Sans"/>
              </a:rPr>
              <a:t>Patients with Atrial Fibrillation Under Consideration for Transcatheter Valve Repair or Replacement</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DC065265-F4AE-A012-14CD-03EA5DB01D42}"/>
              </a:ext>
            </a:extLst>
          </p:cNvPr>
          <p:cNvSpPr>
            <a:spLocks noGrp="1"/>
          </p:cNvSpPr>
          <p:nvPr>
            <p:ph idx="1"/>
          </p:nvPr>
        </p:nvSpPr>
        <p:spPr/>
        <p:txBody>
          <a:bodyPr>
            <a:normAutofit fontScale="92500" lnSpcReduction="10000"/>
          </a:bodyPr>
          <a:lstStyle/>
          <a:p>
            <a:pPr algn="l"/>
            <a:r>
              <a:rPr lang="en-US" b="1" i="0" dirty="0">
                <a:solidFill>
                  <a:srgbClr val="2E2E2E"/>
                </a:solidFill>
                <a:effectLst/>
                <a:latin typeface="Elsevier Sans"/>
              </a:rPr>
              <a:t>Recommendations for patients being considered for transcatheter valve therapies:</a:t>
            </a:r>
            <a:r>
              <a:rPr lang="en-US" b="1" i="0" dirty="0">
                <a:solidFill>
                  <a:srgbClr val="757575"/>
                </a:solidFill>
                <a:effectLst/>
                <a:latin typeface="Elsevier Sans"/>
              </a:rPr>
              <a:t>1.</a:t>
            </a:r>
          </a:p>
          <a:p>
            <a:pPr algn="l"/>
            <a:r>
              <a:rPr lang="en-US" b="1" i="0" dirty="0">
                <a:solidFill>
                  <a:srgbClr val="2E2E2E"/>
                </a:solidFill>
                <a:effectLst/>
                <a:latin typeface="Elsevier Sans"/>
              </a:rPr>
              <a:t>For patients with symptomatic valve disease and atrial fibrillation, who are deemed of low to intermediate surgical risk, surgical valve repair or replacement with concomitant surgical ablation and left atrial appendage occlusion is reasonable over isolated transcatheter valve repair or replacement alone to restore sinus rhythm and improve long-term outcomes</a:t>
            </a:r>
            <a:r>
              <a:rPr lang="en-US" b="0" i="0" dirty="0">
                <a:solidFill>
                  <a:srgbClr val="2E2E2E"/>
                </a:solidFill>
                <a:effectLst/>
                <a:latin typeface="Elsevier Sans"/>
              </a:rPr>
              <a:t>.</a:t>
            </a:r>
            <a:r>
              <a:rPr lang="en-US" b="1" i="0" dirty="0">
                <a:solidFill>
                  <a:srgbClr val="757575"/>
                </a:solidFill>
                <a:effectLst/>
                <a:latin typeface="Elsevier Sans"/>
              </a:rPr>
              <a:t>•</a:t>
            </a:r>
          </a:p>
          <a:p>
            <a:pPr algn="l"/>
            <a:r>
              <a:rPr lang="en-US" b="1" i="0" dirty="0">
                <a:solidFill>
                  <a:srgbClr val="2E2E2E"/>
                </a:solidFill>
                <a:effectLst/>
                <a:latin typeface="Elsevier Sans"/>
              </a:rPr>
              <a:t>Class of recommendation: </a:t>
            </a:r>
            <a:r>
              <a:rPr lang="en-US" b="1" i="0" dirty="0" err="1">
                <a:solidFill>
                  <a:srgbClr val="2E2E2E"/>
                </a:solidFill>
                <a:effectLst/>
                <a:latin typeface="Elsevier Sans"/>
              </a:rPr>
              <a:t>IIa</a:t>
            </a:r>
            <a:endParaRPr lang="en-US" b="0" i="0" dirty="0">
              <a:solidFill>
                <a:srgbClr val="2E2E2E"/>
              </a:solidFill>
              <a:effectLst/>
              <a:latin typeface="Elsevier Sans"/>
            </a:endParaRPr>
          </a:p>
          <a:p>
            <a:pPr algn="l"/>
            <a:r>
              <a:rPr lang="en-US" b="1" i="0" dirty="0">
                <a:solidFill>
                  <a:srgbClr val="757575"/>
                </a:solidFill>
                <a:effectLst/>
                <a:latin typeface="Elsevier Sans"/>
              </a:rPr>
              <a:t>•</a:t>
            </a:r>
          </a:p>
          <a:p>
            <a:pPr algn="l"/>
            <a:r>
              <a:rPr lang="en-US" b="1" i="0" dirty="0">
                <a:solidFill>
                  <a:srgbClr val="2E2E2E"/>
                </a:solidFill>
                <a:effectLst/>
                <a:latin typeface="Elsevier Sans"/>
              </a:rPr>
              <a:t>Level of evidence: B-NR</a:t>
            </a:r>
            <a:endParaRPr lang="en-US" b="0" i="0" dirty="0">
              <a:solidFill>
                <a:srgbClr val="2E2E2E"/>
              </a:solidFill>
              <a:effectLst/>
              <a:latin typeface="Elsevier Sans"/>
            </a:endParaRPr>
          </a:p>
          <a:p>
            <a:endParaRPr lang="en-US" dirty="0"/>
          </a:p>
        </p:txBody>
      </p:sp>
      <p:sp>
        <p:nvSpPr>
          <p:cNvPr id="4" name="Footer Placeholder 3">
            <a:extLst>
              <a:ext uri="{FF2B5EF4-FFF2-40B4-BE49-F238E27FC236}">
                <a16:creationId xmlns:a16="http://schemas.microsoft.com/office/drawing/2014/main" id="{F0C5FA6F-D887-E9CD-00A5-53F1E4901FAE}"/>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30126932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B7DE4-87C5-346B-968C-7F9A3F64192A}"/>
              </a:ext>
            </a:extLst>
          </p:cNvPr>
          <p:cNvSpPr>
            <a:spLocks noGrp="1"/>
          </p:cNvSpPr>
          <p:nvPr>
            <p:ph type="title"/>
          </p:nvPr>
        </p:nvSpPr>
        <p:spPr/>
        <p:txBody>
          <a:bodyPr>
            <a:normAutofit fontScale="90000"/>
          </a:bodyPr>
          <a:lstStyle/>
          <a:p>
            <a:r>
              <a:rPr lang="en-US" b="0" i="0" dirty="0">
                <a:solidFill>
                  <a:srgbClr val="2E2E2E"/>
                </a:solidFill>
                <a:effectLst/>
                <a:latin typeface="Elsevier Sans"/>
              </a:rPr>
              <a:t>Additional Considerations for Patients with Atrial Fibrillation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6855DB19-C3B5-35DA-5F21-5741A79D8256}"/>
              </a:ext>
            </a:extLst>
          </p:cNvPr>
          <p:cNvSpPr>
            <a:spLocks noGrp="1"/>
          </p:cNvSpPr>
          <p:nvPr>
            <p:ph idx="1"/>
          </p:nvPr>
        </p:nvSpPr>
        <p:spPr/>
        <p:txBody>
          <a:bodyPr/>
          <a:lstStyle/>
          <a:p>
            <a:r>
              <a:rPr lang="en-US" b="0" i="0" dirty="0">
                <a:solidFill>
                  <a:srgbClr val="2E2E2E"/>
                </a:solidFill>
                <a:effectLst/>
                <a:latin typeface="Elsevier Sans"/>
              </a:rPr>
              <a:t>Most patients undergoing surgical ablation are administered perioperative class I or III antiarrhythmic drugs, such as amiodarone,</a:t>
            </a:r>
            <a:r>
              <a:rPr lang="en-US" b="0" i="0" u="none" strike="noStrike" baseline="30000" dirty="0">
                <a:solidFill>
                  <a:srgbClr val="005789"/>
                </a:solidFill>
                <a:effectLst/>
                <a:latin typeface="Elsevier Sans"/>
                <a:hlinkClick r:id="rId2"/>
              </a:rPr>
              <a:t>180</a:t>
            </a:r>
            <a:r>
              <a:rPr lang="en-US" b="0" i="0" dirty="0">
                <a:solidFill>
                  <a:srgbClr val="2E2E2E"/>
                </a:solidFill>
                <a:effectLst/>
                <a:latin typeface="Elsevier Sans"/>
              </a:rPr>
              <a:t> and these are often continued for 2 to 3 months after surgical ablation.</a:t>
            </a:r>
            <a:r>
              <a:rPr lang="en-US" b="0" i="0" u="none" strike="noStrike" baseline="30000" dirty="0">
                <a:solidFill>
                  <a:srgbClr val="005789"/>
                </a:solidFill>
                <a:effectLst/>
                <a:latin typeface="Elsevier Sans"/>
                <a:hlinkClick r:id="rId2"/>
              </a:rPr>
              <a:t>181</a:t>
            </a:r>
            <a:r>
              <a:rPr lang="en-US" b="0" i="0" dirty="0">
                <a:solidFill>
                  <a:srgbClr val="2E2E2E"/>
                </a:solidFill>
                <a:effectLst/>
                <a:latin typeface="Elsevier Sans"/>
              </a:rPr>
              <a:t> </a:t>
            </a:r>
          </a:p>
          <a:p>
            <a:r>
              <a:rPr lang="en-US" b="0" i="0" dirty="0">
                <a:solidFill>
                  <a:srgbClr val="2E2E2E"/>
                </a:solidFill>
                <a:effectLst/>
                <a:latin typeface="Elsevier Sans"/>
              </a:rPr>
              <a:t>Most patients who achieve stable sinus rhythm after surgical ablation eventually can discontinue all antiarrhythmic agents.</a:t>
            </a:r>
            <a:r>
              <a:rPr lang="en-US" b="0" i="0" u="none" strike="noStrike" baseline="30000" dirty="0">
                <a:solidFill>
                  <a:srgbClr val="005789"/>
                </a:solidFill>
                <a:effectLst/>
                <a:latin typeface="Elsevier Sans"/>
                <a:hlinkClick r:id="rId2"/>
              </a:rPr>
              <a:t>115</a:t>
            </a:r>
            <a:r>
              <a:rPr lang="en-US" b="0" i="0" dirty="0">
                <a:solidFill>
                  <a:srgbClr val="2E2E2E"/>
                </a:solidFill>
                <a:effectLst/>
                <a:latin typeface="Elsevier Sans"/>
              </a:rPr>
              <a:t> </a:t>
            </a:r>
          </a:p>
          <a:p>
            <a:r>
              <a:rPr lang="en-US" b="0" i="0" dirty="0">
                <a:solidFill>
                  <a:srgbClr val="2E2E2E"/>
                </a:solidFill>
                <a:effectLst/>
                <a:latin typeface="Elsevier Sans"/>
              </a:rPr>
              <a:t>A good follow-up is essential,</a:t>
            </a:r>
            <a:r>
              <a:rPr lang="en-US" b="0" i="0" u="none" strike="noStrike" baseline="30000" dirty="0">
                <a:solidFill>
                  <a:srgbClr val="005789"/>
                </a:solidFill>
                <a:effectLst/>
                <a:latin typeface="Elsevier Sans"/>
                <a:hlinkClick r:id="rId2"/>
              </a:rPr>
              <a:t>182</a:t>
            </a:r>
            <a:r>
              <a:rPr lang="en-US" b="0" i="0" dirty="0">
                <a:solidFill>
                  <a:srgbClr val="2E2E2E"/>
                </a:solidFill>
                <a:effectLst/>
                <a:latin typeface="Elsevier Sans"/>
              </a:rPr>
              <a:t> and at least periodic 24-hour Holter monitoring should be routine. </a:t>
            </a:r>
          </a:p>
          <a:p>
            <a:r>
              <a:rPr lang="en-US" b="0" i="0" dirty="0">
                <a:solidFill>
                  <a:srgbClr val="2E2E2E"/>
                </a:solidFill>
                <a:effectLst/>
                <a:latin typeface="Elsevier Sans"/>
              </a:rPr>
              <a:t>Atrial fibrillation recurrence should prompt consideration for catheter-based assessment and possible ablation.</a:t>
            </a:r>
            <a:r>
              <a:rPr lang="en-US" b="0" i="0" u="none" strike="noStrike" baseline="30000" dirty="0">
                <a:solidFill>
                  <a:srgbClr val="005789"/>
                </a:solidFill>
                <a:effectLst/>
                <a:latin typeface="Elsevier Sans"/>
                <a:hlinkClick r:id="rId2"/>
              </a:rPr>
              <a:t>183</a:t>
            </a:r>
            <a:r>
              <a:rPr lang="en-US" b="0" i="0" dirty="0">
                <a:solidFill>
                  <a:srgbClr val="2E2E2E"/>
                </a:solidFill>
                <a:effectLst/>
                <a:latin typeface="Elsevier Sans"/>
              </a:rPr>
              <a:t> </a:t>
            </a:r>
            <a:endParaRPr lang="en-US" dirty="0"/>
          </a:p>
        </p:txBody>
      </p:sp>
      <p:sp>
        <p:nvSpPr>
          <p:cNvPr id="4" name="Footer Placeholder 3">
            <a:extLst>
              <a:ext uri="{FF2B5EF4-FFF2-40B4-BE49-F238E27FC236}">
                <a16:creationId xmlns:a16="http://schemas.microsoft.com/office/drawing/2014/main" id="{A4FE44BC-9A4D-F3FA-7529-631A01D6701D}"/>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19298815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04C1A-B6B4-69A9-0437-A1E82069AD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7BE1B4-BC52-E299-74F2-74D7CC9A566A}"/>
              </a:ext>
            </a:extLst>
          </p:cNvPr>
          <p:cNvSpPr>
            <a:spLocks noGrp="1"/>
          </p:cNvSpPr>
          <p:nvPr>
            <p:ph type="title"/>
          </p:nvPr>
        </p:nvSpPr>
        <p:spPr/>
        <p:txBody>
          <a:bodyPr>
            <a:normAutofit fontScale="90000"/>
          </a:bodyPr>
          <a:lstStyle/>
          <a:p>
            <a:r>
              <a:rPr lang="en-US" b="0" i="0" dirty="0">
                <a:solidFill>
                  <a:srgbClr val="2E2E2E"/>
                </a:solidFill>
                <a:effectLst/>
                <a:latin typeface="Elsevier Sans"/>
              </a:rPr>
              <a:t>Additional Considerations for Patients with Atrial Fibrillation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FA792173-F848-D8D5-7B7B-E1CDE9462911}"/>
              </a:ext>
            </a:extLst>
          </p:cNvPr>
          <p:cNvSpPr>
            <a:spLocks noGrp="1"/>
          </p:cNvSpPr>
          <p:nvPr>
            <p:ph idx="1"/>
          </p:nvPr>
        </p:nvSpPr>
        <p:spPr/>
        <p:txBody>
          <a:bodyPr>
            <a:normAutofit fontScale="92500" lnSpcReduction="20000"/>
          </a:bodyPr>
          <a:lstStyle/>
          <a:p>
            <a:r>
              <a:rPr lang="en-US" b="0" i="0" dirty="0">
                <a:solidFill>
                  <a:srgbClr val="2E2E2E"/>
                </a:solidFill>
                <a:effectLst/>
                <a:latin typeface="Elsevier Sans"/>
              </a:rPr>
              <a:t>Similar challenges exist for the use of anticoagulation after surgical ablation and left atrial appendage occlusion. Balancing the risk of postoperative bleeding, oral anticoagulation is often initiated early postoperatively in patients after atrial fibrillation surgery because of the endothelial damage caused during ablation. </a:t>
            </a:r>
          </a:p>
          <a:p>
            <a:r>
              <a:rPr lang="en-US" b="0" i="0" dirty="0">
                <a:solidFill>
                  <a:srgbClr val="2E2E2E"/>
                </a:solidFill>
                <a:effectLst/>
                <a:latin typeface="Elsevier Sans"/>
              </a:rPr>
              <a:t>Some centers have adopted single-antiplatelet therapy with no oral anticoagulation after surgical ablation and left atrial appendage occlusion, reporting stroke rates of less than 1%.</a:t>
            </a:r>
            <a:r>
              <a:rPr lang="en-US" b="0" i="0" u="none" strike="noStrike" baseline="30000" dirty="0">
                <a:solidFill>
                  <a:srgbClr val="005789"/>
                </a:solidFill>
                <a:effectLst/>
                <a:latin typeface="Elsevier Sans"/>
                <a:hlinkClick r:id="rId2"/>
              </a:rPr>
              <a:t>184</a:t>
            </a:r>
            <a:endParaRPr lang="en-US" u="none" strike="noStrike" baseline="30000" dirty="0">
              <a:solidFill>
                <a:srgbClr val="2E2E2E"/>
              </a:solidFill>
              <a:latin typeface="Elsevier Sans"/>
            </a:endParaRPr>
          </a:p>
          <a:p>
            <a:r>
              <a:rPr lang="en-US" b="0" i="0" dirty="0">
                <a:solidFill>
                  <a:srgbClr val="2E2E2E"/>
                </a:solidFill>
                <a:effectLst/>
                <a:latin typeface="Elsevier Sans"/>
              </a:rPr>
              <a:t>Currently, factors to consider in the decision to use oral anticoagulation or not after surgical ablation and left atrial appendage occlusion are documented freedom from atrial fibrillation, completeness of left atrial appendage occlusion, and the patient’s bleeding risk and stroke risk (CHA</a:t>
            </a:r>
            <a:r>
              <a:rPr lang="en-US" b="0" i="0" baseline="-25000" dirty="0">
                <a:solidFill>
                  <a:srgbClr val="2E2E2E"/>
                </a:solidFill>
                <a:effectLst/>
                <a:latin typeface="Elsevier Sans"/>
              </a:rPr>
              <a:t>2</a:t>
            </a:r>
            <a:r>
              <a:rPr lang="en-US" b="0" i="0" dirty="0">
                <a:solidFill>
                  <a:srgbClr val="2E2E2E"/>
                </a:solidFill>
                <a:effectLst/>
                <a:latin typeface="Elsevier Sans"/>
              </a:rPr>
              <a:t>DS</a:t>
            </a:r>
            <a:r>
              <a:rPr lang="en-US" b="0" i="0" baseline="-25000" dirty="0">
                <a:solidFill>
                  <a:srgbClr val="2E2E2E"/>
                </a:solidFill>
                <a:effectLst/>
                <a:latin typeface="Elsevier Sans"/>
              </a:rPr>
              <a:t>2</a:t>
            </a:r>
            <a:r>
              <a:rPr lang="en-US" b="0" i="0" dirty="0">
                <a:solidFill>
                  <a:srgbClr val="2E2E2E"/>
                </a:solidFill>
                <a:effectLst/>
                <a:latin typeface="Elsevier Sans"/>
              </a:rPr>
              <a:t>-VASc score). </a:t>
            </a:r>
            <a:endParaRPr lang="en-US" dirty="0"/>
          </a:p>
        </p:txBody>
      </p:sp>
      <p:sp>
        <p:nvSpPr>
          <p:cNvPr id="4" name="Footer Placeholder 3">
            <a:extLst>
              <a:ext uri="{FF2B5EF4-FFF2-40B4-BE49-F238E27FC236}">
                <a16:creationId xmlns:a16="http://schemas.microsoft.com/office/drawing/2014/main" id="{CE748E0F-1208-CC21-825C-2B474170C709}"/>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3034587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EA200-5BB4-0334-39B6-CA48CCE2FC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39BD7D-3239-4261-1915-FD8C0B9892D0}"/>
              </a:ext>
            </a:extLst>
          </p:cNvPr>
          <p:cNvSpPr>
            <a:spLocks noGrp="1"/>
          </p:cNvSpPr>
          <p:nvPr>
            <p:ph type="title"/>
          </p:nvPr>
        </p:nvSpPr>
        <p:spPr/>
        <p:txBody>
          <a:bodyPr>
            <a:normAutofit fontScale="90000"/>
          </a:bodyPr>
          <a:lstStyle/>
          <a:p>
            <a:r>
              <a:rPr lang="en-US" b="0" i="0" dirty="0">
                <a:solidFill>
                  <a:srgbClr val="2E2E2E"/>
                </a:solidFill>
                <a:effectLst/>
                <a:latin typeface="Elsevier Sans"/>
              </a:rPr>
              <a:t>Additional Considerations for Patients with Atrial Fibrillation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893EEE1C-94EC-0A4F-4E1E-091EE03F2A62}"/>
              </a:ext>
            </a:extLst>
          </p:cNvPr>
          <p:cNvSpPr>
            <a:spLocks noGrp="1"/>
          </p:cNvSpPr>
          <p:nvPr>
            <p:ph idx="1"/>
          </p:nvPr>
        </p:nvSpPr>
        <p:spPr/>
        <p:txBody>
          <a:bodyPr>
            <a:normAutofit/>
          </a:bodyPr>
          <a:lstStyle/>
          <a:p>
            <a:r>
              <a:rPr lang="en-US" b="0" i="0" dirty="0">
                <a:solidFill>
                  <a:srgbClr val="2E2E2E"/>
                </a:solidFill>
                <a:effectLst/>
                <a:latin typeface="Elsevier Sans"/>
              </a:rPr>
              <a:t>Multidisciplinary collaboration between cardiothoracic surgeons having clinical interest and experience with surgical ablation and electrophysiologists experienced in the pharmacologic and catheter-based management of atrial fibrillation can enhance patient outcomes.</a:t>
            </a:r>
            <a:r>
              <a:rPr lang="en-US" b="0" i="0" u="none" strike="noStrike" baseline="30000" dirty="0">
                <a:solidFill>
                  <a:srgbClr val="005789"/>
                </a:solidFill>
                <a:effectLst/>
                <a:latin typeface="Elsevier Sans"/>
                <a:hlinkClick r:id="rId2"/>
              </a:rPr>
              <a:t>168</a:t>
            </a:r>
            <a:r>
              <a:rPr lang="en-US" b="0" i="0" dirty="0">
                <a:solidFill>
                  <a:srgbClr val="2E2E2E"/>
                </a:solidFill>
                <a:effectLst/>
                <a:latin typeface="Elsevier Sans"/>
              </a:rPr>
              <a:t> </a:t>
            </a:r>
            <a:endParaRPr lang="en-US" dirty="0"/>
          </a:p>
        </p:txBody>
      </p:sp>
      <p:sp>
        <p:nvSpPr>
          <p:cNvPr id="4" name="Footer Placeholder 3">
            <a:extLst>
              <a:ext uri="{FF2B5EF4-FFF2-40B4-BE49-F238E27FC236}">
                <a16:creationId xmlns:a16="http://schemas.microsoft.com/office/drawing/2014/main" id="{3FB3375A-0B02-FFA9-B5B0-45BFAA0CB971}"/>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3509638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C59A-8AD0-8DD6-C15A-23BE1C413FD4}"/>
              </a:ext>
            </a:extLst>
          </p:cNvPr>
          <p:cNvSpPr>
            <a:spLocks noGrp="1"/>
          </p:cNvSpPr>
          <p:nvPr>
            <p:ph type="title"/>
          </p:nvPr>
        </p:nvSpPr>
        <p:spPr/>
        <p:txBody>
          <a:bodyPr/>
          <a:lstStyle/>
          <a:p>
            <a:r>
              <a:rPr lang="en-US" dirty="0"/>
              <a:t>Surgical Cut and sew Cox maze</a:t>
            </a:r>
          </a:p>
        </p:txBody>
      </p:sp>
      <p:pic>
        <p:nvPicPr>
          <p:cNvPr id="4" name="Content Placeholder 3">
            <a:extLst>
              <a:ext uri="{FF2B5EF4-FFF2-40B4-BE49-F238E27FC236}">
                <a16:creationId xmlns:a16="http://schemas.microsoft.com/office/drawing/2014/main" id="{AC30C0D9-3BDF-8243-E915-89F28FC9CFA3}"/>
              </a:ext>
            </a:extLst>
          </p:cNvPr>
          <p:cNvPicPr>
            <a:picLocks noGrp="1" noChangeAspect="1"/>
          </p:cNvPicPr>
          <p:nvPr>
            <p:ph idx="1"/>
          </p:nvPr>
        </p:nvPicPr>
        <p:blipFill>
          <a:blip r:embed="rId2"/>
          <a:stretch>
            <a:fillRect/>
          </a:stretch>
        </p:blipFill>
        <p:spPr>
          <a:xfrm>
            <a:off x="2630255" y="1527857"/>
            <a:ext cx="6931490" cy="4877715"/>
          </a:xfrm>
          <a:prstGeom prst="rect">
            <a:avLst/>
          </a:prstGeom>
        </p:spPr>
      </p:pic>
    </p:spTree>
    <p:extLst>
      <p:ext uri="{BB962C8B-B14F-4D97-AF65-F5344CB8AC3E}">
        <p14:creationId xmlns:p14="http://schemas.microsoft.com/office/powerpoint/2010/main" val="41023973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F93D8-2781-0F1F-2FFF-2DBFE15639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5E41B5-573E-8288-BBDB-57551447DCBD}"/>
              </a:ext>
            </a:extLst>
          </p:cNvPr>
          <p:cNvSpPr>
            <a:spLocks noGrp="1"/>
          </p:cNvSpPr>
          <p:nvPr>
            <p:ph type="title"/>
          </p:nvPr>
        </p:nvSpPr>
        <p:spPr/>
        <p:txBody>
          <a:bodyPr>
            <a:normAutofit fontScale="90000"/>
          </a:bodyPr>
          <a:lstStyle/>
          <a:p>
            <a:r>
              <a:rPr lang="en-US" b="0" i="0" dirty="0">
                <a:solidFill>
                  <a:srgbClr val="2E2E2E"/>
                </a:solidFill>
                <a:effectLst/>
                <a:latin typeface="Elsevier Sans"/>
              </a:rPr>
              <a:t>Additional Considerations for Patients with Atrial Fibrillation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A05683ED-E5F0-CB69-D6FA-BE55D2C0A7DF}"/>
              </a:ext>
            </a:extLst>
          </p:cNvPr>
          <p:cNvSpPr>
            <a:spLocks noGrp="1"/>
          </p:cNvSpPr>
          <p:nvPr>
            <p:ph idx="1"/>
          </p:nvPr>
        </p:nvSpPr>
        <p:spPr/>
        <p:txBody>
          <a:bodyPr>
            <a:normAutofit/>
          </a:bodyPr>
          <a:lstStyle/>
          <a:p>
            <a:r>
              <a:rPr lang="en-US" b="0" i="0" dirty="0">
                <a:solidFill>
                  <a:srgbClr val="2E2E2E"/>
                </a:solidFill>
                <a:effectLst/>
                <a:latin typeface="Elsevier Sans"/>
              </a:rPr>
              <a:t>There is no literature specifically addressing the clinical questions surrounding surveillance and follow-up after surgical ablation. However, as outlined previously, studies delineating the differences in long-term outcomes, including effectiveness of sinus conversion, survival benefit, or the need for a permanent pacemaker, extend to 5 years of follow-up and beyond. </a:t>
            </a:r>
          </a:p>
          <a:p>
            <a:r>
              <a:rPr lang="en-US" b="0" i="0" dirty="0">
                <a:solidFill>
                  <a:srgbClr val="2E2E2E"/>
                </a:solidFill>
                <a:effectLst/>
                <a:latin typeface="Elsevier Sans"/>
              </a:rPr>
              <a:t>To detect the late recurrence of atrial fibrillation and the development of new conduction abnormalities, continued surveillance for up to 5 years is suggested.</a:t>
            </a:r>
            <a:endParaRPr lang="en-US" dirty="0"/>
          </a:p>
        </p:txBody>
      </p:sp>
      <p:sp>
        <p:nvSpPr>
          <p:cNvPr id="4" name="Footer Placeholder 3">
            <a:extLst>
              <a:ext uri="{FF2B5EF4-FFF2-40B4-BE49-F238E27FC236}">
                <a16:creationId xmlns:a16="http://schemas.microsoft.com/office/drawing/2014/main" id="{4D6825E1-2E54-EFF7-AC40-A7D0EAA23178}"/>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940924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94590-ECFB-350B-F906-806DCC5119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90A5AF-BC71-B23A-2695-469D99494F47}"/>
              </a:ext>
            </a:extLst>
          </p:cNvPr>
          <p:cNvSpPr>
            <a:spLocks noGrp="1"/>
          </p:cNvSpPr>
          <p:nvPr>
            <p:ph type="title"/>
          </p:nvPr>
        </p:nvSpPr>
        <p:spPr/>
        <p:txBody>
          <a:bodyPr>
            <a:normAutofit fontScale="90000"/>
          </a:bodyPr>
          <a:lstStyle/>
          <a:p>
            <a:r>
              <a:rPr lang="en-US" b="0" i="0" dirty="0">
                <a:solidFill>
                  <a:srgbClr val="2E2E2E"/>
                </a:solidFill>
                <a:effectLst/>
                <a:latin typeface="Elsevier Sans"/>
              </a:rPr>
              <a:t>Additional Considerations for Patients with Atrial Fibrillation</a:t>
            </a:r>
            <a:br>
              <a:rPr lang="en-US" b="0" i="0" dirty="0">
                <a:solidFill>
                  <a:srgbClr val="2E2E2E"/>
                </a:solidFill>
                <a:effectLst/>
                <a:latin typeface="Elsevier Sans"/>
              </a:rPr>
            </a:br>
            <a:endParaRPr lang="en-US" dirty="0"/>
          </a:p>
        </p:txBody>
      </p:sp>
      <p:sp>
        <p:nvSpPr>
          <p:cNvPr id="3" name="Content Placeholder 2">
            <a:extLst>
              <a:ext uri="{FF2B5EF4-FFF2-40B4-BE49-F238E27FC236}">
                <a16:creationId xmlns:a16="http://schemas.microsoft.com/office/drawing/2014/main" id="{5930B760-C890-6114-A543-C3B99C27EE87}"/>
              </a:ext>
            </a:extLst>
          </p:cNvPr>
          <p:cNvSpPr>
            <a:spLocks noGrp="1"/>
          </p:cNvSpPr>
          <p:nvPr>
            <p:ph idx="1"/>
          </p:nvPr>
        </p:nvSpPr>
        <p:spPr/>
        <p:txBody>
          <a:bodyPr>
            <a:normAutofit/>
          </a:bodyPr>
          <a:lstStyle/>
          <a:p>
            <a:pPr algn="l"/>
            <a:r>
              <a:rPr lang="en-US" b="1" i="0" dirty="0">
                <a:solidFill>
                  <a:srgbClr val="2E2E2E"/>
                </a:solidFill>
                <a:effectLst/>
                <a:latin typeface="Elsevier Sans"/>
              </a:rPr>
              <a:t>Recommendations for all patients with atrial fibrillation:</a:t>
            </a:r>
            <a:r>
              <a:rPr lang="en-US" b="1" i="0" dirty="0">
                <a:solidFill>
                  <a:srgbClr val="757575"/>
                </a:solidFill>
                <a:effectLst/>
                <a:latin typeface="Elsevier Sans"/>
              </a:rPr>
              <a:t>1.</a:t>
            </a:r>
          </a:p>
          <a:p>
            <a:pPr algn="l"/>
            <a:r>
              <a:rPr lang="en-US" b="1" i="0" dirty="0">
                <a:solidFill>
                  <a:srgbClr val="2E2E2E"/>
                </a:solidFill>
                <a:effectLst/>
                <a:latin typeface="Elsevier Sans"/>
              </a:rPr>
              <a:t>Multidisciplinary heart team assessment and treatment planning as well as long-term follow-up using periodic continuous electrocardiographic monitoring for rhythm assessment are recommended to optimize patient outcomes</a:t>
            </a:r>
            <a:r>
              <a:rPr lang="en-US" b="0" i="0" dirty="0">
                <a:solidFill>
                  <a:srgbClr val="2E2E2E"/>
                </a:solidFill>
                <a:effectLst/>
                <a:latin typeface="Elsevier Sans"/>
              </a:rPr>
              <a:t>.</a:t>
            </a:r>
            <a:r>
              <a:rPr lang="en-US" b="1" i="0" dirty="0">
                <a:solidFill>
                  <a:srgbClr val="757575"/>
                </a:solidFill>
                <a:effectLst/>
                <a:latin typeface="Elsevier Sans"/>
              </a:rPr>
              <a:t>•</a:t>
            </a:r>
          </a:p>
          <a:p>
            <a:pPr algn="l"/>
            <a:r>
              <a:rPr lang="en-US" b="1" i="0" dirty="0">
                <a:solidFill>
                  <a:srgbClr val="2E2E2E"/>
                </a:solidFill>
                <a:effectLst/>
                <a:latin typeface="Elsevier Sans"/>
              </a:rPr>
              <a:t>Class of recommendation: I</a:t>
            </a:r>
            <a:endParaRPr lang="en-US" b="0" i="0" dirty="0">
              <a:solidFill>
                <a:srgbClr val="2E2E2E"/>
              </a:solidFill>
              <a:effectLst/>
              <a:latin typeface="Elsevier Sans"/>
            </a:endParaRPr>
          </a:p>
          <a:p>
            <a:pPr algn="l"/>
            <a:r>
              <a:rPr lang="en-US" b="1" i="0" dirty="0">
                <a:solidFill>
                  <a:srgbClr val="757575"/>
                </a:solidFill>
                <a:effectLst/>
                <a:latin typeface="Elsevier Sans"/>
              </a:rPr>
              <a:t>•</a:t>
            </a:r>
          </a:p>
          <a:p>
            <a:pPr algn="l"/>
            <a:r>
              <a:rPr lang="en-US" b="1" i="0" dirty="0">
                <a:solidFill>
                  <a:srgbClr val="2E2E2E"/>
                </a:solidFill>
                <a:effectLst/>
                <a:latin typeface="Elsevier Sans"/>
              </a:rPr>
              <a:t>Level of evidence: C</a:t>
            </a:r>
            <a:endParaRPr lang="en-US" b="0" i="0" dirty="0">
              <a:solidFill>
                <a:srgbClr val="2E2E2E"/>
              </a:solidFill>
              <a:effectLst/>
              <a:latin typeface="Elsevier Sans"/>
            </a:endParaRPr>
          </a:p>
          <a:p>
            <a:endParaRPr lang="en-US" dirty="0"/>
          </a:p>
        </p:txBody>
      </p:sp>
      <p:sp>
        <p:nvSpPr>
          <p:cNvPr id="4" name="Footer Placeholder 3">
            <a:extLst>
              <a:ext uri="{FF2B5EF4-FFF2-40B4-BE49-F238E27FC236}">
                <a16:creationId xmlns:a16="http://schemas.microsoft.com/office/drawing/2014/main" id="{6E535FC2-25EF-E87B-E844-C57BF8E8061A}"/>
              </a:ext>
            </a:extLst>
          </p:cNvPr>
          <p:cNvSpPr>
            <a:spLocks noGrp="1"/>
          </p:cNvSpPr>
          <p:nvPr>
            <p:ph type="ftr" sz="quarter" idx="11"/>
          </p:nvPr>
        </p:nvSpPr>
        <p:spPr/>
        <p:txBody>
          <a:bodyPr/>
          <a:lstStyle/>
          <a:p>
            <a:r>
              <a:rPr lang="en-US"/>
              <a:t>Practice Guideline | Clinical Practice GuidelineVolume 118, Issue 2</a:t>
            </a:r>
          </a:p>
        </p:txBody>
      </p:sp>
    </p:spTree>
    <p:extLst>
      <p:ext uri="{BB962C8B-B14F-4D97-AF65-F5344CB8AC3E}">
        <p14:creationId xmlns:p14="http://schemas.microsoft.com/office/powerpoint/2010/main" val="784180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A9DC7-B820-EB44-1709-728D5CF1D941}"/>
              </a:ext>
            </a:extLst>
          </p:cNvPr>
          <p:cNvSpPr>
            <a:spLocks noGrp="1"/>
          </p:cNvSpPr>
          <p:nvPr>
            <p:ph type="title"/>
          </p:nvPr>
        </p:nvSpPr>
        <p:spPr/>
        <p:txBody>
          <a:bodyPr/>
          <a:lstStyle/>
          <a:p>
            <a:r>
              <a:rPr lang="en-US" dirty="0"/>
              <a:t>Ablation of aberrant pathways</a:t>
            </a:r>
          </a:p>
        </p:txBody>
      </p:sp>
      <p:sp>
        <p:nvSpPr>
          <p:cNvPr id="3" name="Content Placeholder 2">
            <a:extLst>
              <a:ext uri="{FF2B5EF4-FFF2-40B4-BE49-F238E27FC236}">
                <a16:creationId xmlns:a16="http://schemas.microsoft.com/office/drawing/2014/main" id="{E9BB1862-C9CE-4DB0-3D32-1DAD803807AB}"/>
              </a:ext>
            </a:extLst>
          </p:cNvPr>
          <p:cNvSpPr>
            <a:spLocks noGrp="1"/>
          </p:cNvSpPr>
          <p:nvPr>
            <p:ph idx="1"/>
          </p:nvPr>
        </p:nvSpPr>
        <p:spPr/>
        <p:txBody>
          <a:bodyPr/>
          <a:lstStyle/>
          <a:p>
            <a:r>
              <a:rPr lang="en-US" dirty="0"/>
              <a:t>Cut and sew</a:t>
            </a:r>
          </a:p>
          <a:p>
            <a:r>
              <a:rPr lang="en-US" dirty="0" err="1"/>
              <a:t>Cryo</a:t>
            </a:r>
            <a:endParaRPr lang="en-US" dirty="0"/>
          </a:p>
          <a:p>
            <a:r>
              <a:rPr lang="en-US" dirty="0"/>
              <a:t>Microwave</a:t>
            </a:r>
          </a:p>
          <a:p>
            <a:r>
              <a:rPr lang="en-US" dirty="0"/>
              <a:t>Radiofrequency</a:t>
            </a:r>
          </a:p>
          <a:p>
            <a:r>
              <a:rPr lang="en-US" dirty="0"/>
              <a:t>All must create transmural lesions</a:t>
            </a:r>
          </a:p>
        </p:txBody>
      </p:sp>
    </p:spTree>
    <p:extLst>
      <p:ext uri="{BB962C8B-B14F-4D97-AF65-F5344CB8AC3E}">
        <p14:creationId xmlns:p14="http://schemas.microsoft.com/office/powerpoint/2010/main" val="4291845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410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 diagram of the internal organs&#10;&#10;Description automatically generated">
            <a:extLst>
              <a:ext uri="{FF2B5EF4-FFF2-40B4-BE49-F238E27FC236}">
                <a16:creationId xmlns:a16="http://schemas.microsoft.com/office/drawing/2014/main" id="{2898F5ED-62E8-351C-85F2-E62C2ADC7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137" r="27380" b="-1"/>
          <a:stretch/>
        </p:blipFill>
        <p:spPr bwMode="auto">
          <a:xfrm>
            <a:off x="576244" y="650494"/>
            <a:ext cx="5628018" cy="5324142"/>
          </a:xfrm>
          <a:prstGeom prst="rect">
            <a:avLst/>
          </a:prstGeom>
          <a:noFill/>
          <a:extLst>
            <a:ext uri="{909E8E84-426E-40DD-AFC4-6F175D3DCCD1}">
              <a14:hiddenFill xmlns:a14="http://schemas.microsoft.com/office/drawing/2010/main">
                <a:solidFill>
                  <a:srgbClr val="FFFFFF"/>
                </a:solidFill>
              </a14:hiddenFill>
            </a:ext>
          </a:extLst>
        </p:spPr>
      </p:pic>
      <p:sp>
        <p:nvSpPr>
          <p:cNvPr id="4111" name="Rectangle 41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2" name="Content Placeholder 4101">
            <a:extLst>
              <a:ext uri="{FF2B5EF4-FFF2-40B4-BE49-F238E27FC236}">
                <a16:creationId xmlns:a16="http://schemas.microsoft.com/office/drawing/2014/main" id="{257107A5-2808-A90B-3D92-7BC44503B2AF}"/>
              </a:ext>
            </a:extLst>
          </p:cNvPr>
          <p:cNvSpPr>
            <a:spLocks noGrp="1"/>
          </p:cNvSpPr>
          <p:nvPr>
            <p:ph idx="1"/>
          </p:nvPr>
        </p:nvSpPr>
        <p:spPr>
          <a:xfrm>
            <a:off x="7239012" y="2031101"/>
            <a:ext cx="4282984" cy="3511943"/>
          </a:xfrm>
        </p:spPr>
        <p:txBody>
          <a:bodyPr anchor="ctr">
            <a:normAutofit/>
          </a:bodyPr>
          <a:lstStyle/>
          <a:p>
            <a:r>
              <a:rPr lang="en-US" sz="1800" b="1" i="0" dirty="0">
                <a:solidFill>
                  <a:srgbClr val="000000"/>
                </a:solidFill>
                <a:effectLst/>
                <a:latin typeface="Elsevier Sans"/>
              </a:rPr>
              <a:t>Figure 2</a:t>
            </a:r>
            <a:r>
              <a:rPr lang="en-US" sz="1800" b="1" i="0" dirty="0">
                <a:solidFill>
                  <a:srgbClr val="2E2E2E"/>
                </a:solidFill>
                <a:effectLst/>
                <a:latin typeface="Elsevier Sans"/>
              </a:rPr>
              <a:t> Lesions used for the study. </a:t>
            </a:r>
            <a:r>
              <a:rPr lang="en-US" sz="1800" b="1" i="0" dirty="0">
                <a:solidFill>
                  <a:srgbClr val="2E2E2E"/>
                </a:solidFill>
                <a:effectLst/>
                <a:highlight>
                  <a:srgbClr val="FFFF00"/>
                </a:highlight>
                <a:latin typeface="Elsevier Sans"/>
              </a:rPr>
              <a:t>Red line denoting bipolar radiofrequency </a:t>
            </a:r>
            <a:r>
              <a:rPr lang="en-US" sz="1800" b="1" i="0" dirty="0">
                <a:solidFill>
                  <a:srgbClr val="2E2E2E"/>
                </a:solidFill>
                <a:effectLst/>
                <a:latin typeface="Elsevier Sans"/>
              </a:rPr>
              <a:t>(RF) clamp ablation lines. </a:t>
            </a:r>
            <a:r>
              <a:rPr lang="en-US" sz="1800" b="1" i="0" dirty="0">
                <a:solidFill>
                  <a:srgbClr val="2E2E2E"/>
                </a:solidFill>
                <a:effectLst/>
                <a:highlight>
                  <a:srgbClr val="FFFF00"/>
                </a:highlight>
                <a:latin typeface="Elsevier Sans"/>
              </a:rPr>
              <a:t>Black line denoting incision sites.</a:t>
            </a:r>
            <a:r>
              <a:rPr lang="en-US" sz="1800" b="1" i="0" dirty="0">
                <a:solidFill>
                  <a:srgbClr val="2E2E2E"/>
                </a:solidFill>
                <a:effectLst/>
                <a:latin typeface="Elsevier Sans"/>
              </a:rPr>
              <a:t> The ablation lines are ordered numerically in the order by which they were performed. Numbers correspond to the order of the lesions as they were performed. (IVC, inferior vena cava; LAA, left atrial appendage; RAA, right atrial appendage; RF, radiofrequency; SVC, superior vena cava.)</a:t>
            </a:r>
            <a:endParaRPr lang="en-US" sz="1800" dirty="0"/>
          </a:p>
        </p:txBody>
      </p:sp>
      <p:sp>
        <p:nvSpPr>
          <p:cNvPr id="4113" name="Rectangle 41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90BF6FD-066A-9E0D-5F24-184EF7694C7A}"/>
              </a:ext>
            </a:extLst>
          </p:cNvPr>
          <p:cNvSpPr>
            <a:spLocks noGrp="1" noChangeArrowheads="1"/>
          </p:cNvSpPr>
          <p:nvPr>
            <p:ph type="title"/>
          </p:nvPr>
        </p:nvSpPr>
        <p:spPr bwMode="auto">
          <a:xfrm>
            <a:off x="6761218" y="494597"/>
            <a:ext cx="5363356" cy="12618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5789"/>
                </a:solidFill>
                <a:effectLst/>
                <a:latin typeface="Elsevier Sans"/>
                <a:hlinkClick r:id="rId3"/>
              </a:rPr>
              <a:t>Volume 110, Issue 6</a:t>
            </a:r>
            <a:r>
              <a:rPr kumimoji="0" lang="en-US" altLang="en-US" sz="1800" b="0" i="0" u="none" strike="noStrike" cap="none" normalizeH="0" baseline="0" dirty="0">
                <a:ln>
                  <a:noFill/>
                </a:ln>
                <a:solidFill>
                  <a:srgbClr val="2E2E2E"/>
                </a:solidFill>
                <a:effectLst/>
                <a:latin typeface="Elsevier Sans"/>
              </a:rPr>
              <a:t>P1933-1939December 2020 annals of thoracic surgery</a:t>
            </a:r>
            <a:endParaRPr kumimoji="0" lang="en-US" altLang="en-US" sz="3200" b="0" i="0" u="none" strike="noStrike" cap="none" normalizeH="0" baseline="0" dirty="0">
              <a:ln>
                <a:noFill/>
              </a:ln>
              <a:solidFill>
                <a:srgbClr val="2E2E2E"/>
              </a:solidFill>
              <a:effectLst/>
              <a:latin typeface="Elsevier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E2E2E"/>
                </a:solidFill>
                <a:effectLst/>
                <a:latin typeface="Elsevier Sans"/>
              </a:rPr>
              <a:t>Bipolar Radiofrequency Ablation on Explanted Human Hearts: </a:t>
            </a:r>
            <a:br>
              <a:rPr kumimoji="0" lang="en-US" altLang="en-US" sz="1400" b="0" i="0" u="none" strike="noStrike" cap="none" normalizeH="0" baseline="0" dirty="0">
                <a:ln>
                  <a:noFill/>
                </a:ln>
                <a:solidFill>
                  <a:srgbClr val="2E2E2E"/>
                </a:solidFill>
                <a:effectLst/>
                <a:latin typeface="Elsevier Sans"/>
              </a:rPr>
            </a:br>
            <a:r>
              <a:rPr kumimoji="0" lang="en-US" altLang="en-US" sz="1400" b="0" i="0" u="none" strike="noStrike" cap="none" normalizeH="0" baseline="0" dirty="0">
                <a:ln>
                  <a:noFill/>
                </a:ln>
                <a:solidFill>
                  <a:srgbClr val="2E2E2E"/>
                </a:solidFill>
                <a:effectLst/>
                <a:latin typeface="Elsevier Sans"/>
              </a:rPr>
              <a:t>How to Ensure Transmural Lesions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E2E2E"/>
                </a:solidFill>
                <a:effectLst/>
                <a:latin typeface="Elsevier Sans"/>
              </a:rPr>
              <a:t> </a:t>
            </a:r>
            <a:r>
              <a:rPr kumimoji="0" lang="en-US" altLang="en-US" sz="1200" b="0" i="0" u="none" strike="noStrike" cap="none" normalizeH="0" baseline="0" dirty="0">
                <a:ln>
                  <a:noFill/>
                </a:ln>
                <a:solidFill>
                  <a:srgbClr val="005789"/>
                </a:solidFill>
                <a:effectLst/>
                <a:latin typeface="Elsevier Sans"/>
                <a:hlinkClick r:id="rId4"/>
              </a:rPr>
              <a:t>Ralph J. Damiano, Jr., MD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1283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1507</TotalTime>
  <Words>6186</Words>
  <Application>Microsoft Office PowerPoint</Application>
  <PresentationFormat>Widescreen</PresentationFormat>
  <Paragraphs>271</Paragraphs>
  <Slides>71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Aptos</vt:lpstr>
      <vt:lpstr>Aptos Display</vt:lpstr>
      <vt:lpstr>Arial</vt:lpstr>
      <vt:lpstr>Elsevier Sans</vt:lpstr>
      <vt:lpstr>helvetica</vt:lpstr>
      <vt:lpstr>Office Theme</vt:lpstr>
      <vt:lpstr>Atrial fibrillation: an update</vt:lpstr>
      <vt:lpstr>PowerPoint Presentation</vt:lpstr>
      <vt:lpstr>Atrial Fibrillation</vt:lpstr>
      <vt:lpstr>Sinus vs Atrial Fibrillation</vt:lpstr>
      <vt:lpstr>Heart anatomy</vt:lpstr>
      <vt:lpstr>Transverse sinus of heart</vt:lpstr>
      <vt:lpstr>Surgical Cut and sew Cox maze</vt:lpstr>
      <vt:lpstr>Ablation of aberrant pathways</vt:lpstr>
      <vt:lpstr>Volume 110, Issue 6P1933-1939December 2020 annals of thoracic surgery Bipolar Radiofrequency Ablation on Explanted Human Hearts:  How to Ensure Transmural Lesions  Ralph J. Damiano, Jr., MD</vt:lpstr>
      <vt:lpstr>P986-989September 2010 Annals of thoracic Surgery The Five-Box Thoracoscopic Maze Procedure John Sirak, MD</vt:lpstr>
      <vt:lpstr>Advancement of EP</vt:lpstr>
      <vt:lpstr>Practice Guideline | Clinical Practice GuidelineVolume 118, Issue 2 p291-310, August 2024, Annals of Thoracic Surgery Moritz C. Wyler von Ballmoos, MD, PhD1 mcwvb@post.harvard.edu ∙ Dawn S. Hui, MD2 ∙ J. Hunter Mehaffey, MD, MSc3∙ … ∙ A. Marc Gillinov, MD6 ∙ Thoralf M. Sundt, MD7 ∙ Vinay Badhwar, MD</vt:lpstr>
      <vt:lpstr>Practice Guideline | Clinical Practice GuidelineVolume 118, Issue 2 p291-310, August 2024, Annals of Thoracic Surgery Moritz C. Wyler von Ballmoos, MD, PhD1 mcwvb@post.harvard.edu ∙ Dawn S. Hui, MD2 ∙ J. Hunter Mehaffey, MD, MSc3∙ … ∙ A. Marc Gillinov, MD6 ∙ Thoralf M. Sundt, MD7 ∙ Vinay Badhwar, MD</vt:lpstr>
      <vt:lpstr>Practice Guideline | Clinical Practice GuidelineVolume 118, Issue 2 p291-310, August 2024, Annals of Thoracic Surgery Moritz C. Wyler von Ballmoos, MD, PhD1 mcwvb@post.harvard.edu ∙ Dawn S. Hui, MD2 ∙ J. Hunter Mehaffey, MD, MSc3∙ … ∙ A. Marc Gillinov, MD6 ∙ Thoralf M. Sundt, MD7 ∙ Vinay Badhwar, MD</vt:lpstr>
      <vt:lpstr>Practice Guideline | Clinical Practice GuidelineVolume 118, Issue 2 p291-310, August 2024, Annals of Thoracic Surgery Moritz C. Wyler von Ballmoos, MD, PhD1 mcwvb@post.harvard.edu ∙ Dawn S. Hui, MD2 ∙ J. Hunter Mehaffey, MD, MSc3∙ … ∙ A. Marc Gillinov, MD6 ∙ Thoralf M. Sundt, MD7 ∙ Vinay Badhwar, MD</vt:lpstr>
      <vt:lpstr>Practice Guideline | Clinical Practice GuidelineVolume 118, Issue 2 p291-310, August 2024, Annals of Thoracic Surgery Moritz C. Wyler von Ballmoos, MD, PhD1 mcwvb@post.harvard.edu ∙ Dawn S. Hui, MD2 ∙ J. Hunter Mehaffey, MD, MSc3∙ … ∙ A. Marc Gillinov, MD6 ∙ Thoralf M. Sundt, MD7 ∙ Vinay Badhwar, MD</vt:lpstr>
      <vt:lpstr>PowerPoint Presentation</vt:lpstr>
      <vt:lpstr>Practice Guideline | Clinical Practice GuidelineVolume 118, Issue 2 p291-310, August 2024, Annals of Thoracic Surgery Moritz C. Wyler von Ballmoos, MD, PhD1 mcwvb@post.harvard.edu ∙ Dawn S. Hui, MD2 ∙ J. Hunter Mehaffey, MD, MSc3∙ … ∙ A. Marc Gillinov, MD6 ∙ Thoralf M. Sundt, MD7 ∙ Vinay Badhwar, MD</vt:lpstr>
      <vt:lpstr>Practice Guideline | Clinical Practice GuidelineVolume 118, Issue 2 p291-310, August 2024, Annals of Thoracic Surgery Moritz C. Wyler von Ballmoos, MD, PhD1 mcwvb@post.harvard.edu ∙ Dawn S. Hui, MD2 ∙ J. Hunter Mehaffey, MD, MSc3∙ … ∙ A. Marc Gillinov, MD6 ∙ Thoralf M. Sundt, MD7 ∙ Vinay Badhwar, MD</vt:lpstr>
      <vt:lpstr>Practice Guideline | Clinical Practice GuidelineVolume 118, Issue 2 p291-310, August 2024, Annals of Thoracic Surgery Moritz C. Wyler von Ballmoos, MD, PhD1 mcwvb@post.harvard.edu ∙ Dawn S. Hui, MD2 ∙ J. Hunter Mehaffey, MD, MSc3∙ … ∙ A. Marc Gillinov, MD6 ∙ Thoralf M. Sundt, MD7 ∙ Vinay Badhwar, MD</vt:lpstr>
      <vt:lpstr>Mitral Valve Operations and Concomitant Surgical Ablation </vt:lpstr>
      <vt:lpstr>Mitral Valve Operations and Concomitant Surgical Ablation </vt:lpstr>
      <vt:lpstr>Mitral Valve Operations and Concomitant Surgical Ablation </vt:lpstr>
      <vt:lpstr>Mitral Valve Operations and Concomitant Surgical Ablation </vt:lpstr>
      <vt:lpstr>Mitral Valve Operations and Concomitant Surgical Ablation </vt:lpstr>
      <vt:lpstr>Mitral Valve Operations and Concomitant Surgical Ablation </vt:lpstr>
      <vt:lpstr>Mitral Valve Operations and Concomitant Surgical Ablation </vt:lpstr>
      <vt:lpstr>Mitral Valve Operations and Concomitant Surgical Ablation </vt:lpstr>
      <vt:lpstr>Surgical Ablation During Concomitant Closed-Atrial Nonmitral Valve Surgery </vt:lpstr>
      <vt:lpstr>Surgical Ablation During Concomitant Closed-Atrial Nonmitral Valve Surgery </vt:lpstr>
      <vt:lpstr>Surgical Ablation During Concomitant Closed-Atrial Nonmitral Valve Surgery </vt:lpstr>
      <vt:lpstr>Surgical Ablation During Concomitant Closed-Atrial Nonmitral Valve Surgery </vt:lpstr>
      <vt:lpstr>Surgical Ablation During Concomitant Closed-Atrial Nonmitral Valve Surgery </vt:lpstr>
      <vt:lpstr>Surgical Ablation During Concomitant Closed-Atrial Nonmitral Valve Surgery </vt:lpstr>
      <vt:lpstr>Stand-Alone Surgical Ablation for Atrial Fibrillation </vt:lpstr>
      <vt:lpstr>Stand-Alone Surgical Ablation for Atrial Fibrillation </vt:lpstr>
      <vt:lpstr>Stand-Alone Surgical Ablation for Atrial Fibrillation </vt:lpstr>
      <vt:lpstr>Stand-Alone Surgical Ablation for Atrial Fibrillation </vt:lpstr>
      <vt:lpstr>Stand-Alone Surgical Ablation for Atrial Fibrillation </vt:lpstr>
      <vt:lpstr>Stand-Alone Surgical Ablation for Atrial Fibrillation </vt:lpstr>
      <vt:lpstr>Hybrid ablation</vt:lpstr>
      <vt:lpstr>Stand-Alone Surgical Ablation for Atrial Fibrillation </vt:lpstr>
      <vt:lpstr>Stand-Alone Surgical Ablation for Atrial Fibrillation </vt:lpstr>
      <vt:lpstr>Stand-Alone Surgical Ablation for Atrial Fibrillation </vt:lpstr>
      <vt:lpstr>Stand-Alone Surgical Ablation for Atrial Fibrillation </vt:lpstr>
      <vt:lpstr>Stand-Alone Surgical Ablation for Atrial Fibrillation </vt:lpstr>
      <vt:lpstr>Left Atrial Appendage Management </vt:lpstr>
      <vt:lpstr>Watchman: internal closure</vt:lpstr>
      <vt:lpstr>Atriclip: External Closure</vt:lpstr>
      <vt:lpstr>Left Atrial Appendage Management </vt:lpstr>
      <vt:lpstr>Left Atrial Appendage Management </vt:lpstr>
      <vt:lpstr>Left Atrial Appendage Management </vt:lpstr>
      <vt:lpstr>Left Atrial Appendage Management </vt:lpstr>
      <vt:lpstr>Left Atrial Appendage Management </vt:lpstr>
      <vt:lpstr>Left Atrial Appendage Management </vt:lpstr>
      <vt:lpstr>Left Atrial Appendage Management </vt:lpstr>
      <vt:lpstr>Stand-Alone Left Atrial Appendage Occlusion </vt:lpstr>
      <vt:lpstr>Stand-Alone Left Atrial Appendage Occlusion </vt:lpstr>
      <vt:lpstr>Stand-Alone Left Atrial Appendage Occlusion </vt:lpstr>
      <vt:lpstr>Stand-Alone Left Atrial Appendage Occlusion </vt:lpstr>
      <vt:lpstr>Stand-Alone Left Atrial Appendage Occlusion </vt:lpstr>
      <vt:lpstr>Stand-Alone Left Atrial Appendage Occlusion </vt:lpstr>
      <vt:lpstr>Stand-Alone Left Atrial Appendage Occlusion </vt:lpstr>
      <vt:lpstr>Stand-Alone Left Atrial Appendage Occlusion </vt:lpstr>
      <vt:lpstr>Stand-Alone Left Atrial Appendage Occlusion </vt:lpstr>
      <vt:lpstr>Patients with Atrial Fibrillation Under Consideration for Transcatheter Valve Repair or Replacement </vt:lpstr>
      <vt:lpstr>Additional Considerations for Patients with Atrial Fibrillation </vt:lpstr>
      <vt:lpstr>Additional Considerations for Patients with Atrial Fibrillation </vt:lpstr>
      <vt:lpstr>Additional Considerations for Patients with Atrial Fibrillation </vt:lpstr>
      <vt:lpstr>Additional Considerations for Patients with Atrial Fibrillation </vt:lpstr>
      <vt:lpstr>Additional Considerations for Patients with Atrial Fibrillation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aryeh cohen</dc:creator>
  <cp:lastModifiedBy>Olivia Burns</cp:lastModifiedBy>
  <cp:revision>9</cp:revision>
  <dcterms:created xsi:type="dcterms:W3CDTF">2024-11-10T13:40:21Z</dcterms:created>
  <dcterms:modified xsi:type="dcterms:W3CDTF">2024-11-11T16:12:05Z</dcterms:modified>
</cp:coreProperties>
</file>