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1" r:id="rId2"/>
    <p:sldId id="2627" r:id="rId3"/>
    <p:sldId id="2562" r:id="rId4"/>
    <p:sldId id="2563" r:id="rId5"/>
    <p:sldId id="2597" r:id="rId6"/>
    <p:sldId id="2598" r:id="rId7"/>
    <p:sldId id="2599" r:id="rId8"/>
    <p:sldId id="2618" r:id="rId9"/>
    <p:sldId id="2622" r:id="rId10"/>
    <p:sldId id="2586" r:id="rId11"/>
    <p:sldId id="2619" r:id="rId12"/>
    <p:sldId id="2620" r:id="rId13"/>
    <p:sldId id="2621" r:id="rId14"/>
    <p:sldId id="2600" r:id="rId15"/>
    <p:sldId id="2601" r:id="rId16"/>
    <p:sldId id="2584" r:id="rId17"/>
    <p:sldId id="2585" r:id="rId18"/>
    <p:sldId id="2587" r:id="rId19"/>
    <p:sldId id="2588" r:id="rId20"/>
    <p:sldId id="2591" r:id="rId21"/>
    <p:sldId id="2592" r:id="rId22"/>
    <p:sldId id="2611" r:id="rId23"/>
    <p:sldId id="2604" r:id="rId24"/>
    <p:sldId id="2596" r:id="rId25"/>
    <p:sldId id="2590" r:id="rId26"/>
    <p:sldId id="2607" r:id="rId27"/>
    <p:sldId id="2606" r:id="rId28"/>
    <p:sldId id="2610" r:id="rId29"/>
    <p:sldId id="2609" r:id="rId30"/>
    <p:sldId id="2593" r:id="rId31"/>
    <p:sldId id="2623" r:id="rId32"/>
    <p:sldId id="2612" r:id="rId33"/>
    <p:sldId id="2613" r:id="rId34"/>
    <p:sldId id="2614" r:id="rId35"/>
    <p:sldId id="2625" r:id="rId36"/>
    <p:sldId id="2624" r:id="rId37"/>
    <p:sldId id="2626" r:id="rId38"/>
    <p:sldId id="2616" r:id="rId39"/>
    <p:sldId id="2615" r:id="rId40"/>
    <p:sldId id="2617" r:id="rId41"/>
    <p:sldId id="2594" r:id="rId42"/>
    <p:sldId id="2595" r:id="rId43"/>
    <p:sldId id="2603" r:id="rId44"/>
    <p:sldId id="31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rly Ablation of Atrial Fibrillation: Advances, Approaches, and Outcomes" id="{A7E5F113-B8F0-45D5-B0CF-F6789DF49DAF}">
          <p14:sldIdLst>
            <p14:sldId id="2561"/>
            <p14:sldId id="2627"/>
            <p14:sldId id="2562"/>
          </p14:sldIdLst>
        </p14:section>
        <p14:section name="Understanding Atrial Fibrillation and Its Clinical Significance" id="{6BF800AF-301D-4EDB-B6FB-020BA2832CB4}">
          <p14:sldIdLst>
            <p14:sldId id="2563"/>
            <p14:sldId id="2597"/>
            <p14:sldId id="2598"/>
            <p14:sldId id="2599"/>
            <p14:sldId id="2618"/>
            <p14:sldId id="2622"/>
            <p14:sldId id="2586"/>
            <p14:sldId id="2619"/>
            <p14:sldId id="2620"/>
            <p14:sldId id="2621"/>
            <p14:sldId id="2600"/>
            <p14:sldId id="2601"/>
            <p14:sldId id="2584"/>
            <p14:sldId id="2585"/>
            <p14:sldId id="2587"/>
            <p14:sldId id="2588"/>
            <p14:sldId id="2591"/>
            <p14:sldId id="2592"/>
            <p14:sldId id="2611"/>
            <p14:sldId id="2604"/>
            <p14:sldId id="2596"/>
            <p14:sldId id="2590"/>
            <p14:sldId id="2607"/>
            <p14:sldId id="2606"/>
            <p14:sldId id="2610"/>
            <p14:sldId id="2609"/>
            <p14:sldId id="2593"/>
            <p14:sldId id="2623"/>
            <p14:sldId id="2612"/>
            <p14:sldId id="2613"/>
            <p14:sldId id="2614"/>
            <p14:sldId id="2625"/>
            <p14:sldId id="2624"/>
            <p14:sldId id="2626"/>
            <p14:sldId id="2616"/>
            <p14:sldId id="2615"/>
            <p14:sldId id="2617"/>
            <p14:sldId id="2594"/>
            <p14:sldId id="2595"/>
            <p14:sldId id="2603"/>
            <p14:sldId id="310"/>
          </p14:sldIdLst>
        </p14:section>
        <p14:section name="Conventional Management Strategies for Atrial Fibrillation" id="{40678651-F77C-4A1E-AE8A-FF949A921AD8}">
          <p14:sldIdLst/>
        </p14:section>
        <p14:section name="Evolution and Rationale for Early Ablation" id="{FEB611B2-4CF3-40B1-AE80-7837EDEF4F65}">
          <p14:sldIdLst/>
        </p14:section>
        <p14:section name="Ablation Techniques and Procedural Advances" id="{51D667F4-0C4E-43BA-A98F-6DD18A1A6777}">
          <p14:sldIdLst/>
        </p14:section>
        <p14:section name="Outcomes, Benefits, and Future Directions" id="{3A4839F3-5D2A-4F8E-B235-665B698E6EA3}">
          <p14:sldIdLst/>
        </p14:section>
        <p14:section name="Conclusion" id="{F585CD28-09EB-429F-9B85-DE8BC0C5EBD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689C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C8B66B-C84F-4692-80A3-6B06C99D706C}" v="221" dt="2025-10-31T16:51:18.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94"/>
  </p:normalViewPr>
  <p:slideViewPr>
    <p:cSldViewPr snapToGrid="0">
      <p:cViewPr varScale="1">
        <p:scale>
          <a:sx n="105" d="100"/>
          <a:sy n="105" d="100"/>
        </p:scale>
        <p:origin x="216" y="5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DE821-2B4C-4233-AADD-CFDACC37E3B7}" type="datetimeFigureOut">
              <a:rPr lang="en-US" smtClean="0"/>
              <a:t>11/10/25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74046-A829-4F87-91E3-6773557E4CCC}" type="slidenum">
              <a:rPr lang="en-US" smtClean="0"/>
              <a:t>‹#›</a:t>
            </a:fld>
            <a:endParaRPr lang="en-US"/>
          </a:p>
        </p:txBody>
      </p:sp>
    </p:spTree>
    <p:extLst>
      <p:ext uri="{BB962C8B-B14F-4D97-AF65-F5344CB8AC3E}">
        <p14:creationId xmlns:p14="http://schemas.microsoft.com/office/powerpoint/2010/main" val="123629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focuses on the early ablation of atrial fibrillation (AF), exploring its advances, different approaches, and clinical outcomes. We will cover the background of AF, traditional management, evolution of ablation techniques, and future directions to improve patient care.
</a:t>
            </a:r>
          </a:p>
        </p:txBody>
      </p:sp>
      <p:sp>
        <p:nvSpPr>
          <p:cNvPr id="4" name="Slide Number Placeholder 3"/>
          <p:cNvSpPr>
            <a:spLocks noGrp="1"/>
          </p:cNvSpPr>
          <p:nvPr>
            <p:ph type="sldNum" sz="quarter" idx="5"/>
          </p:nvPr>
        </p:nvSpPr>
        <p:spPr/>
        <p:txBody>
          <a:bodyPr/>
          <a:lstStyle/>
          <a:p>
            <a:fld id="{25123CF3-F7E9-47EB-996D-ED26E125284A}" type="slidenum">
              <a:rPr lang="en-US" smtClean="0"/>
              <a:t>1</a:t>
            </a:fld>
            <a:endParaRPr lang="en-US"/>
          </a:p>
        </p:txBody>
      </p:sp>
    </p:spTree>
    <p:extLst>
      <p:ext uri="{BB962C8B-B14F-4D97-AF65-F5344CB8AC3E}">
        <p14:creationId xmlns:p14="http://schemas.microsoft.com/office/powerpoint/2010/main" val="216788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We will begin by understanding atrial fibrillation and its clinical significance. Then, review conventional management strategies before discussing the rationale and evolution of early ablation. We will also examine ablation techniques, procedural advances, and conclude with outcomes and future research directions.
Image source: Microsoft 365 content library
</a:t>
            </a:r>
          </a:p>
        </p:txBody>
      </p:sp>
      <p:sp>
        <p:nvSpPr>
          <p:cNvPr id="4" name="Slide Number Placeholder 3"/>
          <p:cNvSpPr>
            <a:spLocks noGrp="1"/>
          </p:cNvSpPr>
          <p:nvPr>
            <p:ph type="sldNum" sz="quarter" idx="5"/>
          </p:nvPr>
        </p:nvSpPr>
        <p:spPr/>
        <p:txBody>
          <a:bodyPr/>
          <a:lstStyle/>
          <a:p>
            <a:fld id="{25123CF3-F7E9-47EB-996D-ED26E125284A}" type="slidenum">
              <a:rPr lang="en-US" smtClean="0"/>
              <a:t>3</a:t>
            </a:fld>
            <a:endParaRPr lang="en-US"/>
          </a:p>
        </p:txBody>
      </p:sp>
    </p:spTree>
    <p:extLst>
      <p:ext uri="{BB962C8B-B14F-4D97-AF65-F5344CB8AC3E}">
        <p14:creationId xmlns:p14="http://schemas.microsoft.com/office/powerpoint/2010/main" val="116657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Atrial fibrillation is a common cardiac arrhythmia with significant health implications. This section covers its definition, pathophysiology, symptoms, risk factors, diagnosis, and complications if left untreated.</a:t>
            </a:r>
          </a:p>
        </p:txBody>
      </p:sp>
      <p:sp>
        <p:nvSpPr>
          <p:cNvPr id="4" name="Slide Number Placeholder 3"/>
          <p:cNvSpPr>
            <a:spLocks noGrp="1"/>
          </p:cNvSpPr>
          <p:nvPr>
            <p:ph type="sldNum" sz="quarter" idx="5"/>
          </p:nvPr>
        </p:nvSpPr>
        <p:spPr/>
        <p:txBody>
          <a:bodyPr/>
          <a:lstStyle/>
          <a:p>
            <a:fld id="{25123CF3-F7E9-47EB-996D-ED26E125284A}" type="slidenum">
              <a:rPr lang="en-US" smtClean="0"/>
              <a:t>4</a:t>
            </a:fld>
            <a:endParaRPr lang="en-US"/>
          </a:p>
        </p:txBody>
      </p:sp>
    </p:spTree>
    <p:extLst>
      <p:ext uri="{BB962C8B-B14F-4D97-AF65-F5344CB8AC3E}">
        <p14:creationId xmlns:p14="http://schemas.microsoft.com/office/powerpoint/2010/main" val="400455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D74046-A829-4F87-91E3-6773557E4CCC}" type="slidenum">
              <a:rPr lang="en-US" smtClean="0"/>
              <a:t>26</a:t>
            </a:fld>
            <a:endParaRPr lang="en-US"/>
          </a:p>
        </p:txBody>
      </p:sp>
    </p:spTree>
    <p:extLst>
      <p:ext uri="{BB962C8B-B14F-4D97-AF65-F5344CB8AC3E}">
        <p14:creationId xmlns:p14="http://schemas.microsoft.com/office/powerpoint/2010/main" val="306290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11/10/25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6514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11/10/25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345456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11/10/25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3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11/10/25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3483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11/10/25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55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11/10/25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16553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11/10/25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6269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11/10/25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183095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11/10/25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44634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11/10/25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393238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11/10/25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27699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11/10/25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5340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nature.com/nm"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FBD24-F40F-786E-E7CA-7823E9A35889}"/>
              </a:ext>
            </a:extLst>
          </p:cNvPr>
          <p:cNvSpPr>
            <a:spLocks noGrp="1"/>
          </p:cNvSpPr>
          <p:nvPr>
            <p:ph type="ctrTitle"/>
          </p:nvPr>
        </p:nvSpPr>
        <p:spPr>
          <a:xfrm>
            <a:off x="249936" y="417267"/>
            <a:ext cx="11692128" cy="2258284"/>
          </a:xfrm>
        </p:spPr>
        <p:txBody>
          <a:bodyPr anchor="b">
            <a:normAutofit/>
          </a:bodyPr>
          <a:lstStyle/>
          <a:p>
            <a:pPr algn="ctr">
              <a:lnSpc>
                <a:spcPct val="90000"/>
              </a:lnSpc>
            </a:pPr>
            <a:r>
              <a:rPr lang="en-US" sz="5100" dirty="0"/>
              <a:t>Early Ablation of Atrial Fibrillation: Advances, Approaches, and Outcomes</a:t>
            </a:r>
          </a:p>
        </p:txBody>
      </p:sp>
      <p:sp>
        <p:nvSpPr>
          <p:cNvPr id="3" name="Subtitle 2">
            <a:extLst>
              <a:ext uri="{FF2B5EF4-FFF2-40B4-BE49-F238E27FC236}">
                <a16:creationId xmlns:a16="http://schemas.microsoft.com/office/drawing/2014/main" id="{A5C6EE06-31D8-DC46-1821-6038FD5CE83E}"/>
              </a:ext>
            </a:extLst>
          </p:cNvPr>
          <p:cNvSpPr>
            <a:spLocks noGrp="1"/>
          </p:cNvSpPr>
          <p:nvPr>
            <p:ph type="subTitle" idx="1"/>
          </p:nvPr>
        </p:nvSpPr>
        <p:spPr>
          <a:xfrm>
            <a:off x="1946563" y="2916256"/>
            <a:ext cx="8298873" cy="1174788"/>
          </a:xfrm>
        </p:spPr>
        <p:txBody>
          <a:bodyPr anchor="t">
            <a:normAutofit fontScale="25000" lnSpcReduction="20000"/>
          </a:bodyPr>
          <a:lstStyle/>
          <a:p>
            <a:pPr algn="ctr"/>
            <a:r>
              <a:rPr lang="en-US" sz="11200" dirty="0"/>
              <a:t>Exploring innovations and clinical results in AF treatment</a:t>
            </a:r>
          </a:p>
          <a:p>
            <a:pPr algn="ctr"/>
            <a:endParaRPr lang="en-US" sz="11200" dirty="0"/>
          </a:p>
          <a:p>
            <a:pPr algn="ctr"/>
            <a:r>
              <a:rPr lang="en-US" sz="11200" dirty="0" err="1"/>
              <a:t>Suveer</a:t>
            </a:r>
            <a:r>
              <a:rPr lang="en-US" sz="11200" dirty="0"/>
              <a:t> </a:t>
            </a:r>
            <a:r>
              <a:rPr lang="en-US" sz="11200" dirty="0" err="1"/>
              <a:t>Bagwe</a:t>
            </a:r>
            <a:r>
              <a:rPr lang="en-US" sz="11200" dirty="0"/>
              <a:t>, MD </a:t>
            </a:r>
          </a:p>
          <a:p>
            <a:pPr algn="ctr"/>
            <a:r>
              <a:rPr lang="en-US" sz="11200" dirty="0"/>
              <a:t>FMC CV symposium 2025</a:t>
            </a:r>
          </a:p>
          <a:p>
            <a:pPr algn="ctr"/>
            <a:endParaRPr lang="en-US" sz="2400" dirty="0"/>
          </a:p>
          <a:p>
            <a:pPr algn="ctr"/>
            <a:endParaRPr lang="en-US" sz="2400" dirty="0"/>
          </a:p>
          <a:p>
            <a:pPr algn="ctr"/>
            <a:endParaRPr lang="en-US" sz="2400" dirty="0"/>
          </a:p>
          <a:p>
            <a:pPr algn="ctr"/>
            <a:endParaRPr lang="en-US" sz="2400" dirty="0"/>
          </a:p>
        </p:txBody>
      </p:sp>
      <p:cxnSp>
        <p:nvCxnSpPr>
          <p:cNvPr id="10" name="Straight Connector 9">
            <a:extLst>
              <a:ext uri="{FF2B5EF4-FFF2-40B4-BE49-F238E27FC236}">
                <a16:creationId xmlns:a16="http://schemas.microsoft.com/office/drawing/2014/main" id="{5E10C1D6-7EDE-467F-89EA-E0244EB623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4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par>
                                <p:cTn id="21" presetID="10" presetClass="entr" presetSubtype="0" fill="hold" grpId="1" nodeType="withEffect">
                                  <p:stCondLst>
                                    <p:cond delay="250"/>
                                  </p:stCondLst>
                                  <p:iterate type="wd">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ABAFD-9668-FBE5-53AB-80320C3B8FEF}"/>
              </a:ext>
            </a:extLst>
          </p:cNvPr>
          <p:cNvPicPr>
            <a:picLocks noChangeAspect="1"/>
          </p:cNvPicPr>
          <p:nvPr/>
        </p:nvPicPr>
        <p:blipFill>
          <a:blip r:embed="rId2"/>
          <a:stretch>
            <a:fillRect/>
          </a:stretch>
        </p:blipFill>
        <p:spPr>
          <a:xfrm>
            <a:off x="0" y="1959026"/>
            <a:ext cx="12192000" cy="4421275"/>
          </a:xfrm>
          <a:prstGeom prst="rect">
            <a:avLst/>
          </a:prstGeom>
        </p:spPr>
      </p:pic>
      <p:sp>
        <p:nvSpPr>
          <p:cNvPr id="2" name="TextBox 1">
            <a:extLst>
              <a:ext uri="{FF2B5EF4-FFF2-40B4-BE49-F238E27FC236}">
                <a16:creationId xmlns:a16="http://schemas.microsoft.com/office/drawing/2014/main" id="{6B45B46F-2AB8-11E1-A53B-86076CA4C990}"/>
              </a:ext>
            </a:extLst>
          </p:cNvPr>
          <p:cNvSpPr txBox="1"/>
          <p:nvPr/>
        </p:nvSpPr>
        <p:spPr>
          <a:xfrm>
            <a:off x="4050792" y="384048"/>
            <a:ext cx="6336792" cy="584775"/>
          </a:xfrm>
          <a:prstGeom prst="rect">
            <a:avLst/>
          </a:prstGeom>
          <a:noFill/>
        </p:spPr>
        <p:txBody>
          <a:bodyPr wrap="square" rtlCol="0">
            <a:spAutoFit/>
          </a:bodyPr>
          <a:lstStyle/>
          <a:p>
            <a:r>
              <a:rPr lang="en-US" sz="3200" b="1" dirty="0">
                <a:solidFill>
                  <a:srgbClr val="993300"/>
                </a:solidFill>
              </a:rPr>
              <a:t>Anti Arrhythmic Drugs</a:t>
            </a:r>
          </a:p>
        </p:txBody>
      </p:sp>
      <p:sp>
        <p:nvSpPr>
          <p:cNvPr id="4" name="TextBox 3">
            <a:extLst>
              <a:ext uri="{FF2B5EF4-FFF2-40B4-BE49-F238E27FC236}">
                <a16:creationId xmlns:a16="http://schemas.microsoft.com/office/drawing/2014/main" id="{49E34247-AB9F-4DC3-5687-E0A5D14C6109}"/>
              </a:ext>
            </a:extLst>
          </p:cNvPr>
          <p:cNvSpPr txBox="1"/>
          <p:nvPr/>
        </p:nvSpPr>
        <p:spPr>
          <a:xfrm>
            <a:off x="4859924" y="968823"/>
            <a:ext cx="2472152" cy="523220"/>
          </a:xfrm>
          <a:prstGeom prst="rect">
            <a:avLst/>
          </a:prstGeom>
          <a:noFill/>
        </p:spPr>
        <p:txBody>
          <a:bodyPr wrap="none" rtlCol="0">
            <a:spAutoFit/>
          </a:bodyPr>
          <a:lstStyle/>
          <a:p>
            <a:r>
              <a:rPr lang="en-US" sz="2800" dirty="0">
                <a:solidFill>
                  <a:srgbClr val="993300"/>
                </a:solidFill>
              </a:rPr>
              <a:t>AFFIRM TRIAL</a:t>
            </a:r>
          </a:p>
        </p:txBody>
      </p:sp>
    </p:spTree>
    <p:extLst>
      <p:ext uri="{BB962C8B-B14F-4D97-AF65-F5344CB8AC3E}">
        <p14:creationId xmlns:p14="http://schemas.microsoft.com/office/powerpoint/2010/main" val="299341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845ABB-53B4-7C5F-F16B-708CC2ADF9EE}"/>
              </a:ext>
            </a:extLst>
          </p:cNvPr>
          <p:cNvSpPr txBox="1"/>
          <p:nvPr/>
        </p:nvSpPr>
        <p:spPr>
          <a:xfrm>
            <a:off x="415158" y="275943"/>
            <a:ext cx="11361683" cy="1077218"/>
          </a:xfrm>
          <a:prstGeom prst="rect">
            <a:avLst/>
          </a:prstGeom>
          <a:noFill/>
        </p:spPr>
        <p:txBody>
          <a:bodyPr wrap="square">
            <a:spAutoFit/>
          </a:bodyPr>
          <a:lstStyle/>
          <a:p>
            <a:pPr algn="ctr">
              <a:buNone/>
            </a:pPr>
            <a:r>
              <a:rPr lang="en-US" sz="3200" b="1" i="0" dirty="0">
                <a:solidFill>
                  <a:srgbClr val="993300"/>
                </a:solidFill>
                <a:effectLst/>
                <a:latin typeface="+mj-lt"/>
              </a:rPr>
              <a:t>Rhythm vs Rate Control Strategy for Atrial Fibrillation: </a:t>
            </a:r>
            <a:br>
              <a:rPr lang="en-US" sz="3200" b="1" i="0" dirty="0">
                <a:solidFill>
                  <a:srgbClr val="993300"/>
                </a:solidFill>
                <a:effectLst/>
                <a:latin typeface="+mj-lt"/>
              </a:rPr>
            </a:br>
            <a:r>
              <a:rPr lang="en-US" sz="3200" b="0" i="0" dirty="0">
                <a:solidFill>
                  <a:srgbClr val="993300"/>
                </a:solidFill>
                <a:effectLst/>
                <a:latin typeface="+mj-lt"/>
              </a:rPr>
              <a:t>A Meta-Analysis of Randomized Controlled Trials</a:t>
            </a:r>
            <a:endParaRPr lang="en-US" sz="3200" b="1" i="0" dirty="0">
              <a:solidFill>
                <a:srgbClr val="993300"/>
              </a:solidFill>
              <a:effectLst/>
              <a:latin typeface="+mj-lt"/>
            </a:endParaRPr>
          </a:p>
        </p:txBody>
      </p:sp>
      <p:sp>
        <p:nvSpPr>
          <p:cNvPr id="7" name="TextBox 6">
            <a:extLst>
              <a:ext uri="{FF2B5EF4-FFF2-40B4-BE49-F238E27FC236}">
                <a16:creationId xmlns:a16="http://schemas.microsoft.com/office/drawing/2014/main" id="{2C1A877B-2C91-C45C-85AC-7C3BBD659634}"/>
              </a:ext>
            </a:extLst>
          </p:cNvPr>
          <p:cNvSpPr txBox="1"/>
          <p:nvPr/>
        </p:nvSpPr>
        <p:spPr>
          <a:xfrm>
            <a:off x="1901952" y="6276355"/>
            <a:ext cx="6094476" cy="338554"/>
          </a:xfrm>
          <a:prstGeom prst="rect">
            <a:avLst/>
          </a:prstGeom>
          <a:noFill/>
        </p:spPr>
        <p:txBody>
          <a:bodyPr wrap="square">
            <a:spAutoFit/>
          </a:bodyPr>
          <a:lstStyle/>
          <a:p>
            <a:r>
              <a:rPr lang="en-US" sz="1600" i="1" strike="noStrike" spc="-1" dirty="0">
                <a:solidFill>
                  <a:srgbClr val="000000"/>
                </a:solidFill>
                <a:latin typeface="Calibri" panose="020F0502020204030204" pitchFamily="34" charset="0"/>
                <a:cs typeface="Calibri" panose="020F0502020204030204" pitchFamily="34" charset="0"/>
              </a:rPr>
              <a:t>J Am Coll </a:t>
            </a:r>
            <a:r>
              <a:rPr lang="en-US" sz="1600" i="1" strike="noStrike" spc="-1" dirty="0" err="1">
                <a:solidFill>
                  <a:srgbClr val="000000"/>
                </a:solidFill>
                <a:latin typeface="Calibri" panose="020F0502020204030204" pitchFamily="34" charset="0"/>
                <a:cs typeface="Calibri" panose="020F0502020204030204" pitchFamily="34" charset="0"/>
              </a:rPr>
              <a:t>Cardiol</a:t>
            </a:r>
            <a:r>
              <a:rPr lang="en-US" sz="1600" i="1" strike="noStrike" spc="-1" dirty="0">
                <a:solidFill>
                  <a:srgbClr val="000000"/>
                </a:solidFill>
                <a:latin typeface="Calibri" panose="020F0502020204030204" pitchFamily="34" charset="0"/>
                <a:cs typeface="Calibri" panose="020F0502020204030204" pitchFamily="34" charset="0"/>
              </a:rPr>
              <a:t> EP</a:t>
            </a:r>
            <a:r>
              <a:rPr lang="en-US" sz="1600" strike="noStrike" spc="-1" dirty="0">
                <a:solidFill>
                  <a:srgbClr val="000000"/>
                </a:solidFill>
                <a:latin typeface="Calibri" panose="020F0502020204030204" pitchFamily="34" charset="0"/>
                <a:cs typeface="Calibri" panose="020F0502020204030204" pitchFamily="34" charset="0"/>
              </a:rPr>
              <a:t> 2024; 10:1395-1405</a:t>
            </a:r>
            <a:endParaRPr lang="en-US" sz="16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1C11E23A-A137-95FF-A1F9-77CA374DE462}"/>
              </a:ext>
            </a:extLst>
          </p:cNvPr>
          <p:cNvGrpSpPr/>
          <p:nvPr/>
        </p:nvGrpSpPr>
        <p:grpSpPr>
          <a:xfrm>
            <a:off x="1901951" y="1627864"/>
            <a:ext cx="9215337" cy="4415584"/>
            <a:chOff x="1901952" y="1627864"/>
            <a:chExt cx="8587116" cy="4114568"/>
          </a:xfrm>
        </p:grpSpPr>
        <p:pic>
          <p:nvPicPr>
            <p:cNvPr id="8" name="Picture 7">
              <a:extLst>
                <a:ext uri="{FF2B5EF4-FFF2-40B4-BE49-F238E27FC236}">
                  <a16:creationId xmlns:a16="http://schemas.microsoft.com/office/drawing/2014/main" id="{AF68A03C-C816-E821-7090-E0DD592FE135}"/>
                </a:ext>
              </a:extLst>
            </p:cNvPr>
            <p:cNvPicPr>
              <a:picLocks noChangeAspect="1"/>
            </p:cNvPicPr>
            <p:nvPr/>
          </p:nvPicPr>
          <p:blipFill>
            <a:blip r:embed="rId2"/>
            <a:stretch>
              <a:fillRect/>
            </a:stretch>
          </p:blipFill>
          <p:spPr>
            <a:xfrm>
              <a:off x="1901952" y="1904863"/>
              <a:ext cx="8587116" cy="3837569"/>
            </a:xfrm>
            <a:prstGeom prst="rect">
              <a:avLst/>
            </a:prstGeom>
          </p:spPr>
        </p:pic>
        <p:sp>
          <p:nvSpPr>
            <p:cNvPr id="9" name="TextBox 8">
              <a:extLst>
                <a:ext uri="{FF2B5EF4-FFF2-40B4-BE49-F238E27FC236}">
                  <a16:creationId xmlns:a16="http://schemas.microsoft.com/office/drawing/2014/main" id="{37B24258-7942-1DDD-7804-32572D79B2F8}"/>
                </a:ext>
              </a:extLst>
            </p:cNvPr>
            <p:cNvSpPr txBox="1"/>
            <p:nvPr/>
          </p:nvSpPr>
          <p:spPr>
            <a:xfrm>
              <a:off x="3630168" y="1720197"/>
              <a:ext cx="1063831" cy="344154"/>
            </a:xfrm>
            <a:prstGeom prst="rect">
              <a:avLst/>
            </a:prstGeom>
            <a:noFill/>
          </p:spPr>
          <p:txBody>
            <a:bodyPr wrap="none" rtlCol="0">
              <a:spAutoFit/>
            </a:bodyPr>
            <a:lstStyle/>
            <a:p>
              <a:r>
                <a:rPr lang="en-US" b="1" dirty="0"/>
                <a:t>CV Death</a:t>
              </a:r>
            </a:p>
          </p:txBody>
        </p:sp>
        <p:sp>
          <p:nvSpPr>
            <p:cNvPr id="10" name="TextBox 9">
              <a:extLst>
                <a:ext uri="{FF2B5EF4-FFF2-40B4-BE49-F238E27FC236}">
                  <a16:creationId xmlns:a16="http://schemas.microsoft.com/office/drawing/2014/main" id="{86553821-366F-4342-3776-4F3ACD0BED79}"/>
                </a:ext>
              </a:extLst>
            </p:cNvPr>
            <p:cNvSpPr txBox="1"/>
            <p:nvPr/>
          </p:nvSpPr>
          <p:spPr>
            <a:xfrm>
              <a:off x="8052816" y="1627864"/>
              <a:ext cx="1697170" cy="344154"/>
            </a:xfrm>
            <a:prstGeom prst="rect">
              <a:avLst/>
            </a:prstGeom>
            <a:noFill/>
          </p:spPr>
          <p:txBody>
            <a:bodyPr wrap="none" rtlCol="0">
              <a:spAutoFit/>
            </a:bodyPr>
            <a:lstStyle/>
            <a:p>
              <a:r>
                <a:rPr lang="en-US" b="1" dirty="0"/>
                <a:t>All cause Death</a:t>
              </a:r>
            </a:p>
          </p:txBody>
        </p:sp>
        <p:sp>
          <p:nvSpPr>
            <p:cNvPr id="11" name="TextBox 10">
              <a:extLst>
                <a:ext uri="{FF2B5EF4-FFF2-40B4-BE49-F238E27FC236}">
                  <a16:creationId xmlns:a16="http://schemas.microsoft.com/office/drawing/2014/main" id="{C7A5718A-D33A-052C-DA09-B2E9FEDFA1DE}"/>
                </a:ext>
              </a:extLst>
            </p:cNvPr>
            <p:cNvSpPr txBox="1"/>
            <p:nvPr/>
          </p:nvSpPr>
          <p:spPr>
            <a:xfrm>
              <a:off x="7820381" y="3905943"/>
              <a:ext cx="1930191" cy="344154"/>
            </a:xfrm>
            <a:prstGeom prst="rect">
              <a:avLst/>
            </a:prstGeom>
            <a:noFill/>
          </p:spPr>
          <p:txBody>
            <a:bodyPr wrap="none" rtlCol="0">
              <a:spAutoFit/>
            </a:bodyPr>
            <a:lstStyle/>
            <a:p>
              <a:r>
                <a:rPr lang="en-US" b="1" dirty="0"/>
                <a:t>HF hospitalization</a:t>
              </a:r>
            </a:p>
          </p:txBody>
        </p:sp>
        <p:sp>
          <p:nvSpPr>
            <p:cNvPr id="12" name="TextBox 11">
              <a:extLst>
                <a:ext uri="{FF2B5EF4-FFF2-40B4-BE49-F238E27FC236}">
                  <a16:creationId xmlns:a16="http://schemas.microsoft.com/office/drawing/2014/main" id="{BFBFD088-9ED7-742D-1A6E-1FA78802406E}"/>
                </a:ext>
              </a:extLst>
            </p:cNvPr>
            <p:cNvSpPr txBox="1"/>
            <p:nvPr/>
          </p:nvSpPr>
          <p:spPr>
            <a:xfrm>
              <a:off x="3662378" y="3823647"/>
              <a:ext cx="818860" cy="344154"/>
            </a:xfrm>
            <a:prstGeom prst="rect">
              <a:avLst/>
            </a:prstGeom>
            <a:noFill/>
          </p:spPr>
          <p:txBody>
            <a:bodyPr wrap="none" rtlCol="0">
              <a:spAutoFit/>
            </a:bodyPr>
            <a:lstStyle/>
            <a:p>
              <a:r>
                <a:rPr lang="en-US" b="1" dirty="0"/>
                <a:t>Stroke</a:t>
              </a:r>
            </a:p>
          </p:txBody>
        </p:sp>
      </p:grpSp>
    </p:spTree>
    <p:extLst>
      <p:ext uri="{BB962C8B-B14F-4D97-AF65-F5344CB8AC3E}">
        <p14:creationId xmlns:p14="http://schemas.microsoft.com/office/powerpoint/2010/main" val="232478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D802C-F603-E34C-E206-814A452D1636}"/>
              </a:ext>
            </a:extLst>
          </p:cNvPr>
          <p:cNvPicPr>
            <a:picLocks noChangeAspect="1"/>
          </p:cNvPicPr>
          <p:nvPr/>
        </p:nvPicPr>
        <p:blipFill>
          <a:blip r:embed="rId2"/>
          <a:stretch>
            <a:fillRect/>
          </a:stretch>
        </p:blipFill>
        <p:spPr>
          <a:xfrm>
            <a:off x="6484883" y="1712425"/>
            <a:ext cx="5520453" cy="3074603"/>
          </a:xfrm>
          <a:prstGeom prst="rect">
            <a:avLst/>
          </a:prstGeom>
        </p:spPr>
      </p:pic>
      <p:grpSp>
        <p:nvGrpSpPr>
          <p:cNvPr id="9" name="Group 8">
            <a:extLst>
              <a:ext uri="{FF2B5EF4-FFF2-40B4-BE49-F238E27FC236}">
                <a16:creationId xmlns:a16="http://schemas.microsoft.com/office/drawing/2014/main" id="{9E7F6EE5-0888-88A9-97D1-DCFB74D48D35}"/>
              </a:ext>
            </a:extLst>
          </p:cNvPr>
          <p:cNvGrpSpPr/>
          <p:nvPr/>
        </p:nvGrpSpPr>
        <p:grpSpPr>
          <a:xfrm>
            <a:off x="113092" y="460482"/>
            <a:ext cx="6167193" cy="5719601"/>
            <a:chOff x="246424" y="239765"/>
            <a:chExt cx="5651184" cy="5241042"/>
          </a:xfrm>
        </p:grpSpPr>
        <p:pic>
          <p:nvPicPr>
            <p:cNvPr id="2" name="Picture 1">
              <a:extLst>
                <a:ext uri="{FF2B5EF4-FFF2-40B4-BE49-F238E27FC236}">
                  <a16:creationId xmlns:a16="http://schemas.microsoft.com/office/drawing/2014/main" id="{927837B5-6125-417F-4395-CDE1EE60F441}"/>
                </a:ext>
              </a:extLst>
            </p:cNvPr>
            <p:cNvPicPr>
              <a:picLocks noChangeAspect="1"/>
            </p:cNvPicPr>
            <p:nvPr/>
          </p:nvPicPr>
          <p:blipFill>
            <a:blip r:embed="rId3"/>
            <a:stretch>
              <a:fillRect/>
            </a:stretch>
          </p:blipFill>
          <p:spPr>
            <a:xfrm>
              <a:off x="246424" y="609097"/>
              <a:ext cx="5651184" cy="4871710"/>
            </a:xfrm>
            <a:prstGeom prst="rect">
              <a:avLst/>
            </a:prstGeom>
          </p:spPr>
        </p:pic>
        <p:sp>
          <p:nvSpPr>
            <p:cNvPr id="4" name="TextBox 3">
              <a:extLst>
                <a:ext uri="{FF2B5EF4-FFF2-40B4-BE49-F238E27FC236}">
                  <a16:creationId xmlns:a16="http://schemas.microsoft.com/office/drawing/2014/main" id="{DC12FF75-A23D-8A62-0308-61429D03BF73}"/>
                </a:ext>
              </a:extLst>
            </p:cNvPr>
            <p:cNvSpPr txBox="1"/>
            <p:nvPr/>
          </p:nvSpPr>
          <p:spPr>
            <a:xfrm>
              <a:off x="1124985" y="239765"/>
              <a:ext cx="1046136" cy="338430"/>
            </a:xfrm>
            <a:prstGeom prst="rect">
              <a:avLst/>
            </a:prstGeom>
            <a:noFill/>
          </p:spPr>
          <p:txBody>
            <a:bodyPr wrap="none" rtlCol="0">
              <a:spAutoFit/>
            </a:bodyPr>
            <a:lstStyle/>
            <a:p>
              <a:pPr algn="ctr"/>
              <a:r>
                <a:rPr lang="en-US" b="1" dirty="0"/>
                <a:t>CV Death</a:t>
              </a:r>
            </a:p>
          </p:txBody>
        </p:sp>
        <p:sp>
          <p:nvSpPr>
            <p:cNvPr id="5" name="TextBox 4">
              <a:extLst>
                <a:ext uri="{FF2B5EF4-FFF2-40B4-BE49-F238E27FC236}">
                  <a16:creationId xmlns:a16="http://schemas.microsoft.com/office/drawing/2014/main" id="{0FA12394-3230-D781-BCD5-590F856EA0B6}"/>
                </a:ext>
              </a:extLst>
            </p:cNvPr>
            <p:cNvSpPr txBox="1"/>
            <p:nvPr/>
          </p:nvSpPr>
          <p:spPr>
            <a:xfrm>
              <a:off x="3947794" y="239765"/>
              <a:ext cx="1668941" cy="338430"/>
            </a:xfrm>
            <a:prstGeom prst="rect">
              <a:avLst/>
            </a:prstGeom>
            <a:noFill/>
          </p:spPr>
          <p:txBody>
            <a:bodyPr wrap="none" rtlCol="0">
              <a:spAutoFit/>
            </a:bodyPr>
            <a:lstStyle/>
            <a:p>
              <a:pPr algn="ctr"/>
              <a:r>
                <a:rPr lang="en-US" b="1" dirty="0"/>
                <a:t>All cause Death</a:t>
              </a:r>
            </a:p>
          </p:txBody>
        </p:sp>
        <p:sp>
          <p:nvSpPr>
            <p:cNvPr id="6" name="TextBox 5">
              <a:extLst>
                <a:ext uri="{FF2B5EF4-FFF2-40B4-BE49-F238E27FC236}">
                  <a16:creationId xmlns:a16="http://schemas.microsoft.com/office/drawing/2014/main" id="{F85EE2DF-3E3D-0EFE-9971-6C5B64C342F3}"/>
                </a:ext>
              </a:extLst>
            </p:cNvPr>
            <p:cNvSpPr txBox="1"/>
            <p:nvPr/>
          </p:nvSpPr>
          <p:spPr>
            <a:xfrm>
              <a:off x="1245432" y="3155827"/>
              <a:ext cx="805241" cy="338430"/>
            </a:xfrm>
            <a:prstGeom prst="rect">
              <a:avLst/>
            </a:prstGeom>
            <a:noFill/>
          </p:spPr>
          <p:txBody>
            <a:bodyPr wrap="none" rtlCol="0">
              <a:spAutoFit/>
            </a:bodyPr>
            <a:lstStyle/>
            <a:p>
              <a:pPr algn="ctr"/>
              <a:r>
                <a:rPr lang="en-US" b="1" dirty="0"/>
                <a:t>Stroke</a:t>
              </a:r>
            </a:p>
          </p:txBody>
        </p:sp>
        <p:sp>
          <p:nvSpPr>
            <p:cNvPr id="7" name="TextBox 6">
              <a:extLst>
                <a:ext uri="{FF2B5EF4-FFF2-40B4-BE49-F238E27FC236}">
                  <a16:creationId xmlns:a16="http://schemas.microsoft.com/office/drawing/2014/main" id="{F69EB303-B92D-574B-2CA8-4AA8968E07B3}"/>
                </a:ext>
              </a:extLst>
            </p:cNvPr>
            <p:cNvSpPr txBox="1"/>
            <p:nvPr/>
          </p:nvSpPr>
          <p:spPr>
            <a:xfrm>
              <a:off x="3833221" y="4789520"/>
              <a:ext cx="1898087" cy="338430"/>
            </a:xfrm>
            <a:prstGeom prst="rect">
              <a:avLst/>
            </a:prstGeom>
            <a:noFill/>
          </p:spPr>
          <p:txBody>
            <a:bodyPr wrap="none" rtlCol="0">
              <a:spAutoFit/>
            </a:bodyPr>
            <a:lstStyle/>
            <a:p>
              <a:pPr algn="ctr"/>
              <a:r>
                <a:rPr lang="en-US" b="1" dirty="0"/>
                <a:t>HF hospitalization</a:t>
              </a:r>
            </a:p>
          </p:txBody>
        </p:sp>
      </p:grpSp>
      <p:sp>
        <p:nvSpPr>
          <p:cNvPr id="8" name="TextBox 7">
            <a:extLst>
              <a:ext uri="{FF2B5EF4-FFF2-40B4-BE49-F238E27FC236}">
                <a16:creationId xmlns:a16="http://schemas.microsoft.com/office/drawing/2014/main" id="{D1A311C9-8B65-FCC6-B7AF-F464E6BDA312}"/>
              </a:ext>
            </a:extLst>
          </p:cNvPr>
          <p:cNvSpPr txBox="1"/>
          <p:nvPr/>
        </p:nvSpPr>
        <p:spPr>
          <a:xfrm>
            <a:off x="9402532" y="3720992"/>
            <a:ext cx="1111202" cy="369332"/>
          </a:xfrm>
          <a:prstGeom prst="rect">
            <a:avLst/>
          </a:prstGeom>
          <a:noFill/>
        </p:spPr>
        <p:txBody>
          <a:bodyPr wrap="none" rtlCol="0">
            <a:spAutoFit/>
          </a:bodyPr>
          <a:lstStyle/>
          <a:p>
            <a:r>
              <a:rPr lang="en-US" dirty="0"/>
              <a:t>CV Death</a:t>
            </a:r>
          </a:p>
        </p:txBody>
      </p:sp>
    </p:spTree>
    <p:extLst>
      <p:ext uri="{BB962C8B-B14F-4D97-AF65-F5344CB8AC3E}">
        <p14:creationId xmlns:p14="http://schemas.microsoft.com/office/powerpoint/2010/main" val="102558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1A17D7-C0E5-7827-DC64-AB8CEB43B8EF}"/>
              </a:ext>
            </a:extLst>
          </p:cNvPr>
          <p:cNvSpPr txBox="1"/>
          <p:nvPr/>
        </p:nvSpPr>
        <p:spPr>
          <a:xfrm>
            <a:off x="1945826" y="2090172"/>
            <a:ext cx="8300348" cy="2677656"/>
          </a:xfrm>
          <a:prstGeom prst="rect">
            <a:avLst/>
          </a:prstGeom>
          <a:noFill/>
        </p:spPr>
        <p:txBody>
          <a:bodyPr wrap="square">
            <a:spAutoFit/>
          </a:bodyPr>
          <a:lstStyle/>
          <a:p>
            <a:r>
              <a:rPr lang="en-US" sz="2400" b="0" i="0" dirty="0">
                <a:solidFill>
                  <a:srgbClr val="333333"/>
                </a:solidFill>
                <a:effectLst/>
                <a:latin typeface="Roboto" panose="02000000000000000000" pitchFamily="2" charset="0"/>
              </a:rPr>
              <a:t>“In conclusion, contemporary trials comparing the effect of early rhythm control by modern antiarrhythmic drugs and catheter-based AF ablation procedures compared with rate control are driving the </a:t>
            </a:r>
            <a:r>
              <a:rPr lang="en-US" sz="2400" b="0" i="0" dirty="0">
                <a:solidFill>
                  <a:srgbClr val="993300"/>
                </a:solidFill>
                <a:effectLst/>
                <a:latin typeface="Roboto" panose="02000000000000000000" pitchFamily="2" charset="0"/>
              </a:rPr>
              <a:t>conceptual paradigm shift that moves rhythm control from a symptom-improving “lifestyle therapy” to a treatment to reduce CV death, stroke, and heart failure hospitalization</a:t>
            </a:r>
            <a:r>
              <a:rPr lang="en-US" sz="2400" b="0" i="0" dirty="0">
                <a:solidFill>
                  <a:srgbClr val="333333"/>
                </a:solidFill>
                <a:effectLst/>
                <a:latin typeface="Roboto" panose="02000000000000000000" pitchFamily="2" charset="0"/>
              </a:rPr>
              <a:t>. ”</a:t>
            </a:r>
            <a:endParaRPr lang="en-US" sz="2400" dirty="0"/>
          </a:p>
        </p:txBody>
      </p:sp>
      <p:sp>
        <p:nvSpPr>
          <p:cNvPr id="4" name="TextBox 3">
            <a:extLst>
              <a:ext uri="{FF2B5EF4-FFF2-40B4-BE49-F238E27FC236}">
                <a16:creationId xmlns:a16="http://schemas.microsoft.com/office/drawing/2014/main" id="{09D12642-FBDC-1292-AC58-9B2436F14474}"/>
              </a:ext>
            </a:extLst>
          </p:cNvPr>
          <p:cNvSpPr txBox="1"/>
          <p:nvPr/>
        </p:nvSpPr>
        <p:spPr>
          <a:xfrm>
            <a:off x="2146935" y="5922210"/>
            <a:ext cx="6094476" cy="338554"/>
          </a:xfrm>
          <a:prstGeom prst="rect">
            <a:avLst/>
          </a:prstGeom>
          <a:noFill/>
        </p:spPr>
        <p:txBody>
          <a:bodyPr wrap="square">
            <a:spAutoFit/>
          </a:bodyPr>
          <a:lstStyle/>
          <a:p>
            <a:r>
              <a:rPr lang="en-US" sz="1600" i="1" strike="noStrike" spc="-1" dirty="0">
                <a:solidFill>
                  <a:srgbClr val="000000"/>
                </a:solidFill>
                <a:latin typeface="Calibri" panose="020F0502020204030204" pitchFamily="34" charset="0"/>
                <a:cs typeface="Calibri" panose="020F0502020204030204" pitchFamily="34" charset="0"/>
              </a:rPr>
              <a:t>J Am Coll </a:t>
            </a:r>
            <a:r>
              <a:rPr lang="en-US" sz="1600" i="1" strike="noStrike" spc="-1" dirty="0" err="1">
                <a:solidFill>
                  <a:srgbClr val="000000"/>
                </a:solidFill>
                <a:latin typeface="Calibri" panose="020F0502020204030204" pitchFamily="34" charset="0"/>
                <a:cs typeface="Calibri" panose="020F0502020204030204" pitchFamily="34" charset="0"/>
              </a:rPr>
              <a:t>Cardiol</a:t>
            </a:r>
            <a:r>
              <a:rPr lang="en-US" sz="1600" i="1" strike="noStrike" spc="-1" dirty="0">
                <a:solidFill>
                  <a:srgbClr val="000000"/>
                </a:solidFill>
                <a:latin typeface="Calibri" panose="020F0502020204030204" pitchFamily="34" charset="0"/>
                <a:cs typeface="Calibri" panose="020F0502020204030204" pitchFamily="34" charset="0"/>
              </a:rPr>
              <a:t> EP</a:t>
            </a:r>
            <a:r>
              <a:rPr lang="en-US" sz="1600" strike="noStrike" spc="-1" dirty="0">
                <a:solidFill>
                  <a:srgbClr val="000000"/>
                </a:solidFill>
                <a:latin typeface="Calibri" panose="020F0502020204030204" pitchFamily="34" charset="0"/>
                <a:cs typeface="Calibri" panose="020F0502020204030204" pitchFamily="34" charset="0"/>
              </a:rPr>
              <a:t> 2024; 10:1395-1405</a:t>
            </a:r>
            <a:endParaRPr lang="en-US" sz="1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02B65B9-BF0F-1AF5-8D0D-5B95197116EC}"/>
              </a:ext>
            </a:extLst>
          </p:cNvPr>
          <p:cNvSpPr txBox="1"/>
          <p:nvPr/>
        </p:nvSpPr>
        <p:spPr>
          <a:xfrm>
            <a:off x="4985760" y="686056"/>
            <a:ext cx="2220480" cy="584775"/>
          </a:xfrm>
          <a:prstGeom prst="rect">
            <a:avLst/>
          </a:prstGeom>
          <a:noFill/>
        </p:spPr>
        <p:txBody>
          <a:bodyPr wrap="none" rtlCol="0">
            <a:spAutoFit/>
          </a:bodyPr>
          <a:lstStyle/>
          <a:p>
            <a:r>
              <a:rPr lang="en-US" sz="3200" b="1" dirty="0">
                <a:solidFill>
                  <a:srgbClr val="993300"/>
                </a:solidFill>
              </a:rPr>
              <a:t>EDITORIAL</a:t>
            </a:r>
            <a:r>
              <a:rPr lang="en-US" dirty="0"/>
              <a:t> </a:t>
            </a:r>
          </a:p>
        </p:txBody>
      </p:sp>
    </p:spTree>
    <p:extLst>
      <p:ext uri="{BB962C8B-B14F-4D97-AF65-F5344CB8AC3E}">
        <p14:creationId xmlns:p14="http://schemas.microsoft.com/office/powerpoint/2010/main" val="392762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65078-072B-3ED9-8DB7-7514BC064B80}"/>
              </a:ext>
            </a:extLst>
          </p:cNvPr>
          <p:cNvPicPr>
            <a:picLocks noChangeAspect="1"/>
          </p:cNvPicPr>
          <p:nvPr/>
        </p:nvPicPr>
        <p:blipFill>
          <a:blip r:embed="rId2"/>
          <a:stretch>
            <a:fillRect/>
          </a:stretch>
        </p:blipFill>
        <p:spPr>
          <a:xfrm>
            <a:off x="435409" y="277904"/>
            <a:ext cx="11321182" cy="5992135"/>
          </a:xfrm>
          <a:prstGeom prst="rect">
            <a:avLst/>
          </a:prstGeom>
        </p:spPr>
      </p:pic>
      <p:sp>
        <p:nvSpPr>
          <p:cNvPr id="2" name="Rectangle 1">
            <a:extLst>
              <a:ext uri="{FF2B5EF4-FFF2-40B4-BE49-F238E27FC236}">
                <a16:creationId xmlns:a16="http://schemas.microsoft.com/office/drawing/2014/main" id="{473BB464-1734-BB64-C72A-18F00E214C98}"/>
              </a:ext>
            </a:extLst>
          </p:cNvPr>
          <p:cNvSpPr/>
          <p:nvPr/>
        </p:nvSpPr>
        <p:spPr>
          <a:xfrm>
            <a:off x="10654301" y="236306"/>
            <a:ext cx="1099335" cy="1006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034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A202E-A30E-0F51-FD7E-BF02D98CD272}"/>
              </a:ext>
            </a:extLst>
          </p:cNvPr>
          <p:cNvPicPr>
            <a:picLocks noChangeAspect="1"/>
          </p:cNvPicPr>
          <p:nvPr/>
        </p:nvPicPr>
        <p:blipFill>
          <a:blip r:embed="rId2"/>
          <a:srcRect t="6012"/>
          <a:stretch>
            <a:fillRect/>
          </a:stretch>
        </p:blipFill>
        <p:spPr>
          <a:xfrm>
            <a:off x="152400" y="534255"/>
            <a:ext cx="11707906" cy="5786689"/>
          </a:xfrm>
          <a:prstGeom prst="rect">
            <a:avLst/>
          </a:prstGeom>
        </p:spPr>
      </p:pic>
      <p:sp>
        <p:nvSpPr>
          <p:cNvPr id="2" name="Rectangle 1">
            <a:extLst>
              <a:ext uri="{FF2B5EF4-FFF2-40B4-BE49-F238E27FC236}">
                <a16:creationId xmlns:a16="http://schemas.microsoft.com/office/drawing/2014/main" id="{47005CF0-F161-FA80-CD2E-5CA852B26D51}"/>
              </a:ext>
            </a:extLst>
          </p:cNvPr>
          <p:cNvSpPr/>
          <p:nvPr/>
        </p:nvSpPr>
        <p:spPr>
          <a:xfrm>
            <a:off x="10859784" y="503434"/>
            <a:ext cx="996594"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54A255-5F9E-4A8B-8953-46B1E244A15E}"/>
              </a:ext>
            </a:extLst>
          </p:cNvPr>
          <p:cNvSpPr/>
          <p:nvPr/>
        </p:nvSpPr>
        <p:spPr>
          <a:xfrm>
            <a:off x="5833730" y="453656"/>
            <a:ext cx="326065" cy="141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2254D8-4B69-54C0-AC80-CB12ACA1A005}"/>
              </a:ext>
            </a:extLst>
          </p:cNvPr>
          <p:cNvSpPr txBox="1"/>
          <p:nvPr/>
        </p:nvSpPr>
        <p:spPr>
          <a:xfrm>
            <a:off x="809892" y="6351765"/>
            <a:ext cx="371067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Heart Rhythm 2016:13:331-339</a:t>
            </a:r>
          </a:p>
        </p:txBody>
      </p:sp>
      <p:sp>
        <p:nvSpPr>
          <p:cNvPr id="7" name="Rectangle 6">
            <a:extLst>
              <a:ext uri="{FF2B5EF4-FFF2-40B4-BE49-F238E27FC236}">
                <a16:creationId xmlns:a16="http://schemas.microsoft.com/office/drawing/2014/main" id="{04255F11-C52F-5543-20F1-A4AA2C7232B5}"/>
              </a:ext>
            </a:extLst>
          </p:cNvPr>
          <p:cNvSpPr/>
          <p:nvPr/>
        </p:nvSpPr>
        <p:spPr>
          <a:xfrm>
            <a:off x="1814623" y="6237767"/>
            <a:ext cx="1701210" cy="83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AA5CEC-4249-24B5-62E1-76890DA91AC5}"/>
              </a:ext>
            </a:extLst>
          </p:cNvPr>
          <p:cNvSpPr/>
          <p:nvPr/>
        </p:nvSpPr>
        <p:spPr>
          <a:xfrm>
            <a:off x="1864242" y="6237767"/>
            <a:ext cx="1701210" cy="1139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423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55EE36-313F-F79A-F2FF-15046D759729}"/>
              </a:ext>
            </a:extLst>
          </p:cNvPr>
          <p:cNvPicPr>
            <a:picLocks noChangeAspect="1"/>
          </p:cNvPicPr>
          <p:nvPr/>
        </p:nvPicPr>
        <p:blipFill>
          <a:blip r:embed="rId2"/>
          <a:stretch>
            <a:fillRect/>
          </a:stretch>
        </p:blipFill>
        <p:spPr>
          <a:xfrm>
            <a:off x="838200" y="1194970"/>
            <a:ext cx="10363200" cy="5404232"/>
          </a:xfrm>
          <a:prstGeom prst="rect">
            <a:avLst/>
          </a:prstGeom>
        </p:spPr>
      </p:pic>
      <p:sp>
        <p:nvSpPr>
          <p:cNvPr id="2" name="TextBox 1">
            <a:extLst>
              <a:ext uri="{FF2B5EF4-FFF2-40B4-BE49-F238E27FC236}">
                <a16:creationId xmlns:a16="http://schemas.microsoft.com/office/drawing/2014/main" id="{1BF657E3-F03C-ED74-39C0-55BF9AD5D2B7}"/>
              </a:ext>
            </a:extLst>
          </p:cNvPr>
          <p:cNvSpPr txBox="1"/>
          <p:nvPr/>
        </p:nvSpPr>
        <p:spPr>
          <a:xfrm>
            <a:off x="4050792" y="384048"/>
            <a:ext cx="6336792" cy="584775"/>
          </a:xfrm>
          <a:prstGeom prst="rect">
            <a:avLst/>
          </a:prstGeom>
          <a:noFill/>
        </p:spPr>
        <p:txBody>
          <a:bodyPr wrap="square" rtlCol="0">
            <a:spAutoFit/>
          </a:bodyPr>
          <a:lstStyle/>
          <a:p>
            <a:r>
              <a:rPr lang="en-US" sz="3200" b="1" dirty="0">
                <a:solidFill>
                  <a:srgbClr val="993300"/>
                </a:solidFill>
              </a:rPr>
              <a:t>Anti Arrhythmic Drugs</a:t>
            </a:r>
          </a:p>
        </p:txBody>
      </p:sp>
    </p:spTree>
    <p:extLst>
      <p:ext uri="{BB962C8B-B14F-4D97-AF65-F5344CB8AC3E}">
        <p14:creationId xmlns:p14="http://schemas.microsoft.com/office/powerpoint/2010/main" val="188398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13328-A6DB-8B9F-58E9-354C17CD01CF}"/>
              </a:ext>
            </a:extLst>
          </p:cNvPr>
          <p:cNvPicPr>
            <a:picLocks noChangeAspect="1"/>
          </p:cNvPicPr>
          <p:nvPr/>
        </p:nvPicPr>
        <p:blipFill>
          <a:blip r:embed="rId2"/>
          <a:stretch>
            <a:fillRect/>
          </a:stretch>
        </p:blipFill>
        <p:spPr>
          <a:xfrm>
            <a:off x="1606401" y="1037231"/>
            <a:ext cx="8979198" cy="5247434"/>
          </a:xfrm>
          <a:prstGeom prst="rect">
            <a:avLst/>
          </a:prstGeom>
        </p:spPr>
      </p:pic>
      <p:sp>
        <p:nvSpPr>
          <p:cNvPr id="2" name="TextBox 1">
            <a:extLst>
              <a:ext uri="{FF2B5EF4-FFF2-40B4-BE49-F238E27FC236}">
                <a16:creationId xmlns:a16="http://schemas.microsoft.com/office/drawing/2014/main" id="{911A7085-E8F2-E931-78E4-592955939FA0}"/>
              </a:ext>
            </a:extLst>
          </p:cNvPr>
          <p:cNvSpPr txBox="1"/>
          <p:nvPr/>
        </p:nvSpPr>
        <p:spPr>
          <a:xfrm>
            <a:off x="2927604" y="452456"/>
            <a:ext cx="6336792" cy="584775"/>
          </a:xfrm>
          <a:prstGeom prst="rect">
            <a:avLst/>
          </a:prstGeom>
          <a:noFill/>
        </p:spPr>
        <p:txBody>
          <a:bodyPr wrap="square" rtlCol="0">
            <a:spAutoFit/>
          </a:bodyPr>
          <a:lstStyle/>
          <a:p>
            <a:pPr algn="ctr"/>
            <a:r>
              <a:rPr lang="en-US" sz="3200" b="1" dirty="0">
                <a:solidFill>
                  <a:srgbClr val="993300"/>
                </a:solidFill>
              </a:rPr>
              <a:t>Anti Arrhythmic Drugs</a:t>
            </a:r>
          </a:p>
        </p:txBody>
      </p:sp>
    </p:spTree>
    <p:extLst>
      <p:ext uri="{BB962C8B-B14F-4D97-AF65-F5344CB8AC3E}">
        <p14:creationId xmlns:p14="http://schemas.microsoft.com/office/powerpoint/2010/main" val="362594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4D300D-4E0E-78FF-3B1E-471943B4A909}"/>
              </a:ext>
            </a:extLst>
          </p:cNvPr>
          <p:cNvPicPr>
            <a:picLocks noChangeAspect="1"/>
          </p:cNvPicPr>
          <p:nvPr/>
        </p:nvPicPr>
        <p:blipFill>
          <a:blip r:embed="rId2"/>
          <a:stretch>
            <a:fillRect/>
          </a:stretch>
        </p:blipFill>
        <p:spPr>
          <a:xfrm>
            <a:off x="217714" y="312676"/>
            <a:ext cx="11495314" cy="6232648"/>
          </a:xfrm>
          <a:prstGeom prst="rect">
            <a:avLst/>
          </a:prstGeom>
        </p:spPr>
      </p:pic>
    </p:spTree>
    <p:extLst>
      <p:ext uri="{BB962C8B-B14F-4D97-AF65-F5344CB8AC3E}">
        <p14:creationId xmlns:p14="http://schemas.microsoft.com/office/powerpoint/2010/main" val="361182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0D799-FC9D-D211-E30B-8A69ABC4B9A2}"/>
              </a:ext>
            </a:extLst>
          </p:cNvPr>
          <p:cNvPicPr>
            <a:picLocks noChangeAspect="1"/>
          </p:cNvPicPr>
          <p:nvPr/>
        </p:nvPicPr>
        <p:blipFill>
          <a:blip r:embed="rId2"/>
          <a:srcRect t="-2085"/>
          <a:stretch>
            <a:fillRect/>
          </a:stretch>
        </p:blipFill>
        <p:spPr>
          <a:xfrm>
            <a:off x="1264980" y="164592"/>
            <a:ext cx="10143249" cy="6398144"/>
          </a:xfrm>
          <a:prstGeom prst="rect">
            <a:avLst/>
          </a:prstGeom>
        </p:spPr>
      </p:pic>
      <p:sp>
        <p:nvSpPr>
          <p:cNvPr id="4" name="Rectangle 3">
            <a:extLst>
              <a:ext uri="{FF2B5EF4-FFF2-40B4-BE49-F238E27FC236}">
                <a16:creationId xmlns:a16="http://schemas.microsoft.com/office/drawing/2014/main" id="{F2F9B14F-AF0E-4455-FE00-316F0610E4FC}"/>
              </a:ext>
            </a:extLst>
          </p:cNvPr>
          <p:cNvSpPr/>
          <p:nvPr/>
        </p:nvSpPr>
        <p:spPr>
          <a:xfrm>
            <a:off x="6263640" y="4096512"/>
            <a:ext cx="2971800" cy="2466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5C4EFC-9E76-817C-85BA-189F62DDFB41}"/>
              </a:ext>
            </a:extLst>
          </p:cNvPr>
          <p:cNvSpPr/>
          <p:nvPr/>
        </p:nvSpPr>
        <p:spPr>
          <a:xfrm>
            <a:off x="5998464" y="6419088"/>
            <a:ext cx="402336" cy="143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CAB206-23C9-9098-62EF-21ADDA1E3E01}"/>
              </a:ext>
            </a:extLst>
          </p:cNvPr>
          <p:cNvPicPr>
            <a:picLocks noChangeAspect="1"/>
          </p:cNvPicPr>
          <p:nvPr/>
        </p:nvPicPr>
        <p:blipFill>
          <a:blip r:embed="rId3"/>
          <a:srcRect l="2399" t="4231" r="66447" b="23308"/>
          <a:stretch>
            <a:fillRect/>
          </a:stretch>
        </p:blipFill>
        <p:spPr>
          <a:xfrm>
            <a:off x="6400800" y="3743581"/>
            <a:ext cx="3798243" cy="3028438"/>
          </a:xfrm>
          <a:prstGeom prst="rect">
            <a:avLst/>
          </a:prstGeom>
        </p:spPr>
      </p:pic>
      <p:sp>
        <p:nvSpPr>
          <p:cNvPr id="7" name="TextBox 6">
            <a:extLst>
              <a:ext uri="{FF2B5EF4-FFF2-40B4-BE49-F238E27FC236}">
                <a16:creationId xmlns:a16="http://schemas.microsoft.com/office/drawing/2014/main" id="{11906DC2-6148-6331-3C58-0492ADD3DC4A}"/>
              </a:ext>
            </a:extLst>
          </p:cNvPr>
          <p:cNvSpPr txBox="1"/>
          <p:nvPr/>
        </p:nvSpPr>
        <p:spPr>
          <a:xfrm>
            <a:off x="8577072" y="5073134"/>
            <a:ext cx="2121408" cy="369332"/>
          </a:xfrm>
          <a:prstGeom prst="rect">
            <a:avLst/>
          </a:prstGeom>
          <a:noFill/>
        </p:spPr>
        <p:txBody>
          <a:bodyPr wrap="square" rtlCol="0">
            <a:spAutoFit/>
          </a:bodyPr>
          <a:lstStyle/>
          <a:p>
            <a:r>
              <a:rPr lang="en-US" b="1" dirty="0">
                <a:latin typeface="ADLaM Display" panose="020F0502020204030204" pitchFamily="2" charset="0"/>
                <a:ea typeface="ADLaM Display" panose="020F0502020204030204" pitchFamily="2" charset="0"/>
                <a:cs typeface="ADLaM Display" panose="020F0502020204030204" pitchFamily="2" charset="0"/>
              </a:rPr>
              <a:t>THERMOCOOL A4</a:t>
            </a:r>
          </a:p>
        </p:txBody>
      </p:sp>
      <p:sp>
        <p:nvSpPr>
          <p:cNvPr id="8" name="Rectangle 7">
            <a:extLst>
              <a:ext uri="{FF2B5EF4-FFF2-40B4-BE49-F238E27FC236}">
                <a16:creationId xmlns:a16="http://schemas.microsoft.com/office/drawing/2014/main" id="{C5AE6ED4-BE8E-F594-90AA-2EB52FB5043A}"/>
              </a:ext>
            </a:extLst>
          </p:cNvPr>
          <p:cNvSpPr/>
          <p:nvPr/>
        </p:nvSpPr>
        <p:spPr>
          <a:xfrm>
            <a:off x="1700784" y="429768"/>
            <a:ext cx="850392" cy="5852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93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088A7-4A0C-10F8-49D7-27F273F8A95D}"/>
              </a:ext>
            </a:extLst>
          </p:cNvPr>
          <p:cNvSpPr>
            <a:spLocks noGrp="1"/>
          </p:cNvSpPr>
          <p:nvPr>
            <p:ph type="title"/>
          </p:nvPr>
        </p:nvSpPr>
        <p:spPr/>
        <p:txBody>
          <a:bodyPr/>
          <a:lstStyle/>
          <a:p>
            <a:r>
              <a:rPr lang="en-US" dirty="0"/>
              <a:t>Disclosure</a:t>
            </a:r>
          </a:p>
        </p:txBody>
      </p:sp>
      <p:sp>
        <p:nvSpPr>
          <p:cNvPr id="3" name="Text Placeholder 2">
            <a:extLst>
              <a:ext uri="{FF2B5EF4-FFF2-40B4-BE49-F238E27FC236}">
                <a16:creationId xmlns:a16="http://schemas.microsoft.com/office/drawing/2014/main" id="{FCDCBC12-0366-EA3C-D7C1-6A66D230B505}"/>
              </a:ext>
            </a:extLst>
          </p:cNvPr>
          <p:cNvSpPr>
            <a:spLocks noGrp="1"/>
          </p:cNvSpPr>
          <p:nvPr>
            <p:ph type="body" idx="1"/>
          </p:nvPr>
        </p:nvSpPr>
        <p:spPr/>
        <p:txBody>
          <a:bodyPr>
            <a:normAutofit/>
          </a:bodyPr>
          <a:lstStyle/>
          <a:p>
            <a:r>
              <a:rPr lang="en-US" sz="2800" dirty="0" err="1"/>
              <a:t>NOne</a:t>
            </a:r>
            <a:endParaRPr lang="en-US" sz="2800" dirty="0"/>
          </a:p>
        </p:txBody>
      </p:sp>
    </p:spTree>
    <p:extLst>
      <p:ext uri="{BB962C8B-B14F-4D97-AF65-F5344CB8AC3E}">
        <p14:creationId xmlns:p14="http://schemas.microsoft.com/office/powerpoint/2010/main" val="309702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B7DE1-5557-929C-D05B-A1D4F6426832}"/>
              </a:ext>
            </a:extLst>
          </p:cNvPr>
          <p:cNvPicPr>
            <a:picLocks noChangeAspect="1"/>
          </p:cNvPicPr>
          <p:nvPr/>
        </p:nvPicPr>
        <p:blipFill>
          <a:blip r:embed="rId2"/>
          <a:srcRect t="-170"/>
          <a:stretch>
            <a:fillRect/>
          </a:stretch>
        </p:blipFill>
        <p:spPr>
          <a:xfrm>
            <a:off x="1072055" y="402336"/>
            <a:ext cx="9682319" cy="5513833"/>
          </a:xfrm>
          <a:prstGeom prst="rect">
            <a:avLst/>
          </a:prstGeom>
        </p:spPr>
      </p:pic>
      <p:sp>
        <p:nvSpPr>
          <p:cNvPr id="7" name="TextBox 6">
            <a:extLst>
              <a:ext uri="{FF2B5EF4-FFF2-40B4-BE49-F238E27FC236}">
                <a16:creationId xmlns:a16="http://schemas.microsoft.com/office/drawing/2014/main" id="{0FB0031F-2D7F-A39D-E05B-F2A997EBA313}"/>
              </a:ext>
            </a:extLst>
          </p:cNvPr>
          <p:cNvSpPr txBox="1"/>
          <p:nvPr/>
        </p:nvSpPr>
        <p:spPr>
          <a:xfrm>
            <a:off x="1437624" y="6286387"/>
            <a:ext cx="9077975"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Lancet . 2000 Nov 25;356(9244):1789-94. </a:t>
            </a:r>
          </a:p>
        </p:txBody>
      </p:sp>
      <p:sp>
        <p:nvSpPr>
          <p:cNvPr id="2" name="TextBox 1">
            <a:extLst>
              <a:ext uri="{FF2B5EF4-FFF2-40B4-BE49-F238E27FC236}">
                <a16:creationId xmlns:a16="http://schemas.microsoft.com/office/drawing/2014/main" id="{0E415B29-52A8-AD01-508A-58B5B43FA49C}"/>
              </a:ext>
            </a:extLst>
          </p:cNvPr>
          <p:cNvSpPr txBox="1"/>
          <p:nvPr/>
        </p:nvSpPr>
        <p:spPr>
          <a:xfrm>
            <a:off x="6957847" y="2967335"/>
            <a:ext cx="4477407" cy="1200329"/>
          </a:xfrm>
          <a:prstGeom prst="rect">
            <a:avLst/>
          </a:prstGeom>
          <a:noFill/>
        </p:spPr>
        <p:txBody>
          <a:bodyPr wrap="square" rtlCol="0">
            <a:spAutoFit/>
          </a:bodyPr>
          <a:lstStyle/>
          <a:p>
            <a:r>
              <a:rPr lang="en-US" dirty="0"/>
              <a:t>Trial of rate and rhythm control with AAD</a:t>
            </a:r>
            <a:br>
              <a:rPr lang="en-US" dirty="0"/>
            </a:br>
            <a:endParaRPr lang="en-US" dirty="0"/>
          </a:p>
          <a:p>
            <a:r>
              <a:rPr lang="en-US" dirty="0"/>
              <a:t>Essentially showing AAD made no difference in improving Quality of Life</a:t>
            </a:r>
          </a:p>
        </p:txBody>
      </p:sp>
      <p:sp>
        <p:nvSpPr>
          <p:cNvPr id="5" name="Rectangle 4">
            <a:extLst>
              <a:ext uri="{FF2B5EF4-FFF2-40B4-BE49-F238E27FC236}">
                <a16:creationId xmlns:a16="http://schemas.microsoft.com/office/drawing/2014/main" id="{39CA187C-515C-5D12-5C5B-963D609B4ABD}"/>
              </a:ext>
            </a:extLst>
          </p:cNvPr>
          <p:cNvSpPr/>
          <p:nvPr/>
        </p:nvSpPr>
        <p:spPr>
          <a:xfrm>
            <a:off x="1619119" y="402336"/>
            <a:ext cx="694944" cy="64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671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5E243-0005-4CF8-DA2E-D44F76AB1197}"/>
              </a:ext>
            </a:extLst>
          </p:cNvPr>
          <p:cNvPicPr>
            <a:picLocks noChangeAspect="1"/>
          </p:cNvPicPr>
          <p:nvPr/>
        </p:nvPicPr>
        <p:blipFill>
          <a:blip r:embed="rId2"/>
          <a:stretch>
            <a:fillRect/>
          </a:stretch>
        </p:blipFill>
        <p:spPr>
          <a:xfrm>
            <a:off x="343527" y="573741"/>
            <a:ext cx="10669489" cy="5239481"/>
          </a:xfrm>
          <a:prstGeom prst="rect">
            <a:avLst/>
          </a:prstGeom>
        </p:spPr>
      </p:pic>
      <p:sp>
        <p:nvSpPr>
          <p:cNvPr id="4" name="TextBox 3">
            <a:extLst>
              <a:ext uri="{FF2B5EF4-FFF2-40B4-BE49-F238E27FC236}">
                <a16:creationId xmlns:a16="http://schemas.microsoft.com/office/drawing/2014/main" id="{DE92A2F5-5DC0-3991-307B-9B8690CD514B}"/>
              </a:ext>
            </a:extLst>
          </p:cNvPr>
          <p:cNvSpPr txBox="1"/>
          <p:nvPr/>
        </p:nvSpPr>
        <p:spPr>
          <a:xfrm>
            <a:off x="469436" y="6005605"/>
            <a:ext cx="9077975"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Lancet . 2000 Nov 25;356(9244):1789-94. </a:t>
            </a:r>
          </a:p>
        </p:txBody>
      </p:sp>
      <p:sp>
        <p:nvSpPr>
          <p:cNvPr id="2" name="Rectangle 1">
            <a:extLst>
              <a:ext uri="{FF2B5EF4-FFF2-40B4-BE49-F238E27FC236}">
                <a16:creationId xmlns:a16="http://schemas.microsoft.com/office/drawing/2014/main" id="{CE8F0E31-1455-6C20-58F3-74FF33C0776E}"/>
              </a:ext>
            </a:extLst>
          </p:cNvPr>
          <p:cNvSpPr/>
          <p:nvPr/>
        </p:nvSpPr>
        <p:spPr>
          <a:xfrm>
            <a:off x="905256" y="740664"/>
            <a:ext cx="64922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ACB4FB-F73A-9570-685F-629DFFBF89F7}"/>
              </a:ext>
            </a:extLst>
          </p:cNvPr>
          <p:cNvSpPr/>
          <p:nvPr/>
        </p:nvSpPr>
        <p:spPr>
          <a:xfrm>
            <a:off x="9838944" y="573741"/>
            <a:ext cx="1174072" cy="10813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81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DC726-5501-1B40-881D-CF3B8C52B061}"/>
              </a:ext>
            </a:extLst>
          </p:cNvPr>
          <p:cNvSpPr txBox="1"/>
          <p:nvPr/>
        </p:nvSpPr>
        <p:spPr>
          <a:xfrm>
            <a:off x="769425" y="285244"/>
            <a:ext cx="11212368" cy="5816977"/>
          </a:xfrm>
          <a:prstGeom prst="rect">
            <a:avLst/>
          </a:prstGeom>
          <a:noFill/>
        </p:spPr>
        <p:txBody>
          <a:bodyPr wrap="square" rtlCol="0">
            <a:spAutoFit/>
          </a:bodyPr>
          <a:lstStyle/>
          <a:p>
            <a:r>
              <a:rPr lang="en-US" sz="4400" b="1" dirty="0">
                <a:solidFill>
                  <a:srgbClr val="993300"/>
                </a:solidFill>
              </a:rPr>
              <a:t>Trial Data</a:t>
            </a:r>
            <a:br>
              <a:rPr lang="en-US" sz="4400" b="1" dirty="0">
                <a:solidFill>
                  <a:srgbClr val="993300"/>
                </a:solidFill>
              </a:rPr>
            </a:br>
            <a:endParaRPr lang="en-US" sz="4400" b="1" dirty="0">
              <a:solidFill>
                <a:srgbClr val="993300"/>
              </a:solidFill>
            </a:endParaRPr>
          </a:p>
          <a:p>
            <a:endParaRPr lang="en-US" sz="3200" b="1" dirty="0">
              <a:solidFill>
                <a:srgbClr val="993300"/>
              </a:solidFill>
            </a:endParaRPr>
          </a:p>
          <a:p>
            <a:r>
              <a:rPr lang="en-US" sz="3600" b="1" u="sng" dirty="0">
                <a:solidFill>
                  <a:srgbClr val="993300"/>
                </a:solidFill>
              </a:rPr>
              <a:t>Early Ablation</a:t>
            </a:r>
            <a:r>
              <a:rPr lang="en-US" sz="3600" b="1" dirty="0">
                <a:solidFill>
                  <a:srgbClr val="993300"/>
                </a:solidFill>
              </a:rPr>
              <a:t>:  Early in course of disease?</a:t>
            </a:r>
          </a:p>
          <a:p>
            <a:r>
              <a:rPr lang="en-US" sz="2400" b="1" dirty="0">
                <a:solidFill>
                  <a:srgbClr val="993300"/>
                </a:solidFill>
              </a:rPr>
              <a:t>                                        </a:t>
            </a:r>
            <a:r>
              <a:rPr lang="en-US" sz="2400" b="1" i="1" dirty="0">
                <a:solidFill>
                  <a:srgbClr val="993300"/>
                </a:solidFill>
              </a:rPr>
              <a:t>or</a:t>
            </a:r>
          </a:p>
          <a:p>
            <a:r>
              <a:rPr lang="en-US" sz="3600" b="1" dirty="0">
                <a:solidFill>
                  <a:srgbClr val="993300"/>
                </a:solidFill>
              </a:rPr>
              <a:t>                           Early ablation after diagnosis??</a:t>
            </a:r>
          </a:p>
          <a:p>
            <a:r>
              <a:rPr lang="en-US" sz="2400" b="1" i="1" dirty="0">
                <a:solidFill>
                  <a:srgbClr val="993300"/>
                </a:solidFill>
              </a:rPr>
              <a:t>                                        or</a:t>
            </a:r>
          </a:p>
          <a:p>
            <a:r>
              <a:rPr lang="en-US" sz="3200" b="1" dirty="0">
                <a:solidFill>
                  <a:srgbClr val="993300"/>
                </a:solidFill>
              </a:rPr>
              <a:t>                              </a:t>
            </a:r>
            <a:r>
              <a:rPr lang="en-US" sz="3600" b="1" dirty="0">
                <a:solidFill>
                  <a:srgbClr val="993300"/>
                </a:solidFill>
              </a:rPr>
              <a:t>Early ablation in specific subgroups, </a:t>
            </a:r>
            <a:br>
              <a:rPr lang="en-US" sz="3600" b="1" dirty="0">
                <a:solidFill>
                  <a:srgbClr val="993300"/>
                </a:solidFill>
              </a:rPr>
            </a:br>
            <a:r>
              <a:rPr lang="en-US" sz="3600" b="1" dirty="0">
                <a:solidFill>
                  <a:srgbClr val="993300"/>
                </a:solidFill>
              </a:rPr>
              <a:t>                           like CHF???HCM???</a:t>
            </a:r>
          </a:p>
          <a:p>
            <a:r>
              <a:rPr lang="en-US" sz="2400" b="1" dirty="0">
                <a:solidFill>
                  <a:srgbClr val="993300"/>
                </a:solidFill>
              </a:rPr>
              <a:t>                                        </a:t>
            </a:r>
            <a:r>
              <a:rPr lang="en-US" sz="2400" b="1" i="1" dirty="0">
                <a:solidFill>
                  <a:srgbClr val="993300"/>
                </a:solidFill>
              </a:rPr>
              <a:t>or</a:t>
            </a:r>
          </a:p>
          <a:p>
            <a:r>
              <a:rPr lang="en-US" sz="2400" b="1" dirty="0">
                <a:solidFill>
                  <a:srgbClr val="993300"/>
                </a:solidFill>
              </a:rPr>
              <a:t>                                       </a:t>
            </a:r>
            <a:r>
              <a:rPr lang="en-US" sz="3600" b="1" dirty="0">
                <a:solidFill>
                  <a:srgbClr val="993300"/>
                </a:solidFill>
              </a:rPr>
              <a:t>Just EARLY in life?????</a:t>
            </a:r>
          </a:p>
        </p:txBody>
      </p:sp>
    </p:spTree>
    <p:extLst>
      <p:ext uri="{BB962C8B-B14F-4D97-AF65-F5344CB8AC3E}">
        <p14:creationId xmlns:p14="http://schemas.microsoft.com/office/powerpoint/2010/main" val="429620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FEB297-7F74-BAD8-061E-E4BA055CCE59}"/>
              </a:ext>
            </a:extLst>
          </p:cNvPr>
          <p:cNvPicPr>
            <a:picLocks noChangeAspect="1"/>
          </p:cNvPicPr>
          <p:nvPr/>
        </p:nvPicPr>
        <p:blipFill>
          <a:blip r:embed="rId2"/>
          <a:stretch>
            <a:fillRect/>
          </a:stretch>
        </p:blipFill>
        <p:spPr>
          <a:xfrm>
            <a:off x="508212" y="169731"/>
            <a:ext cx="8393741" cy="6123492"/>
          </a:xfrm>
          <a:prstGeom prst="rect">
            <a:avLst/>
          </a:prstGeom>
        </p:spPr>
      </p:pic>
      <p:pic>
        <p:nvPicPr>
          <p:cNvPr id="5" name="Picture 4">
            <a:extLst>
              <a:ext uri="{FF2B5EF4-FFF2-40B4-BE49-F238E27FC236}">
                <a16:creationId xmlns:a16="http://schemas.microsoft.com/office/drawing/2014/main" id="{197A89CF-9587-3CBB-59E8-F6B51D7A54E1}"/>
              </a:ext>
            </a:extLst>
          </p:cNvPr>
          <p:cNvPicPr>
            <a:picLocks noChangeAspect="1"/>
          </p:cNvPicPr>
          <p:nvPr/>
        </p:nvPicPr>
        <p:blipFill>
          <a:blip r:embed="rId3"/>
          <a:stretch>
            <a:fillRect/>
          </a:stretch>
        </p:blipFill>
        <p:spPr>
          <a:xfrm>
            <a:off x="8702047" y="1186445"/>
            <a:ext cx="2981741" cy="3696216"/>
          </a:xfrm>
          <a:prstGeom prst="rect">
            <a:avLst/>
          </a:prstGeom>
        </p:spPr>
      </p:pic>
      <p:sp>
        <p:nvSpPr>
          <p:cNvPr id="6" name="TextBox 5">
            <a:extLst>
              <a:ext uri="{FF2B5EF4-FFF2-40B4-BE49-F238E27FC236}">
                <a16:creationId xmlns:a16="http://schemas.microsoft.com/office/drawing/2014/main" id="{55406BCB-D06E-E62B-E364-3EF2FA1B0663}"/>
              </a:ext>
            </a:extLst>
          </p:cNvPr>
          <p:cNvSpPr txBox="1"/>
          <p:nvPr/>
        </p:nvSpPr>
        <p:spPr>
          <a:xfrm>
            <a:off x="8901953" y="4697995"/>
            <a:ext cx="3245223" cy="369332"/>
          </a:xfrm>
          <a:prstGeom prst="rect">
            <a:avLst/>
          </a:prstGeom>
          <a:noFill/>
        </p:spPr>
        <p:txBody>
          <a:bodyPr wrap="square" rtlCol="0">
            <a:spAutoFit/>
          </a:bodyPr>
          <a:lstStyle/>
          <a:p>
            <a:r>
              <a:rPr lang="en-US" b="1" dirty="0"/>
              <a:t>CHADS 2 VASC-3.4</a:t>
            </a:r>
          </a:p>
        </p:txBody>
      </p:sp>
    </p:spTree>
    <p:extLst>
      <p:ext uri="{BB962C8B-B14F-4D97-AF65-F5344CB8AC3E}">
        <p14:creationId xmlns:p14="http://schemas.microsoft.com/office/powerpoint/2010/main" val="27011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9E9BC-23BA-06F9-98D9-70D2861497EB}"/>
              </a:ext>
            </a:extLst>
          </p:cNvPr>
          <p:cNvPicPr>
            <a:picLocks noChangeAspect="1"/>
          </p:cNvPicPr>
          <p:nvPr/>
        </p:nvPicPr>
        <p:blipFill>
          <a:blip r:embed="rId2"/>
          <a:stretch>
            <a:fillRect/>
          </a:stretch>
        </p:blipFill>
        <p:spPr>
          <a:xfrm>
            <a:off x="452389" y="295835"/>
            <a:ext cx="5779928" cy="5764306"/>
          </a:xfrm>
          <a:prstGeom prst="rect">
            <a:avLst/>
          </a:prstGeom>
        </p:spPr>
      </p:pic>
      <p:pic>
        <p:nvPicPr>
          <p:cNvPr id="5" name="Picture 4">
            <a:extLst>
              <a:ext uri="{FF2B5EF4-FFF2-40B4-BE49-F238E27FC236}">
                <a16:creationId xmlns:a16="http://schemas.microsoft.com/office/drawing/2014/main" id="{B4B67F82-C9C4-B657-C6F0-6EC1AEEC8C4F}"/>
              </a:ext>
            </a:extLst>
          </p:cNvPr>
          <p:cNvPicPr>
            <a:picLocks noChangeAspect="1"/>
          </p:cNvPicPr>
          <p:nvPr/>
        </p:nvPicPr>
        <p:blipFill>
          <a:blip r:embed="rId3"/>
          <a:stretch>
            <a:fillRect/>
          </a:stretch>
        </p:blipFill>
        <p:spPr>
          <a:xfrm>
            <a:off x="6400800" y="1524079"/>
            <a:ext cx="4791456" cy="2963653"/>
          </a:xfrm>
          <a:prstGeom prst="rect">
            <a:avLst/>
          </a:prstGeom>
        </p:spPr>
      </p:pic>
      <p:sp>
        <p:nvSpPr>
          <p:cNvPr id="6" name="TextBox 5">
            <a:extLst>
              <a:ext uri="{FF2B5EF4-FFF2-40B4-BE49-F238E27FC236}">
                <a16:creationId xmlns:a16="http://schemas.microsoft.com/office/drawing/2014/main" id="{E461E315-26E2-9742-5261-6AEB2B78D7FF}"/>
              </a:ext>
            </a:extLst>
          </p:cNvPr>
          <p:cNvSpPr txBox="1"/>
          <p:nvPr/>
        </p:nvSpPr>
        <p:spPr>
          <a:xfrm>
            <a:off x="6400800" y="4645357"/>
            <a:ext cx="5693663" cy="1200329"/>
          </a:xfrm>
          <a:prstGeom prst="rect">
            <a:avLst/>
          </a:prstGeom>
          <a:noFill/>
        </p:spPr>
        <p:txBody>
          <a:bodyPr wrap="square" rtlCol="0">
            <a:spAutoFit/>
          </a:bodyPr>
          <a:lstStyle/>
          <a:p>
            <a:r>
              <a:rPr lang="en-US" dirty="0"/>
              <a:t>Limitation</a:t>
            </a:r>
          </a:p>
          <a:p>
            <a:r>
              <a:rPr lang="en-US" dirty="0"/>
              <a:t>Median time in AF- 36 days</a:t>
            </a:r>
          </a:p>
          <a:p>
            <a:r>
              <a:rPr lang="en-US" dirty="0"/>
              <a:t>No data on success of strategy</a:t>
            </a:r>
          </a:p>
          <a:p>
            <a:r>
              <a:rPr lang="en-US" dirty="0"/>
              <a:t>Probably most symptomatic patients were not included</a:t>
            </a:r>
          </a:p>
        </p:txBody>
      </p:sp>
    </p:spTree>
    <p:extLst>
      <p:ext uri="{BB962C8B-B14F-4D97-AF65-F5344CB8AC3E}">
        <p14:creationId xmlns:p14="http://schemas.microsoft.com/office/powerpoint/2010/main" val="4162203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5293A7-BCB0-C448-5B25-85A5035A8A83}"/>
              </a:ext>
            </a:extLst>
          </p:cNvPr>
          <p:cNvSpPr txBox="1"/>
          <p:nvPr/>
        </p:nvSpPr>
        <p:spPr>
          <a:xfrm>
            <a:off x="357352" y="6417315"/>
            <a:ext cx="6096000" cy="923330"/>
          </a:xfrm>
          <a:prstGeom prst="rect">
            <a:avLst/>
          </a:prstGeom>
          <a:noFill/>
        </p:spPr>
        <p:txBody>
          <a:bodyPr wrap="square">
            <a:spAutoFit/>
          </a:bodyPr>
          <a:lstStyle/>
          <a:p>
            <a:pPr algn="l">
              <a:buNone/>
            </a:pPr>
            <a:r>
              <a:rPr lang="en-US" i="0" dirty="0">
                <a:solidFill>
                  <a:srgbClr val="4D4D4D"/>
                </a:solidFill>
                <a:effectLst/>
                <a:latin typeface="Calibri" panose="020F0502020204030204" pitchFamily="34" charset="0"/>
                <a:cs typeface="Calibri" panose="020F0502020204030204" pitchFamily="34" charset="0"/>
              </a:rPr>
              <a:t>N Engl J Med 2021;384:305-315</a:t>
            </a:r>
          </a:p>
          <a:p>
            <a:pPr>
              <a:buNone/>
            </a:pPr>
            <a:br>
              <a:rPr lang="en-US" dirty="0"/>
            </a:br>
            <a:endParaRPr lang="en-US" dirty="0"/>
          </a:p>
        </p:txBody>
      </p:sp>
      <p:sp>
        <p:nvSpPr>
          <p:cNvPr id="6" name="TextBox 5">
            <a:extLst>
              <a:ext uri="{FF2B5EF4-FFF2-40B4-BE49-F238E27FC236}">
                <a16:creationId xmlns:a16="http://schemas.microsoft.com/office/drawing/2014/main" id="{65D13A77-1B52-1B25-4C33-F138A9B13440}"/>
              </a:ext>
            </a:extLst>
          </p:cNvPr>
          <p:cNvSpPr txBox="1"/>
          <p:nvPr/>
        </p:nvSpPr>
        <p:spPr>
          <a:xfrm>
            <a:off x="2253342" y="309348"/>
            <a:ext cx="8523514" cy="1077218"/>
          </a:xfrm>
          <a:prstGeom prst="rect">
            <a:avLst/>
          </a:prstGeom>
          <a:noFill/>
        </p:spPr>
        <p:txBody>
          <a:bodyPr wrap="square" rtlCol="0">
            <a:spAutoFit/>
          </a:bodyPr>
          <a:lstStyle/>
          <a:p>
            <a:pPr algn="ctr"/>
            <a:r>
              <a:rPr lang="en-US" sz="3200" dirty="0">
                <a:solidFill>
                  <a:srgbClr val="993300"/>
                </a:solidFill>
              </a:rPr>
              <a:t>EARLY AF Trial</a:t>
            </a:r>
          </a:p>
          <a:p>
            <a:pPr algn="ctr"/>
            <a:r>
              <a:rPr lang="en-US" sz="3200" dirty="0">
                <a:solidFill>
                  <a:srgbClr val="993300"/>
                </a:solidFill>
              </a:rPr>
              <a:t>Ablation as First Line without AAD failure</a:t>
            </a:r>
          </a:p>
        </p:txBody>
      </p:sp>
      <p:pic>
        <p:nvPicPr>
          <p:cNvPr id="4" name="Picture 3">
            <a:extLst>
              <a:ext uri="{FF2B5EF4-FFF2-40B4-BE49-F238E27FC236}">
                <a16:creationId xmlns:a16="http://schemas.microsoft.com/office/drawing/2014/main" id="{18899A36-1E0B-C90B-71BB-AE33D83A904D}"/>
              </a:ext>
            </a:extLst>
          </p:cNvPr>
          <p:cNvPicPr>
            <a:picLocks noChangeAspect="1"/>
          </p:cNvPicPr>
          <p:nvPr/>
        </p:nvPicPr>
        <p:blipFill>
          <a:blip r:embed="rId2"/>
          <a:srcRect l="4820"/>
          <a:stretch>
            <a:fillRect/>
          </a:stretch>
        </p:blipFill>
        <p:spPr>
          <a:xfrm>
            <a:off x="357352" y="1616234"/>
            <a:ext cx="7308431" cy="4571413"/>
          </a:xfrm>
          <a:prstGeom prst="rect">
            <a:avLst/>
          </a:prstGeom>
        </p:spPr>
      </p:pic>
      <p:sp>
        <p:nvSpPr>
          <p:cNvPr id="7" name="TextBox 6">
            <a:extLst>
              <a:ext uri="{FF2B5EF4-FFF2-40B4-BE49-F238E27FC236}">
                <a16:creationId xmlns:a16="http://schemas.microsoft.com/office/drawing/2014/main" id="{8F80DE0E-ACE8-8F31-90EB-0774F7EC62EF}"/>
              </a:ext>
            </a:extLst>
          </p:cNvPr>
          <p:cNvSpPr txBox="1"/>
          <p:nvPr/>
        </p:nvSpPr>
        <p:spPr>
          <a:xfrm>
            <a:off x="8382750" y="2503339"/>
            <a:ext cx="3236226" cy="2246769"/>
          </a:xfrm>
          <a:prstGeom prst="rect">
            <a:avLst/>
          </a:prstGeom>
          <a:noFill/>
        </p:spPr>
        <p:txBody>
          <a:bodyPr wrap="square" rtlCol="0">
            <a:spAutoFit/>
          </a:bodyPr>
          <a:lstStyle/>
          <a:p>
            <a:r>
              <a:rPr lang="en-US" sz="2000" dirty="0"/>
              <a:t>Mean age - 60</a:t>
            </a:r>
          </a:p>
          <a:p>
            <a:r>
              <a:rPr lang="en-US" sz="2000" dirty="0"/>
              <a:t>CHADS 2 VASC - 2</a:t>
            </a:r>
          </a:p>
          <a:p>
            <a:r>
              <a:rPr lang="en-US" sz="2000" dirty="0"/>
              <a:t>BMI - 30</a:t>
            </a:r>
          </a:p>
          <a:p>
            <a:r>
              <a:rPr lang="en-US" sz="2000" dirty="0"/>
              <a:t>PAF - 95%</a:t>
            </a:r>
          </a:p>
          <a:p>
            <a:r>
              <a:rPr lang="en-US" sz="2000" dirty="0"/>
              <a:t>Female - 30%</a:t>
            </a:r>
          </a:p>
          <a:p>
            <a:r>
              <a:rPr lang="en-US" sz="2000" dirty="0"/>
              <a:t>Use of AAD - 30%</a:t>
            </a:r>
          </a:p>
          <a:p>
            <a:r>
              <a:rPr lang="en-US" sz="2000" dirty="0"/>
              <a:t>Median time in AF - 1 year</a:t>
            </a:r>
          </a:p>
        </p:txBody>
      </p:sp>
    </p:spTree>
    <p:extLst>
      <p:ext uri="{BB962C8B-B14F-4D97-AF65-F5344CB8AC3E}">
        <p14:creationId xmlns:p14="http://schemas.microsoft.com/office/powerpoint/2010/main" val="3770259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8CC14-4BA0-3029-9908-DAEDB0E0BE43}"/>
              </a:ext>
            </a:extLst>
          </p:cNvPr>
          <p:cNvPicPr>
            <a:picLocks noChangeAspect="1"/>
          </p:cNvPicPr>
          <p:nvPr/>
        </p:nvPicPr>
        <p:blipFill>
          <a:blip r:embed="rId3"/>
          <a:srcRect l="21565" t="3679" r="2848" b="14485"/>
          <a:stretch>
            <a:fillRect/>
          </a:stretch>
        </p:blipFill>
        <p:spPr>
          <a:xfrm>
            <a:off x="287180" y="1506071"/>
            <a:ext cx="6200655" cy="4303058"/>
          </a:xfrm>
          <a:prstGeom prst="rect">
            <a:avLst/>
          </a:prstGeom>
        </p:spPr>
      </p:pic>
      <p:pic>
        <p:nvPicPr>
          <p:cNvPr id="4" name="Picture 3">
            <a:extLst>
              <a:ext uri="{FF2B5EF4-FFF2-40B4-BE49-F238E27FC236}">
                <a16:creationId xmlns:a16="http://schemas.microsoft.com/office/drawing/2014/main" id="{598E5B79-7E18-17CA-2EFE-7F07931029D3}"/>
              </a:ext>
            </a:extLst>
          </p:cNvPr>
          <p:cNvPicPr>
            <a:picLocks noChangeAspect="1"/>
          </p:cNvPicPr>
          <p:nvPr/>
        </p:nvPicPr>
        <p:blipFill>
          <a:blip r:embed="rId4"/>
          <a:stretch>
            <a:fillRect/>
          </a:stretch>
        </p:blipFill>
        <p:spPr>
          <a:xfrm>
            <a:off x="7062480" y="1540694"/>
            <a:ext cx="4789834" cy="3998258"/>
          </a:xfrm>
          <a:prstGeom prst="rect">
            <a:avLst/>
          </a:prstGeom>
        </p:spPr>
      </p:pic>
      <p:sp>
        <p:nvSpPr>
          <p:cNvPr id="5" name="TextBox 4">
            <a:extLst>
              <a:ext uri="{FF2B5EF4-FFF2-40B4-BE49-F238E27FC236}">
                <a16:creationId xmlns:a16="http://schemas.microsoft.com/office/drawing/2014/main" id="{2C9C9329-0C60-3DC6-16A3-EE39432259F2}"/>
              </a:ext>
            </a:extLst>
          </p:cNvPr>
          <p:cNvSpPr txBox="1"/>
          <p:nvPr/>
        </p:nvSpPr>
        <p:spPr>
          <a:xfrm>
            <a:off x="1700688" y="620591"/>
            <a:ext cx="4046301" cy="461665"/>
          </a:xfrm>
          <a:prstGeom prst="rect">
            <a:avLst/>
          </a:prstGeom>
          <a:noFill/>
        </p:spPr>
        <p:txBody>
          <a:bodyPr wrap="none" rtlCol="0">
            <a:spAutoFit/>
          </a:bodyPr>
          <a:lstStyle/>
          <a:p>
            <a:r>
              <a:rPr lang="en-US" sz="2400" b="1" dirty="0">
                <a:solidFill>
                  <a:srgbClr val="993300"/>
                </a:solidFill>
              </a:rPr>
              <a:t>Progression to persistent AF</a:t>
            </a:r>
          </a:p>
        </p:txBody>
      </p:sp>
      <p:sp>
        <p:nvSpPr>
          <p:cNvPr id="6" name="TextBox 5">
            <a:extLst>
              <a:ext uri="{FF2B5EF4-FFF2-40B4-BE49-F238E27FC236}">
                <a16:creationId xmlns:a16="http://schemas.microsoft.com/office/drawing/2014/main" id="{47723631-BA87-D564-6C68-AFB494E708FB}"/>
              </a:ext>
            </a:extLst>
          </p:cNvPr>
          <p:cNvSpPr txBox="1"/>
          <p:nvPr/>
        </p:nvSpPr>
        <p:spPr>
          <a:xfrm>
            <a:off x="6945331" y="621072"/>
            <a:ext cx="5024132" cy="461665"/>
          </a:xfrm>
          <a:prstGeom prst="rect">
            <a:avLst/>
          </a:prstGeom>
          <a:noFill/>
        </p:spPr>
        <p:txBody>
          <a:bodyPr wrap="none" rtlCol="0">
            <a:spAutoFit/>
          </a:bodyPr>
          <a:lstStyle/>
          <a:p>
            <a:r>
              <a:rPr lang="en-US" sz="2400" b="1" dirty="0">
                <a:solidFill>
                  <a:srgbClr val="993300"/>
                </a:solidFill>
              </a:rPr>
              <a:t>Freedom from any Atrial arrhythmia</a:t>
            </a:r>
          </a:p>
        </p:txBody>
      </p:sp>
    </p:spTree>
    <p:extLst>
      <p:ext uri="{BB962C8B-B14F-4D97-AF65-F5344CB8AC3E}">
        <p14:creationId xmlns:p14="http://schemas.microsoft.com/office/powerpoint/2010/main" val="2395886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CBD1DD-F1C8-46F2-5A20-5D467A591437}"/>
              </a:ext>
            </a:extLst>
          </p:cNvPr>
          <p:cNvSpPr txBox="1"/>
          <p:nvPr/>
        </p:nvSpPr>
        <p:spPr>
          <a:xfrm>
            <a:off x="1061545" y="354785"/>
            <a:ext cx="10363199" cy="1631216"/>
          </a:xfrm>
          <a:prstGeom prst="rect">
            <a:avLst/>
          </a:prstGeom>
          <a:noFill/>
        </p:spPr>
        <p:txBody>
          <a:bodyPr wrap="square" rtlCol="0">
            <a:spAutoFit/>
          </a:bodyPr>
          <a:lstStyle/>
          <a:p>
            <a:pPr algn="ctr"/>
            <a:r>
              <a:rPr lang="en-US" sz="3200" b="1" dirty="0">
                <a:solidFill>
                  <a:srgbClr val="993300"/>
                </a:solidFill>
              </a:rPr>
              <a:t>STOP AF Trial</a:t>
            </a:r>
          </a:p>
          <a:p>
            <a:pPr algn="ctr"/>
            <a:r>
              <a:rPr lang="en-US" sz="3200" dirty="0">
                <a:solidFill>
                  <a:srgbClr val="993300"/>
                </a:solidFill>
              </a:rPr>
              <a:t>Ablation as First Line without AAD failure</a:t>
            </a:r>
          </a:p>
          <a:p>
            <a:endParaRPr lang="en-US" sz="3600" b="1" dirty="0"/>
          </a:p>
        </p:txBody>
      </p:sp>
      <p:pic>
        <p:nvPicPr>
          <p:cNvPr id="3" name="Picture 2">
            <a:extLst>
              <a:ext uri="{FF2B5EF4-FFF2-40B4-BE49-F238E27FC236}">
                <a16:creationId xmlns:a16="http://schemas.microsoft.com/office/drawing/2014/main" id="{DBDBBB59-04B9-F24D-3A4A-21F1667A7908}"/>
              </a:ext>
            </a:extLst>
          </p:cNvPr>
          <p:cNvPicPr>
            <a:picLocks noChangeAspect="1"/>
          </p:cNvPicPr>
          <p:nvPr/>
        </p:nvPicPr>
        <p:blipFill>
          <a:blip r:embed="rId2"/>
          <a:srcRect l="14777" r="3986"/>
          <a:stretch>
            <a:fillRect/>
          </a:stretch>
        </p:blipFill>
        <p:spPr>
          <a:xfrm>
            <a:off x="577693" y="1748256"/>
            <a:ext cx="6183086" cy="4256054"/>
          </a:xfrm>
          <a:prstGeom prst="rect">
            <a:avLst/>
          </a:prstGeom>
        </p:spPr>
      </p:pic>
      <p:sp>
        <p:nvSpPr>
          <p:cNvPr id="5" name="TextBox 4">
            <a:extLst>
              <a:ext uri="{FF2B5EF4-FFF2-40B4-BE49-F238E27FC236}">
                <a16:creationId xmlns:a16="http://schemas.microsoft.com/office/drawing/2014/main" id="{7BA03AD2-E850-664F-674F-715DB56CC4C2}"/>
              </a:ext>
            </a:extLst>
          </p:cNvPr>
          <p:cNvSpPr txBox="1"/>
          <p:nvPr/>
        </p:nvSpPr>
        <p:spPr>
          <a:xfrm>
            <a:off x="7967593" y="2889605"/>
            <a:ext cx="3646714" cy="1938992"/>
          </a:xfrm>
          <a:prstGeom prst="rect">
            <a:avLst/>
          </a:prstGeom>
          <a:noFill/>
        </p:spPr>
        <p:txBody>
          <a:bodyPr wrap="square" rtlCol="0">
            <a:spAutoFit/>
          </a:bodyPr>
          <a:lstStyle/>
          <a:p>
            <a:r>
              <a:rPr lang="en-US" sz="2000" dirty="0"/>
              <a:t>Mean Age - 60</a:t>
            </a:r>
          </a:p>
          <a:p>
            <a:r>
              <a:rPr lang="en-US" sz="2000" dirty="0"/>
              <a:t>CHADS 2 VASC - 2</a:t>
            </a:r>
          </a:p>
          <a:p>
            <a:r>
              <a:rPr lang="en-US" sz="2000" dirty="0"/>
              <a:t>BMI - 25-30</a:t>
            </a:r>
          </a:p>
          <a:p>
            <a:r>
              <a:rPr lang="en-US" sz="2000" dirty="0"/>
              <a:t>Median time in AF - 1.3 years</a:t>
            </a:r>
          </a:p>
          <a:p>
            <a:r>
              <a:rPr lang="en-US" sz="2000" dirty="0"/>
              <a:t>PAF - 60%</a:t>
            </a:r>
          </a:p>
          <a:p>
            <a:r>
              <a:rPr lang="en-US" sz="2000" dirty="0"/>
              <a:t>Female -  40%</a:t>
            </a:r>
          </a:p>
        </p:txBody>
      </p:sp>
      <p:sp>
        <p:nvSpPr>
          <p:cNvPr id="7" name="TextBox 6">
            <a:extLst>
              <a:ext uri="{FF2B5EF4-FFF2-40B4-BE49-F238E27FC236}">
                <a16:creationId xmlns:a16="http://schemas.microsoft.com/office/drawing/2014/main" id="{A8091F6A-AC41-A7CD-F2BD-205849333995}"/>
              </a:ext>
            </a:extLst>
          </p:cNvPr>
          <p:cNvSpPr txBox="1"/>
          <p:nvPr/>
        </p:nvSpPr>
        <p:spPr>
          <a:xfrm>
            <a:off x="929017" y="6309005"/>
            <a:ext cx="6097712" cy="923330"/>
          </a:xfrm>
          <a:prstGeom prst="rect">
            <a:avLst/>
          </a:prstGeom>
          <a:noFill/>
        </p:spPr>
        <p:txBody>
          <a:bodyPr wrap="square">
            <a:spAutoFit/>
          </a:bodyPr>
          <a:lstStyle/>
          <a:p>
            <a:pPr algn="l">
              <a:buNone/>
            </a:pPr>
            <a:r>
              <a:rPr lang="en-US" b="1" i="0" dirty="0">
                <a:solidFill>
                  <a:srgbClr val="4D4D4D"/>
                </a:solidFill>
                <a:effectLst/>
                <a:latin typeface="OTNEJMScalaSansLF"/>
              </a:rPr>
              <a:t>N Engl J Med 2021;384:316-324</a:t>
            </a:r>
          </a:p>
          <a:p>
            <a:pPr>
              <a:buNone/>
            </a:pPr>
            <a:br>
              <a:rPr lang="en-US" dirty="0"/>
            </a:br>
            <a:endParaRPr lang="en-US" dirty="0"/>
          </a:p>
        </p:txBody>
      </p:sp>
    </p:spTree>
    <p:extLst>
      <p:ext uri="{BB962C8B-B14F-4D97-AF65-F5344CB8AC3E}">
        <p14:creationId xmlns:p14="http://schemas.microsoft.com/office/powerpoint/2010/main" val="1790992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C41E4A-D587-04E1-5F2A-F5FF002CB173}"/>
              </a:ext>
            </a:extLst>
          </p:cNvPr>
          <p:cNvPicPr>
            <a:picLocks noChangeAspect="1"/>
          </p:cNvPicPr>
          <p:nvPr/>
        </p:nvPicPr>
        <p:blipFill>
          <a:blip r:embed="rId2"/>
          <a:stretch>
            <a:fillRect/>
          </a:stretch>
        </p:blipFill>
        <p:spPr>
          <a:xfrm>
            <a:off x="2275490" y="1325767"/>
            <a:ext cx="7819696" cy="5028666"/>
          </a:xfrm>
          <a:prstGeom prst="rect">
            <a:avLst/>
          </a:prstGeom>
        </p:spPr>
      </p:pic>
      <p:sp>
        <p:nvSpPr>
          <p:cNvPr id="4" name="TextBox 3">
            <a:extLst>
              <a:ext uri="{FF2B5EF4-FFF2-40B4-BE49-F238E27FC236}">
                <a16:creationId xmlns:a16="http://schemas.microsoft.com/office/drawing/2014/main" id="{28C9829F-0851-55D0-DACE-E2350D5A1B68}"/>
              </a:ext>
            </a:extLst>
          </p:cNvPr>
          <p:cNvSpPr txBox="1"/>
          <p:nvPr/>
        </p:nvSpPr>
        <p:spPr>
          <a:xfrm>
            <a:off x="2196141" y="6354433"/>
            <a:ext cx="6094562" cy="338554"/>
          </a:xfrm>
          <a:prstGeom prst="rect">
            <a:avLst/>
          </a:prstGeom>
          <a:noFill/>
        </p:spPr>
        <p:txBody>
          <a:bodyPr wrap="square">
            <a:spAutoFit/>
          </a:bodyPr>
          <a:lstStyle/>
          <a:p>
            <a:r>
              <a:rPr lang="en-US" sz="1600" b="0" i="1" dirty="0">
                <a:solidFill>
                  <a:srgbClr val="2A2A2A"/>
                </a:solidFill>
                <a:effectLst/>
                <a:latin typeface="Calibri" panose="020F0502020204030204" pitchFamily="34" charset="0"/>
                <a:cs typeface="Calibri" panose="020F0502020204030204" pitchFamily="34" charset="0"/>
              </a:rPr>
              <a:t>EP </a:t>
            </a:r>
            <a:r>
              <a:rPr lang="en-US" sz="1600" b="0" i="1" dirty="0" err="1">
                <a:solidFill>
                  <a:srgbClr val="2A2A2A"/>
                </a:solidFill>
                <a:effectLst/>
                <a:latin typeface="Calibri" panose="020F0502020204030204" pitchFamily="34" charset="0"/>
                <a:cs typeface="Calibri" panose="020F0502020204030204" pitchFamily="34" charset="0"/>
              </a:rPr>
              <a:t>Europace</a:t>
            </a:r>
            <a:r>
              <a:rPr lang="en-US" sz="1600" b="0" i="0" dirty="0">
                <a:solidFill>
                  <a:srgbClr val="2A2A2A"/>
                </a:solidFill>
                <a:effectLst/>
                <a:latin typeface="Calibri" panose="020F0502020204030204" pitchFamily="34" charset="0"/>
                <a:cs typeface="Calibri" panose="020F0502020204030204" pitchFamily="34" charset="0"/>
              </a:rPr>
              <a:t>, Volume 23, Issue 3, March 2021</a:t>
            </a:r>
            <a:endParaRPr lang="en-US" sz="1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85D7FE1-E9A7-8869-59BA-F5FFEED34064}"/>
              </a:ext>
            </a:extLst>
          </p:cNvPr>
          <p:cNvSpPr txBox="1"/>
          <p:nvPr/>
        </p:nvSpPr>
        <p:spPr>
          <a:xfrm>
            <a:off x="599090" y="300133"/>
            <a:ext cx="11172496" cy="830997"/>
          </a:xfrm>
          <a:prstGeom prst="rect">
            <a:avLst/>
          </a:prstGeom>
          <a:noFill/>
        </p:spPr>
        <p:txBody>
          <a:bodyPr wrap="square">
            <a:spAutoFit/>
          </a:bodyPr>
          <a:lstStyle/>
          <a:p>
            <a:pPr algn="ctr"/>
            <a:r>
              <a:rPr lang="en-US" sz="2400" b="1" i="0" dirty="0">
                <a:solidFill>
                  <a:srgbClr val="993300"/>
                </a:solidFill>
                <a:effectLst/>
              </a:rPr>
              <a:t>Catheter ablation or medical therapy to delay progression of atrial fibrillation: </a:t>
            </a:r>
            <a:br>
              <a:rPr lang="en-US" sz="2400" b="1" i="0" dirty="0">
                <a:solidFill>
                  <a:srgbClr val="993300"/>
                </a:solidFill>
                <a:effectLst/>
              </a:rPr>
            </a:br>
            <a:r>
              <a:rPr lang="en-US" sz="2400" b="1" i="0" dirty="0">
                <a:solidFill>
                  <a:srgbClr val="993300"/>
                </a:solidFill>
                <a:effectLst/>
              </a:rPr>
              <a:t>The randomized controlled atrial fibrillation progression trial (ATTEST)</a:t>
            </a:r>
            <a:endParaRPr lang="en-US" sz="2400" b="1" dirty="0">
              <a:solidFill>
                <a:srgbClr val="993300"/>
              </a:solidFill>
            </a:endParaRPr>
          </a:p>
        </p:txBody>
      </p:sp>
    </p:spTree>
    <p:extLst>
      <p:ext uri="{BB962C8B-B14F-4D97-AF65-F5344CB8AC3E}">
        <p14:creationId xmlns:p14="http://schemas.microsoft.com/office/powerpoint/2010/main" val="204569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B466EF-FD9C-9D82-4A28-EC182DC41646}"/>
              </a:ext>
            </a:extLst>
          </p:cNvPr>
          <p:cNvPicPr>
            <a:picLocks noChangeAspect="1"/>
          </p:cNvPicPr>
          <p:nvPr/>
        </p:nvPicPr>
        <p:blipFill>
          <a:blip r:embed="rId2"/>
          <a:stretch>
            <a:fillRect/>
          </a:stretch>
        </p:blipFill>
        <p:spPr>
          <a:xfrm>
            <a:off x="1751646" y="903580"/>
            <a:ext cx="8688708" cy="5311252"/>
          </a:xfrm>
          <a:prstGeom prst="rect">
            <a:avLst/>
          </a:prstGeom>
        </p:spPr>
      </p:pic>
      <p:sp>
        <p:nvSpPr>
          <p:cNvPr id="4" name="TextBox 3">
            <a:extLst>
              <a:ext uri="{FF2B5EF4-FFF2-40B4-BE49-F238E27FC236}">
                <a16:creationId xmlns:a16="http://schemas.microsoft.com/office/drawing/2014/main" id="{E4A0B238-F273-377E-4C75-1D798AC51CF7}"/>
              </a:ext>
            </a:extLst>
          </p:cNvPr>
          <p:cNvSpPr txBox="1"/>
          <p:nvPr/>
        </p:nvSpPr>
        <p:spPr>
          <a:xfrm>
            <a:off x="3047144" y="174253"/>
            <a:ext cx="6097712" cy="584775"/>
          </a:xfrm>
          <a:prstGeom prst="rect">
            <a:avLst/>
          </a:prstGeom>
          <a:noFill/>
        </p:spPr>
        <p:txBody>
          <a:bodyPr wrap="square">
            <a:spAutoFit/>
          </a:bodyPr>
          <a:lstStyle/>
          <a:p>
            <a:pPr algn="ctr"/>
            <a:r>
              <a:rPr lang="en-US" sz="3200" b="1" i="0" dirty="0" err="1">
                <a:solidFill>
                  <a:srgbClr val="993300"/>
                </a:solidFill>
                <a:effectLst/>
              </a:rPr>
              <a:t>Cryo</a:t>
            </a:r>
            <a:r>
              <a:rPr lang="en-US" sz="3200" b="1" i="0" dirty="0">
                <a:solidFill>
                  <a:srgbClr val="993300"/>
                </a:solidFill>
                <a:effectLst/>
              </a:rPr>
              <a:t> Global Registry</a:t>
            </a:r>
            <a:endParaRPr lang="en-US" sz="3200" b="1" dirty="0">
              <a:solidFill>
                <a:srgbClr val="993300"/>
              </a:solidFill>
            </a:endParaRPr>
          </a:p>
        </p:txBody>
      </p:sp>
      <p:sp>
        <p:nvSpPr>
          <p:cNvPr id="5" name="TextBox 4">
            <a:extLst>
              <a:ext uri="{FF2B5EF4-FFF2-40B4-BE49-F238E27FC236}">
                <a16:creationId xmlns:a16="http://schemas.microsoft.com/office/drawing/2014/main" id="{AC68298A-9C12-1311-6FCA-5169A44CC830}"/>
              </a:ext>
            </a:extLst>
          </p:cNvPr>
          <p:cNvSpPr txBox="1"/>
          <p:nvPr/>
        </p:nvSpPr>
        <p:spPr>
          <a:xfrm>
            <a:off x="1751646" y="6359384"/>
            <a:ext cx="6097712" cy="369332"/>
          </a:xfrm>
          <a:prstGeom prst="rect">
            <a:avLst/>
          </a:prstGeom>
          <a:noFill/>
        </p:spPr>
        <p:txBody>
          <a:bodyPr wrap="square">
            <a:spAutoFit/>
          </a:bodyPr>
          <a:lstStyle/>
          <a:p>
            <a:r>
              <a:rPr lang="en-US" b="0" i="1" dirty="0">
                <a:solidFill>
                  <a:srgbClr val="2A2A2A"/>
                </a:solidFill>
                <a:effectLst/>
                <a:latin typeface="Source Sans Pro" panose="020B0503030403020204" pitchFamily="34" charset="0"/>
              </a:rPr>
              <a:t>EP </a:t>
            </a:r>
            <a:r>
              <a:rPr lang="en-US" b="0" i="1" dirty="0" err="1">
                <a:solidFill>
                  <a:srgbClr val="2A2A2A"/>
                </a:solidFill>
                <a:effectLst/>
                <a:latin typeface="Source Sans Pro" panose="020B0503030403020204" pitchFamily="34" charset="0"/>
              </a:rPr>
              <a:t>Europace</a:t>
            </a:r>
            <a:r>
              <a:rPr lang="en-US" b="0" i="0" dirty="0">
                <a:solidFill>
                  <a:srgbClr val="2A2A2A"/>
                </a:solidFill>
                <a:effectLst/>
                <a:latin typeface="Source Sans Pro" panose="020B0503030403020204" pitchFamily="34" charset="0"/>
              </a:rPr>
              <a:t>, Volume 27, Issue 2, February 2025, euaf008</a:t>
            </a:r>
            <a:endParaRPr lang="en-US" dirty="0"/>
          </a:p>
        </p:txBody>
      </p:sp>
    </p:spTree>
    <p:extLst>
      <p:ext uri="{BB962C8B-B14F-4D97-AF65-F5344CB8AC3E}">
        <p14:creationId xmlns:p14="http://schemas.microsoft.com/office/powerpoint/2010/main" val="427254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ABB15-371E-2B78-9E73-01A2A0605FCD}"/>
              </a:ext>
            </a:extLst>
          </p:cNvPr>
          <p:cNvSpPr>
            <a:spLocks noGrp="1"/>
          </p:cNvSpPr>
          <p:nvPr>
            <p:ph type="title"/>
          </p:nvPr>
        </p:nvSpPr>
        <p:spPr>
          <a:xfrm>
            <a:off x="5029200" y="914400"/>
            <a:ext cx="6501810" cy="1097280"/>
          </a:xfrm>
        </p:spPr>
        <p:txBody>
          <a:bodyPr vert="horz" lIns="91440" tIns="45720" rIns="91440" bIns="45720" rtlCol="0" anchor="t">
            <a:normAutofit/>
          </a:bodyPr>
          <a:lstStyle/>
          <a:p>
            <a:r>
              <a:rPr lang="en-US"/>
              <a:t>Presentation Agenda</a:t>
            </a:r>
          </a:p>
        </p:txBody>
      </p:sp>
      <p:pic>
        <p:nvPicPr>
          <p:cNvPr id="5" name="Content Placeholder 4" descr="Mechanical heart concept.">
            <a:extLst>
              <a:ext uri="{FF2B5EF4-FFF2-40B4-BE49-F238E27FC236}">
                <a16:creationId xmlns:a16="http://schemas.microsoft.com/office/drawing/2014/main" id="{8BFA92AB-FC84-4157-AF67-365F4BB387D2}"/>
              </a:ext>
            </a:extLst>
          </p:cNvPr>
          <p:cNvPicPr>
            <a:picLocks noGrp="1" noChangeAspect="1"/>
          </p:cNvPicPr>
          <p:nvPr>
            <p:ph sz="half" idx="1"/>
          </p:nvPr>
        </p:nvPicPr>
        <p:blipFill>
          <a:blip r:embed="rId3"/>
          <a:srcRect l="5300" r="4045" b="1"/>
          <a:stretch>
            <a:fillRect/>
          </a:stretch>
        </p:blipFill>
        <p:spPr>
          <a:xfrm>
            <a:off x="20" y="914399"/>
            <a:ext cx="4416532" cy="5353523"/>
          </a:xfrm>
          <a:prstGeom prst="rect">
            <a:avLst/>
          </a:prstGeom>
        </p:spPr>
      </p:pic>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6267922"/>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DA64F50-68A2-D46A-370B-0B15E77CD746}"/>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5029200" y="2176036"/>
            <a:ext cx="6501810" cy="4121885"/>
          </a:xfrm>
        </p:spPr>
        <p:txBody>
          <a:bodyPr vert="horz" lIns="91440" tIns="45720" rIns="91440" bIns="45720" rtlCol="0">
            <a:normAutofit/>
          </a:bodyPr>
          <a:lstStyle/>
          <a:p>
            <a:r>
              <a:rPr lang="en-US" dirty="0"/>
              <a:t>Understanding Atrial Fibrillation and Its Clinical Significance</a:t>
            </a:r>
          </a:p>
          <a:p>
            <a:r>
              <a:rPr lang="en-US" dirty="0"/>
              <a:t>Conventional Management Strategies for Atrial Fibrillation</a:t>
            </a:r>
          </a:p>
          <a:p>
            <a:r>
              <a:rPr lang="en-US" dirty="0"/>
              <a:t>Evolution and Rationale for Early Ablation</a:t>
            </a:r>
          </a:p>
          <a:p>
            <a:r>
              <a:rPr lang="en-US" dirty="0"/>
              <a:t>Outcomes, Benefits, and Future Directions</a:t>
            </a:r>
          </a:p>
        </p:txBody>
      </p:sp>
    </p:spTree>
    <p:extLst>
      <p:ext uri="{BB962C8B-B14F-4D97-AF65-F5344CB8AC3E}">
        <p14:creationId xmlns:p14="http://schemas.microsoft.com/office/powerpoint/2010/main" val="562867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EDDCA-2E05-6D88-BC4D-D32BC5235079}"/>
              </a:ext>
            </a:extLst>
          </p:cNvPr>
          <p:cNvPicPr>
            <a:picLocks noChangeAspect="1"/>
          </p:cNvPicPr>
          <p:nvPr/>
        </p:nvPicPr>
        <p:blipFill>
          <a:blip r:embed="rId2"/>
          <a:srcRect t="18994"/>
          <a:stretch>
            <a:fillRect/>
          </a:stretch>
        </p:blipFill>
        <p:spPr>
          <a:xfrm>
            <a:off x="1002397" y="1215586"/>
            <a:ext cx="10853271" cy="5209374"/>
          </a:xfrm>
          <a:prstGeom prst="rect">
            <a:avLst/>
          </a:prstGeom>
        </p:spPr>
      </p:pic>
      <p:sp>
        <p:nvSpPr>
          <p:cNvPr id="2" name="Rectangle 1">
            <a:extLst>
              <a:ext uri="{FF2B5EF4-FFF2-40B4-BE49-F238E27FC236}">
                <a16:creationId xmlns:a16="http://schemas.microsoft.com/office/drawing/2014/main" id="{66915E4B-FBB7-A473-45B1-8C24CB581224}"/>
              </a:ext>
            </a:extLst>
          </p:cNvPr>
          <p:cNvSpPr/>
          <p:nvPr/>
        </p:nvSpPr>
        <p:spPr>
          <a:xfrm>
            <a:off x="10469366" y="240459"/>
            <a:ext cx="1202077" cy="951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CD8B99-B8F9-B291-756A-F45A7F9C2E04}"/>
              </a:ext>
            </a:extLst>
          </p:cNvPr>
          <p:cNvSpPr txBox="1"/>
          <p:nvPr/>
        </p:nvSpPr>
        <p:spPr>
          <a:xfrm>
            <a:off x="2231801" y="433040"/>
            <a:ext cx="7728398" cy="584775"/>
          </a:xfrm>
          <a:prstGeom prst="rect">
            <a:avLst/>
          </a:prstGeom>
          <a:noFill/>
        </p:spPr>
        <p:txBody>
          <a:bodyPr wrap="none" rtlCol="0">
            <a:spAutoFit/>
          </a:bodyPr>
          <a:lstStyle/>
          <a:p>
            <a:pPr algn="ctr"/>
            <a:r>
              <a:rPr lang="en-US" sz="3200" b="1" dirty="0">
                <a:solidFill>
                  <a:srgbClr val="993300"/>
                </a:solidFill>
              </a:rPr>
              <a:t>Ablation Reduced Health Care Utilization</a:t>
            </a:r>
          </a:p>
        </p:txBody>
      </p:sp>
    </p:spTree>
    <p:extLst>
      <p:ext uri="{BB962C8B-B14F-4D97-AF65-F5344CB8AC3E}">
        <p14:creationId xmlns:p14="http://schemas.microsoft.com/office/powerpoint/2010/main" val="2462257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7B71BB-AD05-6ACE-EF9D-97ECC4E629B3}"/>
              </a:ext>
            </a:extLst>
          </p:cNvPr>
          <p:cNvSpPr txBox="1"/>
          <p:nvPr/>
        </p:nvSpPr>
        <p:spPr>
          <a:xfrm>
            <a:off x="565036" y="1659285"/>
            <a:ext cx="11061928" cy="3539430"/>
          </a:xfrm>
          <a:prstGeom prst="rect">
            <a:avLst/>
          </a:prstGeom>
          <a:noFill/>
        </p:spPr>
        <p:txBody>
          <a:bodyPr wrap="square" rtlCol="0">
            <a:spAutoFit/>
          </a:bodyPr>
          <a:lstStyle/>
          <a:p>
            <a:pPr algn="ctr"/>
            <a:r>
              <a:rPr lang="en-US" sz="3200" dirty="0">
                <a:solidFill>
                  <a:srgbClr val="993300"/>
                </a:solidFill>
              </a:rPr>
              <a:t>ALL THESE TRIALS  in PAF ARE </a:t>
            </a:r>
            <a:r>
              <a:rPr lang="en-US" sz="3200" b="1" u="sng" dirty="0">
                <a:solidFill>
                  <a:srgbClr val="993300"/>
                </a:solidFill>
              </a:rPr>
              <a:t>NOT POWERED </a:t>
            </a:r>
          </a:p>
          <a:p>
            <a:pPr algn="ctr"/>
            <a:r>
              <a:rPr lang="en-US" sz="3200" dirty="0">
                <a:solidFill>
                  <a:srgbClr val="993300"/>
                </a:solidFill>
              </a:rPr>
              <a:t>TO DETECT MORTALITY/CV mortality/CHF or STROKE benefit</a:t>
            </a:r>
          </a:p>
          <a:p>
            <a:pPr algn="ctr"/>
            <a:endParaRPr lang="en-US" sz="3200" dirty="0">
              <a:solidFill>
                <a:srgbClr val="993300"/>
              </a:solidFill>
            </a:endParaRPr>
          </a:p>
          <a:p>
            <a:pPr algn="ctr"/>
            <a:r>
              <a:rPr lang="en-US" sz="3200" dirty="0">
                <a:solidFill>
                  <a:srgbClr val="993300"/>
                </a:solidFill>
              </a:rPr>
              <a:t>WE CAN show reduction in symptoms and </a:t>
            </a:r>
            <a:br>
              <a:rPr lang="en-US" sz="3200" dirty="0">
                <a:solidFill>
                  <a:srgbClr val="993300"/>
                </a:solidFill>
              </a:rPr>
            </a:br>
            <a:r>
              <a:rPr lang="en-US" sz="3200" dirty="0">
                <a:solidFill>
                  <a:srgbClr val="993300"/>
                </a:solidFill>
              </a:rPr>
              <a:t>progression to persistent AF</a:t>
            </a:r>
          </a:p>
          <a:p>
            <a:pPr algn="ctr"/>
            <a:endParaRPr lang="en-US" sz="3200" dirty="0">
              <a:solidFill>
                <a:srgbClr val="993300"/>
              </a:solidFill>
            </a:endParaRPr>
          </a:p>
          <a:p>
            <a:pPr algn="ctr"/>
            <a:r>
              <a:rPr lang="en-US" sz="3200" dirty="0">
                <a:solidFill>
                  <a:srgbClr val="993300"/>
                </a:solidFill>
              </a:rPr>
              <a:t>CLASS I/IIA indication in 2023 ACC/HRS Guidelines</a:t>
            </a:r>
          </a:p>
        </p:txBody>
      </p:sp>
    </p:spTree>
    <p:extLst>
      <p:ext uri="{BB962C8B-B14F-4D97-AF65-F5344CB8AC3E}">
        <p14:creationId xmlns:p14="http://schemas.microsoft.com/office/powerpoint/2010/main" val="2856470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47178-8224-467F-E036-4E364597A0B4}"/>
              </a:ext>
            </a:extLst>
          </p:cNvPr>
          <p:cNvPicPr>
            <a:picLocks noChangeAspect="1"/>
          </p:cNvPicPr>
          <p:nvPr/>
        </p:nvPicPr>
        <p:blipFill>
          <a:blip r:embed="rId2"/>
          <a:srcRect t="16715"/>
          <a:stretch>
            <a:fillRect/>
          </a:stretch>
        </p:blipFill>
        <p:spPr>
          <a:xfrm>
            <a:off x="977461" y="1722308"/>
            <a:ext cx="8407087" cy="4163896"/>
          </a:xfrm>
          <a:prstGeom prst="rect">
            <a:avLst/>
          </a:prstGeom>
        </p:spPr>
      </p:pic>
      <p:sp>
        <p:nvSpPr>
          <p:cNvPr id="5" name="TextBox 4">
            <a:extLst>
              <a:ext uri="{FF2B5EF4-FFF2-40B4-BE49-F238E27FC236}">
                <a16:creationId xmlns:a16="http://schemas.microsoft.com/office/drawing/2014/main" id="{0A2F7005-31DC-E538-5A2E-22C4D6594BBA}"/>
              </a:ext>
            </a:extLst>
          </p:cNvPr>
          <p:cNvSpPr txBox="1"/>
          <p:nvPr/>
        </p:nvSpPr>
        <p:spPr>
          <a:xfrm>
            <a:off x="977461" y="6340145"/>
            <a:ext cx="6094562" cy="307777"/>
          </a:xfrm>
          <a:prstGeom prst="rect">
            <a:avLst/>
          </a:prstGeom>
          <a:noFill/>
        </p:spPr>
        <p:txBody>
          <a:bodyPr wrap="square">
            <a:spAutoFit/>
          </a:bodyPr>
          <a:lstStyle/>
          <a:p>
            <a:r>
              <a:rPr lang="en-US" sz="1400" i="0" dirty="0">
                <a:solidFill>
                  <a:srgbClr val="4D4D4D"/>
                </a:solidFill>
                <a:effectLst/>
                <a:latin typeface="Calibri" panose="020F0502020204030204" pitchFamily="34" charset="0"/>
                <a:cs typeface="Calibri" panose="020F0502020204030204" pitchFamily="34" charset="0"/>
              </a:rPr>
              <a:t>N Engl J Med 2018;378:417-427</a:t>
            </a:r>
            <a:endParaRPr lang="en-US" sz="1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85BF1BF-7609-298F-25D5-7409A181D634}"/>
              </a:ext>
            </a:extLst>
          </p:cNvPr>
          <p:cNvSpPr txBox="1"/>
          <p:nvPr/>
        </p:nvSpPr>
        <p:spPr>
          <a:xfrm>
            <a:off x="8644129" y="2265915"/>
            <a:ext cx="3022554" cy="2831544"/>
          </a:xfrm>
          <a:prstGeom prst="rect">
            <a:avLst/>
          </a:prstGeom>
          <a:noFill/>
        </p:spPr>
        <p:txBody>
          <a:bodyPr wrap="square" rtlCol="0">
            <a:spAutoFit/>
          </a:bodyPr>
          <a:lstStyle/>
          <a:p>
            <a:r>
              <a:rPr lang="en-US" sz="2000" dirty="0"/>
              <a:t>Age - 64</a:t>
            </a:r>
          </a:p>
          <a:p>
            <a:r>
              <a:rPr lang="en-US" sz="2000" dirty="0"/>
              <a:t>BMI- 29</a:t>
            </a:r>
          </a:p>
          <a:p>
            <a:r>
              <a:rPr lang="en-US" sz="2000" dirty="0"/>
              <a:t>CHF - Class 2-60%</a:t>
            </a:r>
          </a:p>
          <a:p>
            <a:r>
              <a:rPr lang="en-US" sz="2000" dirty="0"/>
              <a:t>NICM - 60%</a:t>
            </a:r>
          </a:p>
          <a:p>
            <a:r>
              <a:rPr lang="en-US" sz="2000" dirty="0"/>
              <a:t>Persistent AF - 70%</a:t>
            </a:r>
          </a:p>
          <a:p>
            <a:r>
              <a:rPr lang="en-US" sz="2000" dirty="0"/>
              <a:t>LVEF - 32%</a:t>
            </a:r>
          </a:p>
          <a:p>
            <a:r>
              <a:rPr lang="en-US" sz="2000" dirty="0"/>
              <a:t>Amio failure - 45%</a:t>
            </a:r>
          </a:p>
          <a:p>
            <a:r>
              <a:rPr lang="en-US" sz="2000" dirty="0"/>
              <a:t>ICD/CRTD - 100%</a:t>
            </a:r>
          </a:p>
          <a:p>
            <a:endParaRPr lang="en-US" dirty="0"/>
          </a:p>
        </p:txBody>
      </p:sp>
      <p:sp>
        <p:nvSpPr>
          <p:cNvPr id="8" name="TextBox 7">
            <a:extLst>
              <a:ext uri="{FF2B5EF4-FFF2-40B4-BE49-F238E27FC236}">
                <a16:creationId xmlns:a16="http://schemas.microsoft.com/office/drawing/2014/main" id="{2E993406-3818-2989-C2B5-9F43C8805034}"/>
              </a:ext>
            </a:extLst>
          </p:cNvPr>
          <p:cNvSpPr txBox="1"/>
          <p:nvPr/>
        </p:nvSpPr>
        <p:spPr>
          <a:xfrm>
            <a:off x="1418897" y="363966"/>
            <a:ext cx="8904679" cy="1077218"/>
          </a:xfrm>
          <a:prstGeom prst="rect">
            <a:avLst/>
          </a:prstGeom>
          <a:noFill/>
        </p:spPr>
        <p:txBody>
          <a:bodyPr wrap="square">
            <a:spAutoFit/>
          </a:bodyPr>
          <a:lstStyle/>
          <a:p>
            <a:pPr algn="ctr">
              <a:buNone/>
            </a:pPr>
            <a:r>
              <a:rPr lang="en-US" sz="3200" b="1" i="0" dirty="0">
                <a:solidFill>
                  <a:srgbClr val="993300"/>
                </a:solidFill>
                <a:effectLst/>
              </a:rPr>
              <a:t>Catheter Ablation for Atrial Fibrillation </a:t>
            </a:r>
            <a:br>
              <a:rPr lang="en-US" sz="3200" b="1" i="0" dirty="0">
                <a:solidFill>
                  <a:srgbClr val="993300"/>
                </a:solidFill>
                <a:effectLst/>
              </a:rPr>
            </a:br>
            <a:r>
              <a:rPr lang="en-US" sz="3200" b="1" i="0" dirty="0">
                <a:solidFill>
                  <a:srgbClr val="993300"/>
                </a:solidFill>
                <a:effectLst/>
              </a:rPr>
              <a:t>with Heart Failure-CASTLE HF </a:t>
            </a:r>
          </a:p>
        </p:txBody>
      </p:sp>
    </p:spTree>
    <p:extLst>
      <p:ext uri="{BB962C8B-B14F-4D97-AF65-F5344CB8AC3E}">
        <p14:creationId xmlns:p14="http://schemas.microsoft.com/office/powerpoint/2010/main" val="334687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F163DE-0472-2E49-CAFF-C8429C15D393}"/>
              </a:ext>
            </a:extLst>
          </p:cNvPr>
          <p:cNvSpPr txBox="1"/>
          <p:nvPr/>
        </p:nvSpPr>
        <p:spPr>
          <a:xfrm>
            <a:off x="28039" y="6487859"/>
            <a:ext cx="6094562" cy="307777"/>
          </a:xfrm>
          <a:prstGeom prst="rect">
            <a:avLst/>
          </a:prstGeom>
          <a:noFill/>
        </p:spPr>
        <p:txBody>
          <a:bodyPr wrap="square">
            <a:spAutoFit/>
          </a:bodyPr>
          <a:lstStyle/>
          <a:p>
            <a:r>
              <a:rPr lang="en-US" sz="1400" i="0" dirty="0">
                <a:solidFill>
                  <a:srgbClr val="4D4D4D"/>
                </a:solidFill>
                <a:effectLst/>
                <a:latin typeface="Calibri" panose="020F0502020204030204" pitchFamily="34" charset="0"/>
                <a:cs typeface="Calibri" panose="020F0502020204030204" pitchFamily="34" charset="0"/>
              </a:rPr>
              <a:t>N Engl J Med 2018;378:417-427</a:t>
            </a:r>
            <a:endParaRPr lang="en-US" sz="1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6130EFA-A4D5-FBA5-BEF9-5586135E826D}"/>
              </a:ext>
            </a:extLst>
          </p:cNvPr>
          <p:cNvPicPr>
            <a:picLocks noChangeAspect="1"/>
          </p:cNvPicPr>
          <p:nvPr/>
        </p:nvPicPr>
        <p:blipFill>
          <a:blip r:embed="rId2"/>
          <a:stretch>
            <a:fillRect/>
          </a:stretch>
        </p:blipFill>
        <p:spPr>
          <a:xfrm>
            <a:off x="3411919" y="147444"/>
            <a:ext cx="5280135" cy="6772948"/>
          </a:xfrm>
          <a:prstGeom prst="rect">
            <a:avLst/>
          </a:prstGeom>
        </p:spPr>
      </p:pic>
    </p:spTree>
    <p:extLst>
      <p:ext uri="{BB962C8B-B14F-4D97-AF65-F5344CB8AC3E}">
        <p14:creationId xmlns:p14="http://schemas.microsoft.com/office/powerpoint/2010/main" val="2959851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82D17-308C-4C18-E9F5-D515587AFE5F}"/>
              </a:ext>
            </a:extLst>
          </p:cNvPr>
          <p:cNvPicPr>
            <a:picLocks noChangeAspect="1"/>
          </p:cNvPicPr>
          <p:nvPr/>
        </p:nvPicPr>
        <p:blipFill>
          <a:blip r:embed="rId2"/>
          <a:stretch>
            <a:fillRect/>
          </a:stretch>
        </p:blipFill>
        <p:spPr>
          <a:xfrm>
            <a:off x="804124" y="215173"/>
            <a:ext cx="10583752" cy="3115110"/>
          </a:xfrm>
          <a:prstGeom prst="rect">
            <a:avLst/>
          </a:prstGeom>
        </p:spPr>
      </p:pic>
      <p:pic>
        <p:nvPicPr>
          <p:cNvPr id="5" name="Picture 4">
            <a:extLst>
              <a:ext uri="{FF2B5EF4-FFF2-40B4-BE49-F238E27FC236}">
                <a16:creationId xmlns:a16="http://schemas.microsoft.com/office/drawing/2014/main" id="{72130908-5841-3BF1-A7A1-ACA2E19ACA0D}"/>
              </a:ext>
            </a:extLst>
          </p:cNvPr>
          <p:cNvPicPr>
            <a:picLocks noChangeAspect="1"/>
          </p:cNvPicPr>
          <p:nvPr/>
        </p:nvPicPr>
        <p:blipFill>
          <a:blip r:embed="rId3"/>
          <a:stretch>
            <a:fillRect/>
          </a:stretch>
        </p:blipFill>
        <p:spPr>
          <a:xfrm>
            <a:off x="1642441" y="3330283"/>
            <a:ext cx="8907118" cy="2381582"/>
          </a:xfrm>
          <a:prstGeom prst="rect">
            <a:avLst/>
          </a:prstGeom>
        </p:spPr>
      </p:pic>
      <p:sp>
        <p:nvSpPr>
          <p:cNvPr id="7" name="Arrow: U-Turn 6">
            <a:extLst>
              <a:ext uri="{FF2B5EF4-FFF2-40B4-BE49-F238E27FC236}">
                <a16:creationId xmlns:a16="http://schemas.microsoft.com/office/drawing/2014/main" id="{4F4457A4-ADD0-E632-930B-75769D4F5CAF}"/>
              </a:ext>
            </a:extLst>
          </p:cNvPr>
          <p:cNvSpPr/>
          <p:nvPr/>
        </p:nvSpPr>
        <p:spPr>
          <a:xfrm>
            <a:off x="3838755" y="2380891"/>
            <a:ext cx="724619" cy="370935"/>
          </a:xfrm>
          <a:prstGeom prst="utur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2071FC8C-7D91-02C3-29CC-52DB92F39C4D}"/>
              </a:ext>
            </a:extLst>
          </p:cNvPr>
          <p:cNvSpPr/>
          <p:nvPr/>
        </p:nvSpPr>
        <p:spPr>
          <a:xfrm>
            <a:off x="7513608" y="5339751"/>
            <a:ext cx="3035951" cy="37211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1652D4-BE2E-8C03-FC0B-0D30E1FB0107}"/>
              </a:ext>
            </a:extLst>
          </p:cNvPr>
          <p:cNvSpPr txBox="1"/>
          <p:nvPr/>
        </p:nvSpPr>
        <p:spPr>
          <a:xfrm>
            <a:off x="28039" y="6487859"/>
            <a:ext cx="6094562" cy="338554"/>
          </a:xfrm>
          <a:prstGeom prst="rect">
            <a:avLst/>
          </a:prstGeom>
          <a:noFill/>
        </p:spPr>
        <p:txBody>
          <a:bodyPr wrap="square">
            <a:spAutoFit/>
          </a:bodyPr>
          <a:lstStyle/>
          <a:p>
            <a:r>
              <a:rPr lang="en-US" sz="1600" i="0" dirty="0">
                <a:solidFill>
                  <a:srgbClr val="4D4D4D"/>
                </a:solidFill>
                <a:effectLst/>
                <a:latin typeface="Calibri" panose="020F0502020204030204" pitchFamily="34" charset="0"/>
                <a:cs typeface="Calibri" panose="020F0502020204030204" pitchFamily="34" charset="0"/>
              </a:rPr>
              <a:t>N Engl J Med 2018;378:417-427</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9305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9E567E-97A7-8DF6-0A18-BC68DA400FBF}"/>
              </a:ext>
            </a:extLst>
          </p:cNvPr>
          <p:cNvPicPr>
            <a:picLocks noChangeAspect="1"/>
          </p:cNvPicPr>
          <p:nvPr/>
        </p:nvPicPr>
        <p:blipFill>
          <a:blip r:embed="rId2"/>
          <a:stretch>
            <a:fillRect/>
          </a:stretch>
        </p:blipFill>
        <p:spPr>
          <a:xfrm>
            <a:off x="4133636" y="714074"/>
            <a:ext cx="3924728" cy="6107987"/>
          </a:xfrm>
          <a:prstGeom prst="rect">
            <a:avLst/>
          </a:prstGeom>
        </p:spPr>
      </p:pic>
      <p:sp>
        <p:nvSpPr>
          <p:cNvPr id="5" name="TextBox 4">
            <a:extLst>
              <a:ext uri="{FF2B5EF4-FFF2-40B4-BE49-F238E27FC236}">
                <a16:creationId xmlns:a16="http://schemas.microsoft.com/office/drawing/2014/main" id="{ADEAC573-6B4A-DF56-8E48-E6DEAC862FD7}"/>
              </a:ext>
            </a:extLst>
          </p:cNvPr>
          <p:cNvSpPr txBox="1"/>
          <p:nvPr/>
        </p:nvSpPr>
        <p:spPr>
          <a:xfrm>
            <a:off x="8876872" y="2352782"/>
            <a:ext cx="3023585" cy="3139321"/>
          </a:xfrm>
          <a:prstGeom prst="rect">
            <a:avLst/>
          </a:prstGeom>
          <a:noFill/>
        </p:spPr>
        <p:txBody>
          <a:bodyPr wrap="none" rtlCol="0">
            <a:spAutoFit/>
          </a:bodyPr>
          <a:lstStyle/>
          <a:p>
            <a:r>
              <a:rPr lang="en-US" dirty="0"/>
              <a:t>Age - 62</a:t>
            </a:r>
          </a:p>
          <a:p>
            <a:r>
              <a:rPr lang="en-US" dirty="0"/>
              <a:t>NYHA Class – 3/4</a:t>
            </a:r>
            <a:br>
              <a:rPr lang="en-US" dirty="0"/>
            </a:br>
            <a:endParaRPr lang="en-US" dirty="0"/>
          </a:p>
          <a:p>
            <a:r>
              <a:rPr lang="en-US" dirty="0"/>
              <a:t>Patients with end stage CHF</a:t>
            </a:r>
          </a:p>
          <a:p>
            <a:r>
              <a:rPr lang="en-US" dirty="0"/>
              <a:t>Referred for LVAD/HT</a:t>
            </a:r>
            <a:br>
              <a:rPr lang="en-US" dirty="0"/>
            </a:br>
            <a:endParaRPr lang="en-US" dirty="0"/>
          </a:p>
          <a:p>
            <a:r>
              <a:rPr lang="en-US" dirty="0"/>
              <a:t>LVEF - 25%</a:t>
            </a:r>
          </a:p>
          <a:p>
            <a:r>
              <a:rPr lang="en-US" dirty="0"/>
              <a:t>NICM - 60%</a:t>
            </a:r>
          </a:p>
          <a:p>
            <a:r>
              <a:rPr lang="en-US" dirty="0"/>
              <a:t>Persistent AF - 56%</a:t>
            </a:r>
          </a:p>
          <a:p>
            <a:r>
              <a:rPr lang="en-US" dirty="0"/>
              <a:t>Duration of AF - 4 years</a:t>
            </a:r>
          </a:p>
          <a:p>
            <a:endParaRPr lang="en-US" dirty="0"/>
          </a:p>
        </p:txBody>
      </p:sp>
      <p:sp>
        <p:nvSpPr>
          <p:cNvPr id="6" name="TextBox 5">
            <a:extLst>
              <a:ext uri="{FF2B5EF4-FFF2-40B4-BE49-F238E27FC236}">
                <a16:creationId xmlns:a16="http://schemas.microsoft.com/office/drawing/2014/main" id="{42961637-0B58-EB80-3A15-606DF8F0B668}"/>
              </a:ext>
            </a:extLst>
          </p:cNvPr>
          <p:cNvSpPr txBox="1"/>
          <p:nvPr/>
        </p:nvSpPr>
        <p:spPr>
          <a:xfrm>
            <a:off x="4363795" y="133475"/>
            <a:ext cx="3464410" cy="584775"/>
          </a:xfrm>
          <a:prstGeom prst="rect">
            <a:avLst/>
          </a:prstGeom>
          <a:noFill/>
        </p:spPr>
        <p:txBody>
          <a:bodyPr wrap="none" rtlCol="0">
            <a:spAutoFit/>
          </a:bodyPr>
          <a:lstStyle/>
          <a:p>
            <a:r>
              <a:rPr lang="en-US" sz="3200" dirty="0">
                <a:solidFill>
                  <a:srgbClr val="993300"/>
                </a:solidFill>
              </a:rPr>
              <a:t>CASTLE HTX  Trial</a:t>
            </a:r>
          </a:p>
        </p:txBody>
      </p:sp>
      <p:sp>
        <p:nvSpPr>
          <p:cNvPr id="8" name="TextBox 7">
            <a:extLst>
              <a:ext uri="{FF2B5EF4-FFF2-40B4-BE49-F238E27FC236}">
                <a16:creationId xmlns:a16="http://schemas.microsoft.com/office/drawing/2014/main" id="{352DE4DA-6729-3FC8-163A-F33FD8BAFC49}"/>
              </a:ext>
            </a:extLst>
          </p:cNvPr>
          <p:cNvSpPr txBox="1"/>
          <p:nvPr/>
        </p:nvSpPr>
        <p:spPr>
          <a:xfrm>
            <a:off x="213189" y="6416748"/>
            <a:ext cx="6097712" cy="307777"/>
          </a:xfrm>
          <a:prstGeom prst="rect">
            <a:avLst/>
          </a:prstGeom>
          <a:noFill/>
        </p:spPr>
        <p:txBody>
          <a:bodyPr wrap="square">
            <a:spAutoFit/>
          </a:bodyPr>
          <a:lstStyle/>
          <a:p>
            <a:r>
              <a:rPr lang="en-US" sz="1400" i="0" dirty="0">
                <a:solidFill>
                  <a:srgbClr val="4D4D4D"/>
                </a:solidFill>
                <a:effectLst/>
                <a:latin typeface="OTNEJMScalaSansLF"/>
              </a:rPr>
              <a:t>N Engl J Med 2023;389:1380-1389</a:t>
            </a:r>
            <a:endParaRPr lang="en-US" sz="1400" dirty="0"/>
          </a:p>
        </p:txBody>
      </p:sp>
      <p:sp>
        <p:nvSpPr>
          <p:cNvPr id="9" name="TextBox 8">
            <a:extLst>
              <a:ext uri="{FF2B5EF4-FFF2-40B4-BE49-F238E27FC236}">
                <a16:creationId xmlns:a16="http://schemas.microsoft.com/office/drawing/2014/main" id="{260ADEEC-B915-B0EC-948D-CABEFD90EEC6}"/>
              </a:ext>
            </a:extLst>
          </p:cNvPr>
          <p:cNvSpPr txBox="1"/>
          <p:nvPr/>
        </p:nvSpPr>
        <p:spPr>
          <a:xfrm>
            <a:off x="2069233" y="1322372"/>
            <a:ext cx="1781257" cy="369332"/>
          </a:xfrm>
          <a:prstGeom prst="rect">
            <a:avLst/>
          </a:prstGeom>
          <a:noFill/>
        </p:spPr>
        <p:txBody>
          <a:bodyPr wrap="none" rtlCol="0">
            <a:spAutoFit/>
          </a:bodyPr>
          <a:lstStyle/>
          <a:p>
            <a:r>
              <a:rPr lang="en-US" dirty="0"/>
              <a:t>Death/LVAD/HT</a:t>
            </a:r>
          </a:p>
        </p:txBody>
      </p:sp>
    </p:spTree>
    <p:extLst>
      <p:ext uri="{BB962C8B-B14F-4D97-AF65-F5344CB8AC3E}">
        <p14:creationId xmlns:p14="http://schemas.microsoft.com/office/powerpoint/2010/main" val="2315117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9FD047-C705-9988-8D71-02D4649BA3E0}"/>
              </a:ext>
            </a:extLst>
          </p:cNvPr>
          <p:cNvPicPr>
            <a:picLocks noChangeAspect="1"/>
          </p:cNvPicPr>
          <p:nvPr/>
        </p:nvPicPr>
        <p:blipFill>
          <a:blip r:embed="rId2"/>
          <a:stretch>
            <a:fillRect/>
          </a:stretch>
        </p:blipFill>
        <p:spPr>
          <a:xfrm>
            <a:off x="147146" y="1289349"/>
            <a:ext cx="7256480" cy="4918980"/>
          </a:xfrm>
          <a:prstGeom prst="rect">
            <a:avLst/>
          </a:prstGeom>
        </p:spPr>
      </p:pic>
      <p:sp>
        <p:nvSpPr>
          <p:cNvPr id="5" name="TextBox 4">
            <a:extLst>
              <a:ext uri="{FF2B5EF4-FFF2-40B4-BE49-F238E27FC236}">
                <a16:creationId xmlns:a16="http://schemas.microsoft.com/office/drawing/2014/main" id="{445197D3-4C42-290F-B4F2-6F8C50BC8E26}"/>
              </a:ext>
            </a:extLst>
          </p:cNvPr>
          <p:cNvSpPr txBox="1"/>
          <p:nvPr/>
        </p:nvSpPr>
        <p:spPr>
          <a:xfrm>
            <a:off x="3048762" y="357283"/>
            <a:ext cx="6094476" cy="584775"/>
          </a:xfrm>
          <a:prstGeom prst="rect">
            <a:avLst/>
          </a:prstGeom>
          <a:noFill/>
        </p:spPr>
        <p:txBody>
          <a:bodyPr wrap="square">
            <a:spAutoFit/>
          </a:bodyPr>
          <a:lstStyle/>
          <a:p>
            <a:pPr algn="ctr">
              <a:buNone/>
            </a:pPr>
            <a:r>
              <a:rPr lang="en-US" b="0" i="0" dirty="0">
                <a:solidFill>
                  <a:srgbClr val="000000"/>
                </a:solidFill>
                <a:effectLst/>
                <a:latin typeface="unset"/>
              </a:rPr>
              <a:t> </a:t>
            </a:r>
            <a:r>
              <a:rPr lang="en-US" sz="3200" b="0" i="0" dirty="0">
                <a:solidFill>
                  <a:srgbClr val="993300"/>
                </a:solidFill>
                <a:effectLst/>
                <a:latin typeface="+mj-lt"/>
              </a:rPr>
              <a:t>CAMERA-MRI</a:t>
            </a:r>
            <a:r>
              <a:rPr lang="en-US" b="0" i="0" dirty="0">
                <a:solidFill>
                  <a:srgbClr val="000000"/>
                </a:solidFill>
                <a:effectLst/>
                <a:latin typeface="unset"/>
              </a:rPr>
              <a:t> </a:t>
            </a:r>
            <a:r>
              <a:rPr lang="en-US" sz="3200" b="0" i="0" dirty="0">
                <a:solidFill>
                  <a:srgbClr val="993300"/>
                </a:solidFill>
                <a:effectLst/>
                <a:latin typeface="+mj-lt"/>
              </a:rPr>
              <a:t>Study</a:t>
            </a:r>
            <a:endParaRPr lang="en-US" sz="3200" b="1" i="0" dirty="0">
              <a:solidFill>
                <a:srgbClr val="993300"/>
              </a:solidFill>
              <a:effectLst/>
              <a:latin typeface="+mj-lt"/>
            </a:endParaRPr>
          </a:p>
        </p:txBody>
      </p:sp>
      <p:sp>
        <p:nvSpPr>
          <p:cNvPr id="6" name="TextBox 5">
            <a:extLst>
              <a:ext uri="{FF2B5EF4-FFF2-40B4-BE49-F238E27FC236}">
                <a16:creationId xmlns:a16="http://schemas.microsoft.com/office/drawing/2014/main" id="{5E3931DB-DF92-4A36-3D39-29AA22F2BA44}"/>
              </a:ext>
            </a:extLst>
          </p:cNvPr>
          <p:cNvSpPr txBox="1"/>
          <p:nvPr/>
        </p:nvSpPr>
        <p:spPr>
          <a:xfrm>
            <a:off x="7535917" y="2267271"/>
            <a:ext cx="4735607" cy="2585323"/>
          </a:xfrm>
          <a:prstGeom prst="rect">
            <a:avLst/>
          </a:prstGeom>
          <a:noFill/>
        </p:spPr>
        <p:txBody>
          <a:bodyPr wrap="square" rtlCol="0">
            <a:spAutoFit/>
          </a:bodyPr>
          <a:lstStyle/>
          <a:p>
            <a:r>
              <a:rPr lang="en-US" dirty="0"/>
              <a:t>66 Patients</a:t>
            </a:r>
          </a:p>
          <a:p>
            <a:r>
              <a:rPr lang="en-US" dirty="0"/>
              <a:t>Ablation vs rate control</a:t>
            </a:r>
            <a:br>
              <a:rPr lang="en-US" dirty="0"/>
            </a:br>
            <a:endParaRPr lang="en-US" dirty="0"/>
          </a:p>
          <a:p>
            <a:r>
              <a:rPr lang="en-US" dirty="0"/>
              <a:t>CHF - Class 2/3</a:t>
            </a:r>
          </a:p>
          <a:p>
            <a:r>
              <a:rPr lang="en-US" dirty="0"/>
              <a:t>On GDMT - 98%</a:t>
            </a:r>
          </a:p>
          <a:p>
            <a:r>
              <a:rPr lang="en-US" dirty="0"/>
              <a:t>Persistent AF median duration - 2.3 years</a:t>
            </a:r>
          </a:p>
          <a:p>
            <a:r>
              <a:rPr lang="en-US" dirty="0"/>
              <a:t>LVEF - 32%</a:t>
            </a:r>
            <a:br>
              <a:rPr lang="en-US" dirty="0"/>
            </a:br>
            <a:endParaRPr lang="en-US" dirty="0"/>
          </a:p>
          <a:p>
            <a:r>
              <a:rPr lang="en-US" dirty="0"/>
              <a:t>½ rate control group crossed over to ablation</a:t>
            </a:r>
          </a:p>
        </p:txBody>
      </p:sp>
    </p:spTree>
    <p:extLst>
      <p:ext uri="{BB962C8B-B14F-4D97-AF65-F5344CB8AC3E}">
        <p14:creationId xmlns:p14="http://schemas.microsoft.com/office/powerpoint/2010/main" val="305442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FC3703-D9F1-7179-347E-C117B752FE95}"/>
              </a:ext>
            </a:extLst>
          </p:cNvPr>
          <p:cNvSpPr txBox="1"/>
          <p:nvPr/>
        </p:nvSpPr>
        <p:spPr>
          <a:xfrm>
            <a:off x="841247" y="0"/>
            <a:ext cx="10381368" cy="1077218"/>
          </a:xfrm>
          <a:prstGeom prst="rect">
            <a:avLst/>
          </a:prstGeom>
          <a:noFill/>
        </p:spPr>
        <p:txBody>
          <a:bodyPr wrap="none" rtlCol="0">
            <a:spAutoFit/>
          </a:bodyPr>
          <a:lstStyle/>
          <a:p>
            <a:pPr algn="ctr"/>
            <a:r>
              <a:rPr lang="en-US" sz="3200" dirty="0">
                <a:solidFill>
                  <a:srgbClr val="993300"/>
                </a:solidFill>
              </a:rPr>
              <a:t>AF  ablation may show mortality/morbidity benefit in CHF</a:t>
            </a:r>
          </a:p>
          <a:p>
            <a:pPr algn="ctr"/>
            <a:r>
              <a:rPr lang="en-US" sz="3200" dirty="0">
                <a:solidFill>
                  <a:srgbClr val="993300"/>
                </a:solidFill>
              </a:rPr>
              <a:t>Class I/II A indication in guidelines</a:t>
            </a:r>
          </a:p>
        </p:txBody>
      </p:sp>
      <p:pic>
        <p:nvPicPr>
          <p:cNvPr id="4" name="Picture 3">
            <a:extLst>
              <a:ext uri="{FF2B5EF4-FFF2-40B4-BE49-F238E27FC236}">
                <a16:creationId xmlns:a16="http://schemas.microsoft.com/office/drawing/2014/main" id="{6FAFFADE-0D2A-AAA3-EE5F-E7E2F91C3460}"/>
              </a:ext>
            </a:extLst>
          </p:cNvPr>
          <p:cNvPicPr>
            <a:picLocks noChangeAspect="1"/>
          </p:cNvPicPr>
          <p:nvPr/>
        </p:nvPicPr>
        <p:blipFill>
          <a:blip r:embed="rId2"/>
          <a:srcRect t="50000"/>
          <a:stretch>
            <a:fillRect/>
          </a:stretch>
        </p:blipFill>
        <p:spPr>
          <a:xfrm>
            <a:off x="2575499" y="1166279"/>
            <a:ext cx="6912864" cy="4977348"/>
          </a:xfrm>
          <a:prstGeom prst="rect">
            <a:avLst/>
          </a:prstGeom>
        </p:spPr>
      </p:pic>
      <p:sp>
        <p:nvSpPr>
          <p:cNvPr id="6" name="TextBox 5">
            <a:extLst>
              <a:ext uri="{FF2B5EF4-FFF2-40B4-BE49-F238E27FC236}">
                <a16:creationId xmlns:a16="http://schemas.microsoft.com/office/drawing/2014/main" id="{FF2E85FC-D26A-D4E8-D8FD-D305FEC7219B}"/>
              </a:ext>
            </a:extLst>
          </p:cNvPr>
          <p:cNvSpPr txBox="1"/>
          <p:nvPr/>
        </p:nvSpPr>
        <p:spPr>
          <a:xfrm>
            <a:off x="2172909" y="6400854"/>
            <a:ext cx="8796528" cy="338554"/>
          </a:xfrm>
          <a:prstGeom prst="rect">
            <a:avLst/>
          </a:prstGeom>
          <a:noFill/>
        </p:spPr>
        <p:txBody>
          <a:bodyPr wrap="square">
            <a:spAutoFit/>
          </a:bodyPr>
          <a:lstStyle/>
          <a:p>
            <a:pPr algn="ctr">
              <a:buNone/>
            </a:pPr>
            <a:r>
              <a:rPr lang="en-US" sz="1600" b="1" i="0" dirty="0">
                <a:solidFill>
                  <a:srgbClr val="000000"/>
                </a:solidFill>
                <a:effectLst/>
                <a:latin typeface="Calibri" panose="020F0502020204030204" pitchFamily="34" charset="0"/>
                <a:cs typeface="Calibri" panose="020F0502020204030204" pitchFamily="34" charset="0"/>
              </a:rPr>
              <a:t>2023 ACC/AHA/ACCP/HRS Guideline for the Diagnosis and Management of Atrial Fibrillation</a:t>
            </a:r>
          </a:p>
        </p:txBody>
      </p:sp>
    </p:spTree>
    <p:extLst>
      <p:ext uri="{BB962C8B-B14F-4D97-AF65-F5344CB8AC3E}">
        <p14:creationId xmlns:p14="http://schemas.microsoft.com/office/powerpoint/2010/main" val="2686120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6A076B-BF0B-BF09-78F3-450DAA6632C9}"/>
              </a:ext>
            </a:extLst>
          </p:cNvPr>
          <p:cNvPicPr>
            <a:picLocks noChangeAspect="1"/>
          </p:cNvPicPr>
          <p:nvPr/>
        </p:nvPicPr>
        <p:blipFill>
          <a:blip r:embed="rId2"/>
          <a:stretch>
            <a:fillRect/>
          </a:stretch>
        </p:blipFill>
        <p:spPr>
          <a:xfrm>
            <a:off x="473712" y="195563"/>
            <a:ext cx="11244575" cy="6466873"/>
          </a:xfrm>
          <a:prstGeom prst="rect">
            <a:avLst/>
          </a:prstGeom>
        </p:spPr>
      </p:pic>
    </p:spTree>
    <p:extLst>
      <p:ext uri="{BB962C8B-B14F-4D97-AF65-F5344CB8AC3E}">
        <p14:creationId xmlns:p14="http://schemas.microsoft.com/office/powerpoint/2010/main" val="1447380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1D7DC-6734-5A9F-3544-9F3478502A70}"/>
              </a:ext>
            </a:extLst>
          </p:cNvPr>
          <p:cNvPicPr>
            <a:picLocks noChangeAspect="1"/>
          </p:cNvPicPr>
          <p:nvPr/>
        </p:nvPicPr>
        <p:blipFill>
          <a:blip r:embed="rId2"/>
          <a:stretch>
            <a:fillRect/>
          </a:stretch>
        </p:blipFill>
        <p:spPr>
          <a:xfrm>
            <a:off x="221411" y="518844"/>
            <a:ext cx="11749177" cy="5509761"/>
          </a:xfrm>
          <a:prstGeom prst="rect">
            <a:avLst/>
          </a:prstGeom>
        </p:spPr>
      </p:pic>
      <p:sp>
        <p:nvSpPr>
          <p:cNvPr id="5" name="TextBox 4">
            <a:extLst>
              <a:ext uri="{FF2B5EF4-FFF2-40B4-BE49-F238E27FC236}">
                <a16:creationId xmlns:a16="http://schemas.microsoft.com/office/drawing/2014/main" id="{6EEC72DF-FE15-0CD3-7B2F-A575764C9B5B}"/>
              </a:ext>
            </a:extLst>
          </p:cNvPr>
          <p:cNvSpPr txBox="1"/>
          <p:nvPr/>
        </p:nvSpPr>
        <p:spPr>
          <a:xfrm>
            <a:off x="221411" y="6427480"/>
            <a:ext cx="6094562"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Circ </a:t>
            </a:r>
            <a:r>
              <a:rPr lang="en-US" sz="1600" dirty="0" err="1">
                <a:latin typeface="Calibri" panose="020F0502020204030204" pitchFamily="34" charset="0"/>
                <a:cs typeface="Calibri" panose="020F0502020204030204" pitchFamily="34" charset="0"/>
              </a:rPr>
              <a:t>Arrhythm</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Electrophysiol</a:t>
            </a:r>
            <a:r>
              <a:rPr lang="en-US" sz="1600" dirty="0">
                <a:latin typeface="Calibri" panose="020F0502020204030204" pitchFamily="34" charset="0"/>
                <a:cs typeface="Calibri" panose="020F0502020204030204" pitchFamily="34" charset="0"/>
              </a:rPr>
              <a:t>. 2010 Oct;3(5):452-7. </a:t>
            </a:r>
          </a:p>
        </p:txBody>
      </p:sp>
    </p:spTree>
    <p:extLst>
      <p:ext uri="{BB962C8B-B14F-4D97-AF65-F5344CB8AC3E}">
        <p14:creationId xmlns:p14="http://schemas.microsoft.com/office/powerpoint/2010/main" val="398060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6B9231A-B34B-4A29-A6AC-532E1EE81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4D616C34-8B80-61DD-5A3B-D53A35CCCE3F}"/>
              </a:ext>
            </a:extLst>
          </p:cNvPr>
          <p:cNvSpPr>
            <a:spLocks noGrp="1"/>
          </p:cNvSpPr>
          <p:nvPr>
            <p:ph type="ctrTitle"/>
          </p:nvPr>
        </p:nvSpPr>
        <p:spPr>
          <a:xfrm>
            <a:off x="559219" y="1115844"/>
            <a:ext cx="7680960" cy="4631911"/>
          </a:xfrm>
        </p:spPr>
        <p:txBody>
          <a:bodyPr anchor="b">
            <a:normAutofit/>
          </a:bodyPr>
          <a:lstStyle/>
          <a:p>
            <a:r>
              <a:rPr lang="en-US" sz="6500" dirty="0"/>
              <a:t>Understanding Atrial Fibrillation and Its Clinical Significance</a:t>
            </a:r>
          </a:p>
        </p:txBody>
      </p:sp>
      <p:cxnSp>
        <p:nvCxnSpPr>
          <p:cNvPr id="11" name="Straight Connector 10">
            <a:extLst>
              <a:ext uri="{FF2B5EF4-FFF2-40B4-BE49-F238E27FC236}">
                <a16:creationId xmlns:a16="http://schemas.microsoft.com/office/drawing/2014/main" id="{53C0BBAA-A5EC-5D5D-32E6-9F7EA60484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131" y="6268313"/>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572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E46D1-B510-E385-3B69-A7B00A32045E}"/>
              </a:ext>
            </a:extLst>
          </p:cNvPr>
          <p:cNvSpPr txBox="1"/>
          <p:nvPr/>
        </p:nvSpPr>
        <p:spPr>
          <a:xfrm>
            <a:off x="3050134" y="2721114"/>
            <a:ext cx="6091732" cy="707886"/>
          </a:xfrm>
          <a:prstGeom prst="rect">
            <a:avLst/>
          </a:prstGeom>
          <a:noFill/>
        </p:spPr>
        <p:txBody>
          <a:bodyPr wrap="none" rtlCol="0">
            <a:spAutoFit/>
          </a:bodyPr>
          <a:lstStyle/>
          <a:p>
            <a:r>
              <a:rPr lang="en-US" sz="4000" b="1" dirty="0">
                <a:solidFill>
                  <a:srgbClr val="993300"/>
                </a:solidFill>
              </a:rPr>
              <a:t>Ablations are getting safer</a:t>
            </a:r>
          </a:p>
        </p:txBody>
      </p:sp>
    </p:spTree>
    <p:extLst>
      <p:ext uri="{BB962C8B-B14F-4D97-AF65-F5344CB8AC3E}">
        <p14:creationId xmlns:p14="http://schemas.microsoft.com/office/powerpoint/2010/main" val="18856111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9DDC9-D8D6-A4ED-EFEB-3A8519B5CBD3}"/>
              </a:ext>
            </a:extLst>
          </p:cNvPr>
          <p:cNvPicPr>
            <a:picLocks noChangeAspect="1"/>
          </p:cNvPicPr>
          <p:nvPr/>
        </p:nvPicPr>
        <p:blipFill rotWithShape="1">
          <a:blip r:embed="rId2"/>
          <a:srcRect t="12978"/>
          <a:stretch/>
        </p:blipFill>
        <p:spPr>
          <a:xfrm>
            <a:off x="430306" y="987972"/>
            <a:ext cx="11098306" cy="5590249"/>
          </a:xfrm>
          <a:prstGeom prst="rect">
            <a:avLst/>
          </a:prstGeom>
        </p:spPr>
      </p:pic>
      <p:sp>
        <p:nvSpPr>
          <p:cNvPr id="4" name="TextBox 3">
            <a:extLst>
              <a:ext uri="{FF2B5EF4-FFF2-40B4-BE49-F238E27FC236}">
                <a16:creationId xmlns:a16="http://schemas.microsoft.com/office/drawing/2014/main" id="{DCC40B69-DFB8-1A3D-04DF-1A5BE7370C18}"/>
              </a:ext>
            </a:extLst>
          </p:cNvPr>
          <p:cNvSpPr txBox="1"/>
          <p:nvPr/>
        </p:nvSpPr>
        <p:spPr>
          <a:xfrm>
            <a:off x="1336947" y="280086"/>
            <a:ext cx="9719935" cy="707886"/>
          </a:xfrm>
          <a:prstGeom prst="rect">
            <a:avLst/>
          </a:prstGeom>
          <a:noFill/>
        </p:spPr>
        <p:txBody>
          <a:bodyPr wrap="square" rtlCol="0">
            <a:spAutoFit/>
          </a:bodyPr>
          <a:lstStyle/>
          <a:p>
            <a:r>
              <a:rPr lang="en-US" sz="4000" dirty="0">
                <a:solidFill>
                  <a:srgbClr val="993300"/>
                </a:solidFill>
                <a:latin typeface="Calibri" panose="020F0502020204030204" pitchFamily="34" charset="0"/>
                <a:cs typeface="Calibri" panose="020F0502020204030204" pitchFamily="34" charset="0"/>
              </a:rPr>
              <a:t>Contemporary ablation is safe</a:t>
            </a:r>
          </a:p>
        </p:txBody>
      </p:sp>
    </p:spTree>
    <p:extLst>
      <p:ext uri="{BB962C8B-B14F-4D97-AF65-F5344CB8AC3E}">
        <p14:creationId xmlns:p14="http://schemas.microsoft.com/office/powerpoint/2010/main" val="567299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A9D70-3485-C9CA-47F3-BEC92F6D4649}"/>
              </a:ext>
            </a:extLst>
          </p:cNvPr>
          <p:cNvPicPr>
            <a:picLocks noChangeAspect="1"/>
          </p:cNvPicPr>
          <p:nvPr/>
        </p:nvPicPr>
        <p:blipFill>
          <a:blip r:embed="rId2"/>
          <a:stretch>
            <a:fillRect/>
          </a:stretch>
        </p:blipFill>
        <p:spPr>
          <a:xfrm>
            <a:off x="1390290" y="1162109"/>
            <a:ext cx="9651521" cy="5333931"/>
          </a:xfrm>
          <a:prstGeom prst="rect">
            <a:avLst/>
          </a:prstGeom>
        </p:spPr>
      </p:pic>
      <p:sp>
        <p:nvSpPr>
          <p:cNvPr id="6" name="TextBox 5">
            <a:extLst>
              <a:ext uri="{FF2B5EF4-FFF2-40B4-BE49-F238E27FC236}">
                <a16:creationId xmlns:a16="http://schemas.microsoft.com/office/drawing/2014/main" id="{B5D8E0E5-857F-E175-20D0-549DA321F8B1}"/>
              </a:ext>
            </a:extLst>
          </p:cNvPr>
          <p:cNvSpPr txBox="1"/>
          <p:nvPr/>
        </p:nvSpPr>
        <p:spPr>
          <a:xfrm>
            <a:off x="854015" y="84891"/>
            <a:ext cx="10187796" cy="1077218"/>
          </a:xfrm>
          <a:prstGeom prst="rect">
            <a:avLst/>
          </a:prstGeom>
          <a:noFill/>
        </p:spPr>
        <p:txBody>
          <a:bodyPr wrap="square">
            <a:spAutoFit/>
          </a:bodyPr>
          <a:lstStyle/>
          <a:p>
            <a:pPr algn="ctr">
              <a:spcAft>
                <a:spcPts val="1200"/>
              </a:spcAft>
              <a:buNone/>
            </a:pPr>
            <a:r>
              <a:rPr lang="en-US" sz="3200" b="1" i="0" dirty="0">
                <a:solidFill>
                  <a:srgbClr val="222222"/>
                </a:solidFill>
                <a:effectLst/>
                <a:latin typeface="Harding"/>
              </a:rPr>
              <a:t>Safety of pulsed field ablation in more than 17,000 patients with atrial fibrillation in the MANIFEST-17K study</a:t>
            </a:r>
          </a:p>
        </p:txBody>
      </p:sp>
      <p:sp>
        <p:nvSpPr>
          <p:cNvPr id="8" name="TextBox 7">
            <a:extLst>
              <a:ext uri="{FF2B5EF4-FFF2-40B4-BE49-F238E27FC236}">
                <a16:creationId xmlns:a16="http://schemas.microsoft.com/office/drawing/2014/main" id="{3E7DB0AA-FFC6-759E-54AD-74848A0D6C37}"/>
              </a:ext>
            </a:extLst>
          </p:cNvPr>
          <p:cNvSpPr txBox="1"/>
          <p:nvPr/>
        </p:nvSpPr>
        <p:spPr>
          <a:xfrm>
            <a:off x="121488" y="6520888"/>
            <a:ext cx="6094562" cy="307777"/>
          </a:xfrm>
          <a:prstGeom prst="rect">
            <a:avLst/>
          </a:prstGeom>
          <a:noFill/>
        </p:spPr>
        <p:txBody>
          <a:bodyPr wrap="square">
            <a:spAutoFit/>
          </a:bodyPr>
          <a:lstStyle/>
          <a:p>
            <a:r>
              <a:rPr lang="en-US" sz="1400" i="1"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Nature Medicine</a:t>
            </a:r>
            <a:r>
              <a:rPr lang="en-US" sz="1400" i="0" dirty="0">
                <a:effectLst/>
                <a:latin typeface="Calibri" panose="020F0502020204030204" pitchFamily="34" charset="0"/>
                <a:cs typeface="Calibri" panose="020F0502020204030204" pitchFamily="34" charset="0"/>
              </a:rPr>
              <a:t> volume 30, pages2020–2029 (2024)</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2BBE4-B8C9-635A-6E64-D4D778781BA4}"/>
              </a:ext>
            </a:extLst>
          </p:cNvPr>
          <p:cNvPicPr>
            <a:picLocks noChangeAspect="1"/>
          </p:cNvPicPr>
          <p:nvPr/>
        </p:nvPicPr>
        <p:blipFill rotWithShape="1">
          <a:blip r:embed="rId2"/>
          <a:srcRect l="-1" r="6893" b="21727"/>
          <a:stretch/>
        </p:blipFill>
        <p:spPr>
          <a:xfrm>
            <a:off x="350584" y="810170"/>
            <a:ext cx="11351681" cy="5050981"/>
          </a:xfrm>
          <a:prstGeom prst="rect">
            <a:avLst/>
          </a:prstGeom>
        </p:spPr>
      </p:pic>
      <p:sp>
        <p:nvSpPr>
          <p:cNvPr id="2" name="Rectangle 1">
            <a:extLst>
              <a:ext uri="{FF2B5EF4-FFF2-40B4-BE49-F238E27FC236}">
                <a16:creationId xmlns:a16="http://schemas.microsoft.com/office/drawing/2014/main" id="{6E227142-1E85-41AB-AFAD-85FB72B7D0CF}"/>
              </a:ext>
            </a:extLst>
          </p:cNvPr>
          <p:cNvSpPr/>
          <p:nvPr/>
        </p:nvSpPr>
        <p:spPr>
          <a:xfrm>
            <a:off x="10880333" y="202506"/>
            <a:ext cx="821932" cy="1215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604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T 2016 PPT Finale.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80" y="-51445"/>
            <a:ext cx="12192000" cy="9144001"/>
          </a:xfrm>
          <a:prstGeom prst="rect">
            <a:avLst/>
          </a:prstGeom>
        </p:spPr>
      </p:pic>
      <p:sp>
        <p:nvSpPr>
          <p:cNvPr id="4" name="Title 3">
            <a:extLst>
              <a:ext uri="{FF2B5EF4-FFF2-40B4-BE49-F238E27FC236}">
                <a16:creationId xmlns:a16="http://schemas.microsoft.com/office/drawing/2014/main" id="{4B5F5385-4754-EF45-8C2E-E2D583452401}"/>
              </a:ext>
            </a:extLst>
          </p:cNvPr>
          <p:cNvSpPr>
            <a:spLocks noGrp="1"/>
          </p:cNvSpPr>
          <p:nvPr>
            <p:ph type="ctrTitle"/>
          </p:nvPr>
        </p:nvSpPr>
        <p:spPr>
          <a:xfrm>
            <a:off x="5529048" y="4980623"/>
            <a:ext cx="7783629" cy="1450708"/>
          </a:xfrm>
        </p:spPr>
        <p:txBody>
          <a:bodyPr/>
          <a:lstStyle/>
          <a:p>
            <a:pPr algn="ctr"/>
            <a:r>
              <a:rPr lang="en-US" dirty="0">
                <a:solidFill>
                  <a:schemeClr val="bg1"/>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353798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B3E1F-25B9-07FA-27AE-D76C0E46FD5C}"/>
              </a:ext>
            </a:extLst>
          </p:cNvPr>
          <p:cNvPicPr>
            <a:picLocks noChangeAspect="1"/>
          </p:cNvPicPr>
          <p:nvPr/>
        </p:nvPicPr>
        <p:blipFill>
          <a:blip r:embed="rId2"/>
          <a:srcRect t="11855"/>
          <a:stretch>
            <a:fillRect/>
          </a:stretch>
        </p:blipFill>
        <p:spPr>
          <a:xfrm>
            <a:off x="690282" y="1329750"/>
            <a:ext cx="10811435" cy="5048116"/>
          </a:xfrm>
          <a:prstGeom prst="rect">
            <a:avLst/>
          </a:prstGeom>
        </p:spPr>
      </p:pic>
      <p:sp>
        <p:nvSpPr>
          <p:cNvPr id="2" name="Rectangle 1">
            <a:extLst>
              <a:ext uri="{FF2B5EF4-FFF2-40B4-BE49-F238E27FC236}">
                <a16:creationId xmlns:a16="http://schemas.microsoft.com/office/drawing/2014/main" id="{B83D9EDE-E703-5E27-619E-02C6DBC6B53B}"/>
              </a:ext>
            </a:extLst>
          </p:cNvPr>
          <p:cNvSpPr/>
          <p:nvPr/>
        </p:nvSpPr>
        <p:spPr>
          <a:xfrm>
            <a:off x="10263883" y="327906"/>
            <a:ext cx="1363340" cy="8433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5EB1F8-2CEF-BF77-23BF-C888B5CBCE7A}"/>
              </a:ext>
            </a:extLst>
          </p:cNvPr>
          <p:cNvSpPr txBox="1"/>
          <p:nvPr/>
        </p:nvSpPr>
        <p:spPr>
          <a:xfrm>
            <a:off x="2144437" y="586479"/>
            <a:ext cx="7903126" cy="584775"/>
          </a:xfrm>
          <a:prstGeom prst="rect">
            <a:avLst/>
          </a:prstGeom>
          <a:noFill/>
        </p:spPr>
        <p:txBody>
          <a:bodyPr wrap="none" rtlCol="0">
            <a:spAutoFit/>
          </a:bodyPr>
          <a:lstStyle/>
          <a:p>
            <a:r>
              <a:rPr lang="en-US" sz="3200" dirty="0">
                <a:solidFill>
                  <a:srgbClr val="993300"/>
                </a:solidFill>
              </a:rPr>
              <a:t>AF IS A CHRONIC PROGRESSIVE DISEASE</a:t>
            </a:r>
          </a:p>
        </p:txBody>
      </p:sp>
    </p:spTree>
    <p:extLst>
      <p:ext uri="{BB962C8B-B14F-4D97-AF65-F5344CB8AC3E}">
        <p14:creationId xmlns:p14="http://schemas.microsoft.com/office/powerpoint/2010/main" val="650506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D1F31-4B4A-328C-E994-4F82B91D9ACF}"/>
              </a:ext>
            </a:extLst>
          </p:cNvPr>
          <p:cNvPicPr>
            <a:picLocks noChangeAspect="1"/>
          </p:cNvPicPr>
          <p:nvPr/>
        </p:nvPicPr>
        <p:blipFill>
          <a:blip r:embed="rId2"/>
          <a:stretch>
            <a:fillRect/>
          </a:stretch>
        </p:blipFill>
        <p:spPr>
          <a:xfrm>
            <a:off x="403412" y="364364"/>
            <a:ext cx="11537576" cy="6126092"/>
          </a:xfrm>
          <a:prstGeom prst="rect">
            <a:avLst/>
          </a:prstGeom>
        </p:spPr>
      </p:pic>
      <p:sp>
        <p:nvSpPr>
          <p:cNvPr id="2" name="Rectangle 1">
            <a:extLst>
              <a:ext uri="{FF2B5EF4-FFF2-40B4-BE49-F238E27FC236}">
                <a16:creationId xmlns:a16="http://schemas.microsoft.com/office/drawing/2014/main" id="{46EA243B-A719-9D6F-7944-ABB1CB6FAA6E}"/>
              </a:ext>
            </a:extLst>
          </p:cNvPr>
          <p:cNvSpPr/>
          <p:nvPr/>
        </p:nvSpPr>
        <p:spPr>
          <a:xfrm>
            <a:off x="11373492" y="82493"/>
            <a:ext cx="567496" cy="566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829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B06E0-4F13-B908-E6F2-501EFB399041}"/>
              </a:ext>
            </a:extLst>
          </p:cNvPr>
          <p:cNvPicPr>
            <a:picLocks noChangeAspect="1"/>
          </p:cNvPicPr>
          <p:nvPr/>
        </p:nvPicPr>
        <p:blipFill>
          <a:blip r:embed="rId2"/>
          <a:stretch>
            <a:fillRect/>
          </a:stretch>
        </p:blipFill>
        <p:spPr>
          <a:xfrm>
            <a:off x="452717" y="441203"/>
            <a:ext cx="11286565" cy="5975593"/>
          </a:xfrm>
          <a:prstGeom prst="rect">
            <a:avLst/>
          </a:prstGeom>
        </p:spPr>
      </p:pic>
      <p:sp>
        <p:nvSpPr>
          <p:cNvPr id="2" name="Rectangle 1">
            <a:extLst>
              <a:ext uri="{FF2B5EF4-FFF2-40B4-BE49-F238E27FC236}">
                <a16:creationId xmlns:a16="http://schemas.microsoft.com/office/drawing/2014/main" id="{29A07C19-D006-5681-446A-E0EFC1820D83}"/>
              </a:ext>
            </a:extLst>
          </p:cNvPr>
          <p:cNvSpPr/>
          <p:nvPr/>
        </p:nvSpPr>
        <p:spPr>
          <a:xfrm>
            <a:off x="11274628" y="441203"/>
            <a:ext cx="464654" cy="451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461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365A-7760-BF52-FC6E-595CEB0E396F}"/>
              </a:ext>
            </a:extLst>
          </p:cNvPr>
          <p:cNvSpPr txBox="1">
            <a:spLocks/>
          </p:cNvSpPr>
          <p:nvPr/>
        </p:nvSpPr>
        <p:spPr>
          <a:xfrm>
            <a:off x="559218" y="462456"/>
            <a:ext cx="10386149" cy="5801710"/>
          </a:xfrm>
          <a:prstGeom prst="rect">
            <a:avLst/>
          </a:prstGeom>
        </p:spPr>
        <p:txBody>
          <a:bodyPr anchor="b">
            <a:normAutofit fontScale="625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7700" u="sng" dirty="0">
                <a:solidFill>
                  <a:srgbClr val="993300"/>
                </a:solidFill>
              </a:rPr>
              <a:t>Management Options</a:t>
            </a:r>
          </a:p>
          <a:p>
            <a:endParaRPr lang="en-US" sz="6500" dirty="0">
              <a:solidFill>
                <a:srgbClr val="993300"/>
              </a:solidFill>
            </a:endParaRPr>
          </a:p>
          <a:p>
            <a:r>
              <a:rPr lang="en-US" sz="6500" dirty="0">
                <a:solidFill>
                  <a:srgbClr val="993300"/>
                </a:solidFill>
              </a:rPr>
              <a:t>Anti Arrhythmic drugs</a:t>
            </a:r>
            <a:br>
              <a:rPr lang="en-US" sz="6500" dirty="0">
                <a:solidFill>
                  <a:srgbClr val="993300"/>
                </a:solidFill>
              </a:rPr>
            </a:br>
            <a:endParaRPr lang="en-US" sz="6500" dirty="0">
              <a:solidFill>
                <a:srgbClr val="993300"/>
              </a:solidFill>
            </a:endParaRPr>
          </a:p>
          <a:p>
            <a:r>
              <a:rPr lang="en-US" sz="6500" i="1" dirty="0">
                <a:solidFill>
                  <a:srgbClr val="993300"/>
                </a:solidFill>
              </a:rPr>
              <a:t>or</a:t>
            </a:r>
            <a:br>
              <a:rPr lang="en-US" sz="6500" dirty="0">
                <a:solidFill>
                  <a:srgbClr val="993300"/>
                </a:solidFill>
              </a:rPr>
            </a:br>
            <a:endParaRPr lang="en-US" sz="6500" dirty="0">
              <a:solidFill>
                <a:srgbClr val="993300"/>
              </a:solidFill>
            </a:endParaRPr>
          </a:p>
          <a:p>
            <a:r>
              <a:rPr lang="en-US" sz="6500" dirty="0">
                <a:solidFill>
                  <a:srgbClr val="993300"/>
                </a:solidFill>
              </a:rPr>
              <a:t>Ablation- RF/</a:t>
            </a:r>
            <a:r>
              <a:rPr lang="en-US" sz="6500" dirty="0" err="1">
                <a:solidFill>
                  <a:srgbClr val="993300"/>
                </a:solidFill>
              </a:rPr>
              <a:t>Cryo</a:t>
            </a:r>
            <a:r>
              <a:rPr lang="en-US" sz="6500" dirty="0">
                <a:solidFill>
                  <a:srgbClr val="993300"/>
                </a:solidFill>
              </a:rPr>
              <a:t>/PFA</a:t>
            </a:r>
            <a:br>
              <a:rPr lang="en-US" sz="6500" dirty="0">
                <a:solidFill>
                  <a:srgbClr val="993300"/>
                </a:solidFill>
              </a:rPr>
            </a:br>
            <a:endParaRPr lang="en-US" sz="6500" dirty="0">
              <a:solidFill>
                <a:srgbClr val="993300"/>
              </a:solidFill>
            </a:endParaRPr>
          </a:p>
          <a:p>
            <a:r>
              <a:rPr lang="en-US" sz="6500" i="1" dirty="0">
                <a:solidFill>
                  <a:srgbClr val="993300"/>
                </a:solidFill>
              </a:rPr>
              <a:t>or</a:t>
            </a:r>
            <a:br>
              <a:rPr lang="en-US" sz="6500" dirty="0">
                <a:solidFill>
                  <a:srgbClr val="993300"/>
                </a:solidFill>
              </a:rPr>
            </a:br>
            <a:endParaRPr lang="en-US" sz="6500" dirty="0">
              <a:solidFill>
                <a:srgbClr val="993300"/>
              </a:solidFill>
            </a:endParaRPr>
          </a:p>
          <a:p>
            <a:r>
              <a:rPr lang="en-US" sz="6500" dirty="0">
                <a:solidFill>
                  <a:srgbClr val="993300"/>
                </a:solidFill>
              </a:rPr>
              <a:t>Rate Control</a:t>
            </a:r>
          </a:p>
        </p:txBody>
      </p:sp>
    </p:spTree>
    <p:extLst>
      <p:ext uri="{BB962C8B-B14F-4D97-AF65-F5344CB8AC3E}">
        <p14:creationId xmlns:p14="http://schemas.microsoft.com/office/powerpoint/2010/main" val="428774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DD3520-F0F8-BAA3-7CE6-6B17327371C9}"/>
              </a:ext>
            </a:extLst>
          </p:cNvPr>
          <p:cNvPicPr>
            <a:picLocks noChangeAspect="1"/>
          </p:cNvPicPr>
          <p:nvPr/>
        </p:nvPicPr>
        <p:blipFill>
          <a:blip r:embed="rId2"/>
          <a:stretch>
            <a:fillRect/>
          </a:stretch>
        </p:blipFill>
        <p:spPr>
          <a:xfrm>
            <a:off x="388883" y="1848823"/>
            <a:ext cx="5486204" cy="3623394"/>
          </a:xfrm>
          <a:prstGeom prst="rect">
            <a:avLst/>
          </a:prstGeom>
        </p:spPr>
      </p:pic>
      <p:sp>
        <p:nvSpPr>
          <p:cNvPr id="3" name="TextBox 2">
            <a:extLst>
              <a:ext uri="{FF2B5EF4-FFF2-40B4-BE49-F238E27FC236}">
                <a16:creationId xmlns:a16="http://schemas.microsoft.com/office/drawing/2014/main" id="{9169429D-00A0-6C8E-86F3-4697EFEAC58E}"/>
              </a:ext>
            </a:extLst>
          </p:cNvPr>
          <p:cNvSpPr txBox="1"/>
          <p:nvPr/>
        </p:nvSpPr>
        <p:spPr>
          <a:xfrm>
            <a:off x="1198180" y="391776"/>
            <a:ext cx="9122978" cy="1200329"/>
          </a:xfrm>
          <a:prstGeom prst="rect">
            <a:avLst/>
          </a:prstGeom>
          <a:noFill/>
        </p:spPr>
        <p:txBody>
          <a:bodyPr wrap="square" rtlCol="0">
            <a:spAutoFit/>
          </a:bodyPr>
          <a:lstStyle/>
          <a:p>
            <a:pPr algn="ctr"/>
            <a:r>
              <a:rPr lang="en-US" sz="3600" dirty="0">
                <a:solidFill>
                  <a:srgbClr val="993300"/>
                </a:solidFill>
              </a:rPr>
              <a:t>        RATE VS RHYTHM</a:t>
            </a:r>
          </a:p>
          <a:p>
            <a:pPr algn="ctr"/>
            <a:r>
              <a:rPr lang="en-US" sz="3600" dirty="0">
                <a:solidFill>
                  <a:srgbClr val="993300"/>
                </a:solidFill>
              </a:rPr>
              <a:t>          AFFIRM TRIAL</a:t>
            </a:r>
          </a:p>
        </p:txBody>
      </p:sp>
      <p:sp>
        <p:nvSpPr>
          <p:cNvPr id="4" name="TextBox 3">
            <a:extLst>
              <a:ext uri="{FF2B5EF4-FFF2-40B4-BE49-F238E27FC236}">
                <a16:creationId xmlns:a16="http://schemas.microsoft.com/office/drawing/2014/main" id="{49D75DF0-96C0-AD18-892F-1C295DD637C5}"/>
              </a:ext>
            </a:extLst>
          </p:cNvPr>
          <p:cNvSpPr txBox="1"/>
          <p:nvPr/>
        </p:nvSpPr>
        <p:spPr>
          <a:xfrm>
            <a:off x="6243342" y="2098949"/>
            <a:ext cx="5780492" cy="2862322"/>
          </a:xfrm>
          <a:prstGeom prst="rect">
            <a:avLst/>
          </a:prstGeom>
          <a:noFill/>
        </p:spPr>
        <p:txBody>
          <a:bodyPr wrap="square" rtlCol="0">
            <a:spAutoFit/>
          </a:bodyPr>
          <a:lstStyle/>
          <a:p>
            <a:r>
              <a:rPr lang="en-US" dirty="0"/>
              <a:t>Rate VS Rhythm control</a:t>
            </a:r>
          </a:p>
          <a:p>
            <a:r>
              <a:rPr lang="en-US" dirty="0"/>
              <a:t>2002</a:t>
            </a:r>
          </a:p>
          <a:p>
            <a:r>
              <a:rPr lang="en-US" dirty="0"/>
              <a:t>4000 patients</a:t>
            </a:r>
          </a:p>
          <a:p>
            <a:r>
              <a:rPr lang="en-US" dirty="0"/>
              <a:t>AAD vs rate control</a:t>
            </a:r>
          </a:p>
          <a:p>
            <a:r>
              <a:rPr lang="en-US" dirty="0"/>
              <a:t>Amiodarone/Sotalol</a:t>
            </a:r>
          </a:p>
          <a:p>
            <a:r>
              <a:rPr lang="en-US" dirty="0"/>
              <a:t>14 patients underwent ablation</a:t>
            </a:r>
            <a:br>
              <a:rPr lang="en-US" dirty="0"/>
            </a:br>
            <a:endParaRPr lang="en-US" dirty="0"/>
          </a:p>
          <a:p>
            <a:r>
              <a:rPr lang="en-US" dirty="0"/>
              <a:t>Primary endpoint - all cause mortality</a:t>
            </a:r>
          </a:p>
          <a:p>
            <a:r>
              <a:rPr lang="en-US" dirty="0"/>
              <a:t>FU 42 months</a:t>
            </a:r>
          </a:p>
          <a:p>
            <a:r>
              <a:rPr lang="en-US" dirty="0"/>
              <a:t>Maintenance of Sinus rhythm WAS NOT the OBJECTIVE</a:t>
            </a:r>
          </a:p>
        </p:txBody>
      </p:sp>
      <p:sp>
        <p:nvSpPr>
          <p:cNvPr id="6" name="TextBox 5">
            <a:extLst>
              <a:ext uri="{FF2B5EF4-FFF2-40B4-BE49-F238E27FC236}">
                <a16:creationId xmlns:a16="http://schemas.microsoft.com/office/drawing/2014/main" id="{BD2F95E8-6F5F-E071-F9B4-F72051126332}"/>
              </a:ext>
            </a:extLst>
          </p:cNvPr>
          <p:cNvSpPr txBox="1"/>
          <p:nvPr/>
        </p:nvSpPr>
        <p:spPr>
          <a:xfrm>
            <a:off x="553956" y="6128328"/>
            <a:ext cx="6094476" cy="923330"/>
          </a:xfrm>
          <a:prstGeom prst="rect">
            <a:avLst/>
          </a:prstGeom>
          <a:noFill/>
        </p:spPr>
        <p:txBody>
          <a:bodyPr wrap="square">
            <a:spAutoFit/>
          </a:bodyPr>
          <a:lstStyle/>
          <a:p>
            <a:pPr algn="l">
              <a:buNone/>
            </a:pPr>
            <a:r>
              <a:rPr lang="en-US" sz="1600" i="0" dirty="0">
                <a:solidFill>
                  <a:srgbClr val="4D4D4D"/>
                </a:solidFill>
                <a:effectLst/>
                <a:latin typeface="Calibri" panose="020F0502020204030204" pitchFamily="34" charset="0"/>
                <a:cs typeface="Calibri" panose="020F0502020204030204" pitchFamily="34" charset="0"/>
              </a:rPr>
              <a:t>N Engl J Med 2002;347:1825-1833</a:t>
            </a:r>
          </a:p>
          <a:p>
            <a:pPr>
              <a:buNone/>
            </a:pPr>
            <a:br>
              <a:rPr lang="en-US" dirty="0"/>
            </a:br>
            <a:endParaRPr lang="en-US" dirty="0"/>
          </a:p>
        </p:txBody>
      </p:sp>
    </p:spTree>
    <p:extLst>
      <p:ext uri="{BB962C8B-B14F-4D97-AF65-F5344CB8AC3E}">
        <p14:creationId xmlns:p14="http://schemas.microsoft.com/office/powerpoint/2010/main" val="477625142"/>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2695</TotalTime>
  <Words>956</Words>
  <Application>Microsoft Macintosh PowerPoint</Application>
  <PresentationFormat>Widescreen</PresentationFormat>
  <Paragraphs>155</Paragraphs>
  <Slides>44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ADLaM Display</vt:lpstr>
      <vt:lpstr>Aptos</vt:lpstr>
      <vt:lpstr>Arial</vt:lpstr>
      <vt:lpstr>Calibri</vt:lpstr>
      <vt:lpstr>Grandview Display</vt:lpstr>
      <vt:lpstr>Harding</vt:lpstr>
      <vt:lpstr>OTNEJMScalaSansLF</vt:lpstr>
      <vt:lpstr>Roboto</vt:lpstr>
      <vt:lpstr>Source Sans Pro</vt:lpstr>
      <vt:lpstr>unset</vt:lpstr>
      <vt:lpstr>DashVTI</vt:lpstr>
      <vt:lpstr>Early Ablation of Atrial Fibrillation: Advances, Approaches, and Outcomes</vt:lpstr>
      <vt:lpstr>Disclosure</vt:lpstr>
      <vt:lpstr>Presentation Agenda</vt:lpstr>
      <vt:lpstr>Understanding Atrial Fibrillation and Its Clinical Significance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Ablation of Atrial Fibrillation: Advances, Approaches, and Outcomes</dc:title>
  <dc:creator>suveer bagwe</dc:creator>
  <cp:lastModifiedBy>Olivia Burns</cp:lastModifiedBy>
  <cp:revision>3</cp:revision>
  <dcterms:created xsi:type="dcterms:W3CDTF">2025-10-24T23:40:42Z</dcterms:created>
  <dcterms:modified xsi:type="dcterms:W3CDTF">2025-11-10T17:14:18Z</dcterms:modified>
</cp:coreProperties>
</file>