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11" r:id="rId3"/>
  </p:sldMasterIdLst>
  <p:notesMasterIdLst>
    <p:notesMasterId r:id="rId18"/>
  </p:notesMasterIdLst>
  <p:sldIdLst>
    <p:sldId id="2147375163" r:id="rId4"/>
    <p:sldId id="2147375158" r:id="rId5"/>
    <p:sldId id="2147375165" r:id="rId6"/>
    <p:sldId id="2147375166" r:id="rId7"/>
    <p:sldId id="2147375168" r:id="rId8"/>
    <p:sldId id="2147375169" r:id="rId9"/>
    <p:sldId id="2147375170" r:id="rId10"/>
    <p:sldId id="2147375172" r:id="rId11"/>
    <p:sldId id="2147375171" r:id="rId12"/>
    <p:sldId id="2147375173" r:id="rId13"/>
    <p:sldId id="2147375174" r:id="rId14"/>
    <p:sldId id="2147375167" r:id="rId15"/>
    <p:sldId id="2147375175" r:id="rId16"/>
    <p:sldId id="31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8AA9"/>
    <a:srgbClr val="5386B0"/>
    <a:srgbClr val="457A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67959" autoAdjust="0"/>
  </p:normalViewPr>
  <p:slideViewPr>
    <p:cSldViewPr snapToGrid="0">
      <p:cViewPr varScale="1">
        <p:scale>
          <a:sx n="85" d="100"/>
          <a:sy n="85" d="100"/>
        </p:scale>
        <p:origin x="2176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3B3BC-BDC5-4C1F-9794-F29EDD388BC2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F5C7C-DFFD-4D9B-81CB-0CAAB1445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9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746B5-36EC-6A5A-B465-4322DFF13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28C55F-E1E2-47D3-9E21-5391BAD6B0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CD95D8-55A3-D4C3-1304-1D8AFDA53F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BDA57-D877-80A6-177A-F6B9EE2057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E592C-20BF-443A-AF90-748F69BEFF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874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7CBF0-7D56-1D74-4AE3-ADDAD64CB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DB0D72-AE93-645A-BAD2-43F01A4830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BB26B0-176E-BC39-D311-DC050E8BBE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280EBB-F65F-B737-B4B8-3DE5487BBE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E592C-20BF-443A-AF90-748F69BEFF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631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C8DAD-687E-8372-2CAD-7A9D52916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22B151-89B8-A5FE-ACA6-85DCAE3D73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0EDB48-AFBC-212C-AC6D-3BB5C3218C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ACS: &gt;20mmHg (bladder pressure while paralyzed) w/evidence of end-organ ischemia; elevated peak airway pressures, decreased tidal volumes, decreased urine output, tense abdomen.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235C53-775C-7A5A-43B5-8D66400F76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E592C-20BF-443A-AF90-748F69BEFF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525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9EBC7-E4EF-98EF-471B-79CAF694E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DA07EB-F462-62C4-AB6F-D5483E3CC0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9A0C40-3E2D-ABD5-DAF8-F857EA1EDB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2E58E7-49D6-095C-9602-D2F651D6FE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E592C-20BF-443A-AF90-748F69BEFF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358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E93DD-231B-77E2-A2FA-E3095AA36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E75D61-A41D-3DCC-0B7C-06012BA126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E5B643-2E91-052E-C598-8B519E853A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5906DD-E6E0-D299-F712-69F371187F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E592C-20BF-443A-AF90-748F69BEFF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711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Aneurysm = dilation that is 1.5x normal vessel diameter; Ectasia is between normal and aneurysmal.</a:t>
            </a:r>
          </a:p>
          <a:p>
            <a:endParaRPr lang="en-US" dirty="0"/>
          </a:p>
          <a:p>
            <a:r>
              <a:rPr lang="en-US" b="1" dirty="0"/>
              <a:t>Degenerative</a:t>
            </a:r>
            <a:r>
              <a:rPr lang="en-US" b="0" dirty="0"/>
              <a:t>, most common, associated with increased MMPs (Matrix Metalloproteinase); MMP is essential in the process of arterial </a:t>
            </a:r>
            <a:r>
              <a:rPr lang="en-US" b="0" dirty="0" err="1"/>
              <a:t>remodelling</a:t>
            </a:r>
            <a:r>
              <a:rPr lang="en-US" b="0" dirty="0"/>
              <a:t> and repair, however with increased activity and not balanced with their inhibitors (TIMPs) they excessively break down key ECM components like elastin and collagen leading to a weakening of the aortic wall and loss of elasticity resulting in the wall no longer able to withstand normal aortic BP and stretching.</a:t>
            </a:r>
            <a:endParaRPr lang="en-US" b="1" dirty="0"/>
          </a:p>
          <a:p>
            <a:endParaRPr lang="en-US" dirty="0"/>
          </a:p>
          <a:p>
            <a:r>
              <a:rPr lang="en-US" b="1" dirty="0"/>
              <a:t>Inflammatory</a:t>
            </a:r>
            <a:r>
              <a:rPr lang="en-US" dirty="0"/>
              <a:t> = ~5% of all aortic aneurysms, especially challenging, all aneurysms have associated inflammation but these are exaggerated. Other theories include chronic subacute rupture and some variant form of retroperitoneal fibrosis.</a:t>
            </a:r>
          </a:p>
          <a:p>
            <a:endParaRPr lang="en-US" dirty="0"/>
          </a:p>
          <a:p>
            <a:r>
              <a:rPr lang="en-US" b="1" dirty="0"/>
              <a:t>Infectious</a:t>
            </a:r>
            <a:r>
              <a:rPr lang="en-US" dirty="0"/>
              <a:t>, ~90% have a </a:t>
            </a:r>
            <a:r>
              <a:rPr lang="en-US" dirty="0" err="1"/>
              <a:t>preceeding</a:t>
            </a:r>
            <a:r>
              <a:rPr lang="en-US" dirty="0"/>
              <a:t> infection (saccular), ~5% aneurysm proceeds infection (fusiform). Associated pathogens = Salmonella &amp; S. aureus. Syphilitic Aortitis (T. pallidum)/Tertiary Syphilis most commonly involves ascending aorta and arch.</a:t>
            </a:r>
          </a:p>
          <a:p>
            <a:endParaRPr lang="en-US" dirty="0"/>
          </a:p>
          <a:p>
            <a:r>
              <a:rPr lang="en-US" b="1" dirty="0"/>
              <a:t>Chronic Dissection</a:t>
            </a:r>
            <a:r>
              <a:rPr lang="en-US" b="0" dirty="0"/>
              <a:t>, ~40% of all chronic type B dissections will degenerate overtime.</a:t>
            </a:r>
          </a:p>
          <a:p>
            <a:endParaRPr lang="en-US" b="0" dirty="0"/>
          </a:p>
          <a:p>
            <a:r>
              <a:rPr lang="en-US" b="1" dirty="0"/>
              <a:t>Congenital</a:t>
            </a:r>
            <a:r>
              <a:rPr lang="en-US" b="0" dirty="0"/>
              <a:t>, associated w/ED type 4, </a:t>
            </a:r>
            <a:r>
              <a:rPr lang="en-US" b="0" dirty="0" err="1"/>
              <a:t>Marfans</a:t>
            </a:r>
            <a:r>
              <a:rPr lang="en-US" b="0" dirty="0"/>
              <a:t>, </a:t>
            </a:r>
            <a:r>
              <a:rPr lang="en-US" b="0" dirty="0" err="1"/>
              <a:t>Loeys</a:t>
            </a:r>
            <a:r>
              <a:rPr lang="en-US" b="0" dirty="0"/>
              <a:t> Dietz, Pseudoxanthoma elasticum (GS syndrome), Familial Aortic Syndrome. </a:t>
            </a:r>
          </a:p>
          <a:p>
            <a:endParaRPr lang="en-US" b="0" dirty="0"/>
          </a:p>
          <a:p>
            <a:r>
              <a:rPr lang="en-US" b="1" dirty="0"/>
              <a:t>Pseudoaneurysm</a:t>
            </a:r>
            <a:r>
              <a:rPr lang="en-US" b="0" dirty="0"/>
              <a:t>, contained rupture/hematoma of extravasated blood by connective tissue and adventitia; rupture, trauma, but also associated with Acute Aortic Syndromes.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E592C-20BF-443A-AF90-748F69BEFF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271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C2472-BEB8-EDF5-C5A5-BC2667698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175D25-59D8-8D83-A543-CD36F3A390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E8E2CF-A0BF-4134-7937-CABC5472CA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E2013-221F-30F0-4358-63C634D0F3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E592C-20BF-443A-AF90-748F69BEFF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660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9E6EF-5395-733D-9F4F-238556F98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B3975B-E541-3CAF-E937-87F316C51D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982BF7-3F08-7D50-2220-5EBAC5F3D0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Iliac</a:t>
            </a:r>
            <a:r>
              <a:rPr lang="en-US" b="0" dirty="0"/>
              <a:t> – 85% w/CIAA will have concomitant or prev. treated AAA</a:t>
            </a:r>
          </a:p>
          <a:p>
            <a:r>
              <a:rPr lang="en-US" b="1" dirty="0" err="1"/>
              <a:t>Fermoral</a:t>
            </a:r>
            <a:r>
              <a:rPr lang="en-US" b="0" dirty="0"/>
              <a:t> – 80% will have AAA</a:t>
            </a:r>
          </a:p>
          <a:p>
            <a:r>
              <a:rPr lang="en-US" b="1" dirty="0"/>
              <a:t>Popliteal</a:t>
            </a:r>
            <a:r>
              <a:rPr lang="en-US" b="0" dirty="0"/>
              <a:t> – 50% of unilateral &amp; 75% of bilateral PAA patients will have AAA, 15% of patients w/AAA will have PAA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C3AD9A-C191-C312-9B74-D135512C7F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E592C-20BF-443A-AF90-748F69BEFF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067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B4843-9A51-C61F-4F54-C73297B72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C50AFB-A072-6733-27A4-E405A12B7A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8E963E-9D5A-9842-6D2C-104C459002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C3284C-E228-003A-8C04-7A0341C716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E592C-20BF-443A-AF90-748F69BEFF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627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AD292-DA87-0BF3-0517-B4795DD31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0C9BE2-289D-D45C-31DB-6EB580BC93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68B6B1-3BA0-314E-880F-022B15A85A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Antiplatelet</a:t>
            </a:r>
            <a:r>
              <a:rPr lang="en-US" b="0" dirty="0"/>
              <a:t> – Used to reduce thrombus burden. In rat models showed reduced AAA expansion but not in human trials.</a:t>
            </a:r>
          </a:p>
          <a:p>
            <a:r>
              <a:rPr lang="en-US" b="1" dirty="0"/>
              <a:t>Statins</a:t>
            </a:r>
            <a:r>
              <a:rPr lang="en-US" b="0" dirty="0"/>
              <a:t> – In animal models showed to slow expansion but not in humans. Human trials did show 22% relative reduction in major adverse cardiovascular events.</a:t>
            </a:r>
          </a:p>
          <a:p>
            <a:r>
              <a:rPr lang="en-US" b="1" dirty="0"/>
              <a:t>Beta-blockers</a:t>
            </a:r>
            <a:r>
              <a:rPr lang="en-US" b="0" dirty="0"/>
              <a:t> – In animal models stopped expansion but not in humans.</a:t>
            </a:r>
          </a:p>
          <a:p>
            <a:r>
              <a:rPr lang="en-US" b="1" dirty="0" err="1"/>
              <a:t>ACEi</a:t>
            </a:r>
            <a:r>
              <a:rPr lang="en-US" b="0" dirty="0"/>
              <a:t> – In animal models slowed growth. Human trials have been mixed including increased growth rate.</a:t>
            </a:r>
          </a:p>
          <a:p>
            <a:r>
              <a:rPr lang="en-US" b="1" dirty="0"/>
              <a:t>Doxycycline</a:t>
            </a:r>
            <a:r>
              <a:rPr lang="en-US" b="0" dirty="0"/>
              <a:t> – inhibits </a:t>
            </a:r>
            <a:r>
              <a:rPr lang="en-US" b="0" dirty="0" err="1"/>
              <a:t>multilple</a:t>
            </a:r>
            <a:r>
              <a:rPr lang="en-US" b="0" dirty="0"/>
              <a:t> MMPs, effective in animal models, in humans a decrease in inflammation is shown but not in growth rate. 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5F63A2-4DF0-4A20-8DF1-F8417C943C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E592C-20BF-443A-AF90-748F69BEFF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609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EB27F-DCF1-14E6-3A22-BD8891DF9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4004EA-E5DD-0120-BE14-DE71C4DA9E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2370FE-F364-AD4D-05A9-AEB290DE33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5861A1-11D2-BB3E-4D1E-0157804937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E592C-20BF-443A-AF90-748F69BEFF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7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0C818-C5DB-69B4-3DF2-F71D672A6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583AE5-6B33-ECA3-10F2-1B644DB469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8A46A0-7860-4E8F-5CE7-9F36144EAA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D9D1CA-738A-CFF4-38F3-D47019E5D3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E592C-20BF-443A-AF90-748F69BEFF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417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CADE1-5DCB-18C7-526D-DACA8E95B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C43A22-1F4D-26CF-1558-B735308EDF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359143-55C1-20A2-D7CD-A4F2A963C8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F1F305-7CE6-25C0-5821-4750E96EFD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E592C-20BF-443A-AF90-748F69BEFF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610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T 2016 PPT Titl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3500" y="3500410"/>
            <a:ext cx="10363200" cy="1470025"/>
          </a:xfr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2300" y="4976539"/>
            <a:ext cx="8534400" cy="1178683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49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93FE503-D7D3-664B-B344-A3F9416225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980457A-D86D-B04A-98E9-706058AE02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247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BBA6A-4D3E-2148-B5DB-C82854534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235254"/>
            <a:ext cx="10363830" cy="699676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024B2-5559-DA4E-A594-CCACCED810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" y="6600924"/>
            <a:ext cx="27432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ED497733-6634-3F42-A11A-4BAC0C6ED405}" type="datetimeFigureOut">
              <a:rPr lang="en-US" smtClean="0"/>
              <a:pPr/>
              <a:t>11/12/25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E9AF3-EA8D-5A41-AAAE-548FFAEDC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00924"/>
            <a:ext cx="41148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FA26E-EEFF-1342-92E4-705E45869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3400" y="6600924"/>
            <a:ext cx="27432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3B50B521-494C-FC42-AF57-A1B38D1D8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817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BBA6A-4D3E-2148-B5DB-C82854534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235254"/>
            <a:ext cx="10363830" cy="699676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3A7EB-6078-1145-8A24-51514E0FA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39" y="1825625"/>
            <a:ext cx="10467703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024B2-5559-DA4E-A594-CCACCED810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" y="6600924"/>
            <a:ext cx="27432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ED497733-6634-3F42-A11A-4BAC0C6ED405}" type="datetimeFigureOut">
              <a:rPr lang="en-US" smtClean="0"/>
              <a:pPr/>
              <a:t>11/12/25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E9AF3-EA8D-5A41-AAAE-548FFAEDC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00924"/>
            <a:ext cx="41148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FA26E-EEFF-1342-92E4-705E45869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3400" y="6600924"/>
            <a:ext cx="27432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3B50B521-494C-FC42-AF57-A1B38D1D8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714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P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968FFD6-C2D5-7E4F-AD92-E788512FD9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300" y="1168400"/>
            <a:ext cx="10998200" cy="2387600"/>
          </a:xfrm>
          <a:prstGeom prst="rect">
            <a:avLst/>
          </a:prstGeo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B77BF51-C554-5E42-A23F-B6660D9BC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300" y="3648075"/>
            <a:ext cx="109982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034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024B2-5559-DA4E-A594-CCACCED810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" y="6600924"/>
            <a:ext cx="27432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ED497733-6634-3F42-A11A-4BAC0C6ED405}" type="datetimeFigureOut">
              <a:rPr lang="en-US" smtClean="0"/>
              <a:pPr/>
              <a:t>11/12/25</a:t>
            </a:fld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DC982CA-341A-CB47-A6A4-E3B7B565C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31468"/>
            <a:ext cx="5157787" cy="8239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EB7A404-71D7-C245-AA7E-6A2C3C0FD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69B8E42F-C527-DE4B-B485-5083F09E55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4FEB593-71ED-4D42-B90D-BD188B6B6F9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84900" y="1631468"/>
            <a:ext cx="5157787" cy="8239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292D6DE-0FB6-4A7F-9717-5B6E603886E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79400" y="775494"/>
            <a:ext cx="10363830" cy="4057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350EE31-1201-46AD-B122-DC87FE3DF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59414"/>
            <a:ext cx="10363830" cy="69967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2D043EA-627E-487A-AC3E-FCC6E7618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00924"/>
            <a:ext cx="4114800" cy="274324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2CA6918D-53A7-439A-B082-7F33F0367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3400" y="6600924"/>
            <a:ext cx="2743200" cy="274324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B50B521-494C-FC42-AF57-A1B38D1D8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815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PAG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C1440D3-0810-324A-ACBA-029216D184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300" y="1168400"/>
            <a:ext cx="10998200" cy="2387600"/>
          </a:xfrm>
          <a:prstGeom prst="rect">
            <a:avLst/>
          </a:prstGeo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Divider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3BB68DA-B8EC-D54A-BA99-13836B7C9E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300" y="3648075"/>
            <a:ext cx="109982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107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563" y="1584948"/>
            <a:ext cx="10972800" cy="452543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79A53DE-ED92-4B42-9B5D-05871027B3A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400"/>
            </a:lvl1pPr>
          </a:lstStyle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6D778FE-873D-4CF6-8930-5EC578C8FD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604176"/>
            <a:ext cx="508000" cy="264584"/>
          </a:xfrm>
          <a:prstGeom prst="rect">
            <a:avLst/>
          </a:prstGeom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8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fld id="{49A0F61C-5649-443A-86AD-3F1BF6278AB4}" type="slidenum">
              <a:rPr lang="en-US" altLang="en-US" smtClean="0"/>
              <a:pPr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8354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93FE503-D7D3-664B-B344-A3F9416225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980457A-D86D-B04A-98E9-706058AE02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8D2D5A-8F21-B744-95B9-1315601BB6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93570" y="6029962"/>
            <a:ext cx="1629375" cy="56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223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74698-A233-084F-9919-8A0B3A0E69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B79DFB-B0E2-F24F-AF85-2D75233B58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B2E048-11C6-DD40-9021-4A25BF9B56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93570" y="6029962"/>
            <a:ext cx="1629375" cy="56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46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P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74698-A233-084F-9919-8A0B3A0E69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B79DFB-B0E2-F24F-AF85-2D75233B58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B2E048-11C6-DD40-9021-4A25BF9B56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93570" y="6029962"/>
            <a:ext cx="1629375" cy="56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85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na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 2016 PPT Final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77608" y="4435231"/>
            <a:ext cx="11228993" cy="2140388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Thank your audience and/or insert any resources, credentials or contact info.</a:t>
            </a:r>
          </a:p>
        </p:txBody>
      </p:sp>
    </p:spTree>
    <p:extLst>
      <p:ext uri="{BB962C8B-B14F-4D97-AF65-F5344CB8AC3E}">
        <p14:creationId xmlns:p14="http://schemas.microsoft.com/office/powerpoint/2010/main" val="8645113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54AFD9C-FAF8-7242-B7EB-5B772F8FDF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57229" y="6019798"/>
            <a:ext cx="1532501" cy="53184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968FFD6-C2D5-7E4F-AD92-E788512FD9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300" y="1168400"/>
            <a:ext cx="10998200" cy="2387600"/>
          </a:xfrm>
          <a:prstGeom prst="rect">
            <a:avLst/>
          </a:prstGeom>
        </p:spPr>
        <p:txBody>
          <a:bodyPr anchor="b"/>
          <a:lstStyle>
            <a:lvl1pPr algn="l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B77BF51-C554-5E42-A23F-B6660D9BC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300" y="3648075"/>
            <a:ext cx="109982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003373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BBA6A-4D3E-2148-B5DB-C82854534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235254"/>
            <a:ext cx="10363830" cy="69967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3A7EB-6078-1145-8A24-51514E0FA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39" y="1825625"/>
            <a:ext cx="10467703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024B2-5559-DA4E-A594-CCACCED810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" y="6600924"/>
            <a:ext cx="27432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ED497733-6634-3F42-A11A-4BAC0C6ED405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E9AF3-EA8D-5A41-AAAE-548FFAEDC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00924"/>
            <a:ext cx="41148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FA26E-EEFF-1342-92E4-705E45869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3400" y="6600924"/>
            <a:ext cx="27432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3B50B521-494C-FC42-AF57-A1B38D1D88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830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3A7EB-6078-1145-8A24-51514E0FA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39" y="1825625"/>
            <a:ext cx="10467703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024B2-5559-DA4E-A594-CCACCED810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" y="6600924"/>
            <a:ext cx="27432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ED497733-6634-3F42-A11A-4BAC0C6ED405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E9AF3-EA8D-5A41-AAAE-548FFAEDC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00924"/>
            <a:ext cx="41148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FA26E-EEFF-1342-92E4-705E45869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3400" y="6600924"/>
            <a:ext cx="27432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3B50B521-494C-FC42-AF57-A1B38D1D88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29AAEBA-9236-A84F-849E-F8E7488596B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79400" y="775494"/>
            <a:ext cx="10363830" cy="4057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15B3FEA-A5CC-4E52-B713-06ADF896F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59414"/>
            <a:ext cx="10363830" cy="69967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00419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024B2-5559-DA4E-A594-CCACCED810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" y="6600924"/>
            <a:ext cx="27432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ED497733-6634-3F42-A11A-4BAC0C6ED405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E9AF3-EA8D-5A41-AAAE-548FFAEDC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00924"/>
            <a:ext cx="41148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FA26E-EEFF-1342-92E4-705E45869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3400" y="6600924"/>
            <a:ext cx="27432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3B50B521-494C-FC42-AF57-A1B38D1D88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DC982CA-341A-CB47-A6A4-E3B7B565C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31468"/>
            <a:ext cx="5157787" cy="8239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EB7A404-71D7-C245-AA7E-6A2C3C0FD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69B8E42F-C527-DE4B-B485-5083F09E55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4FEB593-71ED-4D42-B90D-BD188B6B6F9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84900" y="1631468"/>
            <a:ext cx="5157787" cy="8239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AA31438-754E-4ECB-A9A5-BCBA5EB98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235254"/>
            <a:ext cx="10363830" cy="69967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365166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024B2-5559-DA4E-A594-CCACCED810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" y="6600924"/>
            <a:ext cx="27432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ED497733-6634-3F42-A11A-4BAC0C6ED405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E9AF3-EA8D-5A41-AAAE-548FFAEDC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00924"/>
            <a:ext cx="41148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FA26E-EEFF-1342-92E4-705E45869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3400" y="6600924"/>
            <a:ext cx="27432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3B50B521-494C-FC42-AF57-A1B38D1D88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DC982CA-341A-CB47-A6A4-E3B7B565C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31468"/>
            <a:ext cx="5157787" cy="8239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EB7A404-71D7-C245-AA7E-6A2C3C0FD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69B8E42F-C527-DE4B-B485-5083F09E55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4FEB593-71ED-4D42-B90D-BD188B6B6F9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84900" y="1631468"/>
            <a:ext cx="5157787" cy="8239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292D6DE-0FB6-4A7F-9717-5B6E603886E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79400" y="775494"/>
            <a:ext cx="10363830" cy="4057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350EE31-1201-46AD-B122-DC87FE3DF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59414"/>
            <a:ext cx="10363830" cy="69967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3981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024B2-5559-DA4E-A594-CCACCED810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" y="6600924"/>
            <a:ext cx="27432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ED497733-6634-3F42-A11A-4BAC0C6ED405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E9AF3-EA8D-5A41-AAAE-548FFAEDC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00924"/>
            <a:ext cx="41148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FA26E-EEFF-1342-92E4-705E45869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3400" y="6600924"/>
            <a:ext cx="27432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3B50B521-494C-FC42-AF57-A1B38D1D88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789A827-AAA8-1F4C-AB95-E765817F3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D6FB2855-92F3-D847-9360-FBAAC3DBA2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EA88564-618C-4782-B878-6857579F9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235254"/>
            <a:ext cx="10363830" cy="69967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89457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024B2-5559-DA4E-A594-CCACCED810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" y="6600924"/>
            <a:ext cx="27432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ED497733-6634-3F42-A11A-4BAC0C6ED405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E9AF3-EA8D-5A41-AAAE-548FFAEDC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00924"/>
            <a:ext cx="41148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FA26E-EEFF-1342-92E4-705E45869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3400" y="6600924"/>
            <a:ext cx="27432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3B50B521-494C-FC42-AF57-A1B38D1D88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789A827-AAA8-1F4C-AB95-E765817F3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D6FB2855-92F3-D847-9360-FBAAC3DBA2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C85F5C3-9E12-477F-982F-2A2D0B3DB998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79400" y="775494"/>
            <a:ext cx="10363830" cy="4057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018E547-BAE7-4D5A-BC98-C9BD56EA2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59414"/>
            <a:ext cx="10363830" cy="69967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91066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7917B8-5F31-664F-B28C-47B686A946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32568"/>
            <a:ext cx="4114800" cy="36625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081A2F-22A8-524A-8B36-F42617338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00924"/>
            <a:ext cx="27432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ED497733-6634-3F42-A11A-4BAC0C6ED405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6793A-77AA-EE45-9D86-52A7E0E0C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00924"/>
            <a:ext cx="41148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64D246-26DA-434A-ABF6-F0A8C163B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600924"/>
            <a:ext cx="2743200" cy="2743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B50B521-494C-FC42-AF57-A1B38D1D88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B0551-DC00-0C49-9CD8-03C9EAB94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599655"/>
            <a:ext cx="6172200" cy="45874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B830B6-C744-EE4F-AC85-FE3E3A257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193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52599C-AF61-0A45-AE7A-77F65EDB84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20400" y="382240"/>
            <a:ext cx="1169030" cy="405705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7631C66-0BC1-2945-A72F-D8BE75BFBB07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39788" y="1599655"/>
            <a:ext cx="4114800" cy="8060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237635F-CC4C-4690-B818-8D0FDC5A4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235254"/>
            <a:ext cx="10363830" cy="69967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19492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7917B8-5F31-664F-B28C-47B686A946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32568"/>
            <a:ext cx="4114800" cy="36625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081A2F-22A8-524A-8B36-F42617338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00924"/>
            <a:ext cx="27432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ED497733-6634-3F42-A11A-4BAC0C6ED405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6793A-77AA-EE45-9D86-52A7E0E0C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00924"/>
            <a:ext cx="41148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64D246-26DA-434A-ABF6-F0A8C163B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600924"/>
            <a:ext cx="2743200" cy="2743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B50B521-494C-FC42-AF57-A1B38D1D88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B0551-DC00-0C49-9CD8-03C9EAB94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599655"/>
            <a:ext cx="6172200" cy="45874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B830B6-C744-EE4F-AC85-FE3E3A257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193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52599C-AF61-0A45-AE7A-77F65EDB84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20400" y="382240"/>
            <a:ext cx="1169030" cy="405705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7631C66-0BC1-2945-A72F-D8BE75BFBB07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39788" y="1599655"/>
            <a:ext cx="4114800" cy="8060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2D02AA9-CFB0-4A92-85A3-E5A68867209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79400" y="775494"/>
            <a:ext cx="10363830" cy="4057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8775B2C-F10B-4E25-B4E6-C48CCB193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59414"/>
            <a:ext cx="10363830" cy="69967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914749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024B2-5559-DA4E-A594-CCACCED810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" y="6600924"/>
            <a:ext cx="27432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ED497733-6634-3F42-A11A-4BAC0C6ED405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E9AF3-EA8D-5A41-AAAE-548FFAEDC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00924"/>
            <a:ext cx="41148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FA26E-EEFF-1342-92E4-705E45869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3400" y="6600924"/>
            <a:ext cx="27432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3B50B521-494C-FC42-AF57-A1B38D1D88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789A827-AAA8-1F4C-AB95-E765817F3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8053" y="2594113"/>
            <a:ext cx="3472543" cy="35828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8D6A8C7-6042-AA49-92A1-BBB6C0DB4C8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15411" y="1599655"/>
            <a:ext cx="3472543" cy="45773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959F1B0-0705-3C45-92D3-B19A565C86E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012721" y="1612586"/>
            <a:ext cx="3472543" cy="21699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50D339C-7E92-A94D-A692-53668BB9F70D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12721" y="4012233"/>
            <a:ext cx="3472543" cy="21699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AD54931D-6058-9341-8173-8860A62E65A3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808054" y="1599655"/>
            <a:ext cx="3472542" cy="8060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82D1CE4-511A-4851-9192-F3565D4A5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235254"/>
            <a:ext cx="10363830" cy="69967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5147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63F96-1254-B547-94CB-17CF1CE3F05F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A2CC2-B96E-ED40-8973-972F60B89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7315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024B2-5559-DA4E-A594-CCACCED810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" y="6600924"/>
            <a:ext cx="27432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ED497733-6634-3F42-A11A-4BAC0C6ED405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E9AF3-EA8D-5A41-AAAE-548FFAEDC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00924"/>
            <a:ext cx="41148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FA26E-EEFF-1342-92E4-705E45869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3400" y="6600924"/>
            <a:ext cx="27432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3B50B521-494C-FC42-AF57-A1B38D1D88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789A827-AAA8-1F4C-AB95-E765817F3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8053" y="2594113"/>
            <a:ext cx="3472543" cy="35828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8D6A8C7-6042-AA49-92A1-BBB6C0DB4C8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15411" y="1599655"/>
            <a:ext cx="3472543" cy="45773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959F1B0-0705-3C45-92D3-B19A565C86E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012721" y="1612586"/>
            <a:ext cx="3472543" cy="21699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50D339C-7E92-A94D-A692-53668BB9F70D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12721" y="4012233"/>
            <a:ext cx="3472543" cy="21699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AD54931D-6058-9341-8173-8860A62E65A3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808054" y="1599655"/>
            <a:ext cx="3472542" cy="8060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0734BC0-E2B7-45FA-B06E-B2003CEB335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79400" y="775494"/>
            <a:ext cx="10363830" cy="4057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2B09B6E-5534-4CD9-B86F-BAA318EF9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59414"/>
            <a:ext cx="10363830" cy="69967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7775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6D928B-8C20-8E46-B55F-5F362FCE9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00924"/>
            <a:ext cx="27432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/>
                </a:solidFill>
              </a:defRPr>
            </a:lvl1pPr>
          </a:lstStyle>
          <a:p>
            <a:fld id="{ED497733-6634-3F42-A11A-4BAC0C6ED405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BD3086-43F9-0849-A550-E70E7924A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00924"/>
            <a:ext cx="41148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45F691-2A84-AD4F-BBEF-C92EA1CF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600924"/>
            <a:ext cx="27432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/>
                </a:solidFill>
              </a:defRPr>
            </a:lvl1pPr>
          </a:lstStyle>
          <a:p>
            <a:fld id="{3B50B521-494C-FC42-AF57-A1B38D1D88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04D3542-CDEF-FD42-B864-5B8DC17AE7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985424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0783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6D928B-8C20-8E46-B55F-5F362FCE9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00924"/>
            <a:ext cx="27432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/>
                </a:solidFill>
              </a:defRPr>
            </a:lvl1pPr>
          </a:lstStyle>
          <a:p>
            <a:fld id="{ED497733-6634-3F42-A11A-4BAC0C6ED405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BD3086-43F9-0849-A550-E70E7924A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00924"/>
            <a:ext cx="41148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45F691-2A84-AD4F-BBEF-C92EA1CF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600924"/>
            <a:ext cx="27432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/>
                </a:solidFill>
              </a:defRPr>
            </a:lvl1pPr>
          </a:lstStyle>
          <a:p>
            <a:fld id="{3B50B521-494C-FC42-AF57-A1B38D1D88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04D3542-CDEF-FD42-B864-5B8DC17AE7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9756"/>
            <a:ext cx="9144000" cy="844826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F2E5EF3-5244-5D43-BA0B-9BC90DEB4E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0870" y="884582"/>
            <a:ext cx="9177130" cy="7553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700389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6D928B-8C20-8E46-B55F-5F362FCE9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00924"/>
            <a:ext cx="2743200" cy="274324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D497733-6634-3F42-A11A-4BAC0C6ED405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BD3086-43F9-0849-A550-E70E7924A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00924"/>
            <a:ext cx="4114800" cy="274324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45F691-2A84-AD4F-BBEF-C92EA1CF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600924"/>
            <a:ext cx="2743200" cy="274324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B50B521-494C-FC42-AF57-A1B38D1D88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4236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6D928B-8C20-8E46-B55F-5F362FCE9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00924"/>
            <a:ext cx="2743200" cy="274324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D497733-6634-3F42-A11A-4BAC0C6ED405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BD3086-43F9-0849-A550-E70E7924A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00924"/>
            <a:ext cx="4114800" cy="274324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45F691-2A84-AD4F-BBEF-C92EA1CF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600924"/>
            <a:ext cx="2743200" cy="274324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B50B521-494C-FC42-AF57-A1B38D1D88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405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BBA6A-4D3E-2148-B5DB-C82854534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235254"/>
            <a:ext cx="10363830" cy="699676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024B2-5559-DA4E-A594-CCACCED810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" y="6600924"/>
            <a:ext cx="27432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ED497733-6634-3F42-A11A-4BAC0C6ED405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E9AF3-EA8D-5A41-AAAE-548FFAEDC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00924"/>
            <a:ext cx="41148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FA26E-EEFF-1342-92E4-705E45869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3400" y="6600924"/>
            <a:ext cx="27432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3B50B521-494C-FC42-AF57-A1B38D1D88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995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BBA6A-4D3E-2148-B5DB-C82854534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235254"/>
            <a:ext cx="10363830" cy="699676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3A7EB-6078-1145-8A24-51514E0FA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39" y="1825625"/>
            <a:ext cx="10467703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024B2-5559-DA4E-A594-CCACCED810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" y="6600924"/>
            <a:ext cx="27432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ED497733-6634-3F42-A11A-4BAC0C6ED405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E9AF3-EA8D-5A41-AAAE-548FFAEDC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00924"/>
            <a:ext cx="41148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FA26E-EEFF-1342-92E4-705E45869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3400" y="6600924"/>
            <a:ext cx="27432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3B50B521-494C-FC42-AF57-A1B38D1D88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14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93FE503-D7D3-664B-B344-A3F9416225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980457A-D86D-B04A-98E9-706058AE02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8D2D5A-8F21-B744-95B9-1315601BB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3570" y="6029962"/>
            <a:ext cx="1629375" cy="56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116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74698-A233-084F-9919-8A0B3A0E69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B79DFB-B0E2-F24F-AF85-2D75233B58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B2E048-11C6-DD40-9021-4A25BF9B5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3570" y="6029962"/>
            <a:ext cx="1629375" cy="56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873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P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74698-A233-084F-9919-8A0B3A0E69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B79DFB-B0E2-F24F-AF85-2D75233B58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B2E048-11C6-DD40-9021-4A25BF9B5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3570" y="6029962"/>
            <a:ext cx="1629375" cy="5654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BFE64D-FD1A-DECB-83FA-B009B38F69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93570" y="6029962"/>
            <a:ext cx="1629375" cy="56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8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16720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54AFD9C-FAF8-7242-B7EB-5B772F8FD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7229" y="6019798"/>
            <a:ext cx="1532501" cy="53184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968FFD6-C2D5-7E4F-AD92-E788512FD9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300" y="1168400"/>
            <a:ext cx="10998200" cy="2387600"/>
          </a:xfrm>
        </p:spPr>
        <p:txBody>
          <a:bodyPr anchor="b"/>
          <a:lstStyle>
            <a:lvl1pPr algn="l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B77BF51-C554-5E42-A23F-B6660D9BC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300" y="3648075"/>
            <a:ext cx="10998200" cy="165576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677882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PAGE 1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AADACC-F021-1944-87CC-56CC9E1DD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3570" y="6029962"/>
            <a:ext cx="1629375" cy="56546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C1440D3-0810-324A-ACBA-029216D184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300" y="1168400"/>
            <a:ext cx="10998200" cy="238760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Divider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3BB68DA-B8EC-D54A-BA99-13836B7C9E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300" y="3648075"/>
            <a:ext cx="10998200" cy="165576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945656-C1C1-1F5F-65C0-409E61D5C9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93570" y="6029962"/>
            <a:ext cx="1629375" cy="56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341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E4A3C24-3BE1-4FF5-AE2E-271C98AC4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3570" y="6029962"/>
            <a:ext cx="1629375" cy="56546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3793481-7388-400C-A16A-D248F48168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300" y="1168400"/>
            <a:ext cx="10998200" cy="238760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Divider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E1211AD-38E2-4852-93A0-959723E9D3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300" y="3648075"/>
            <a:ext cx="10998200" cy="165576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55878D-E071-30F7-21A8-0C2A3D0CA8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93570" y="6029962"/>
            <a:ext cx="1629375" cy="56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017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PAG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AADACC-F021-1944-87CC-56CC9E1DD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3570" y="6029962"/>
            <a:ext cx="1629375" cy="56546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C1440D3-0810-324A-ACBA-029216D184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300" y="1168400"/>
            <a:ext cx="10998200" cy="238760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Divider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3BB68DA-B8EC-D54A-BA99-13836B7C9E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300" y="3648075"/>
            <a:ext cx="10998200" cy="165576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BB2284-3F48-9CFF-7652-8A4AD26E7A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93570" y="6029962"/>
            <a:ext cx="1629375" cy="56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2775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PAG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AADACC-F021-1944-87CC-56CC9E1DD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3570" y="6029962"/>
            <a:ext cx="1629375" cy="56546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C1440D3-0810-324A-ACBA-029216D184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300" y="1168400"/>
            <a:ext cx="10998200" cy="238760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Divider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3BB68DA-B8EC-D54A-BA99-13836B7C9E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300" y="3648075"/>
            <a:ext cx="10998200" cy="165576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991583-BFEC-6DDD-4CEC-77DA03DE3C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93570" y="6029962"/>
            <a:ext cx="1629375" cy="56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166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71B73A-A447-D349-BA17-369571B48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193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5BBA6A-4D3E-2148-B5DB-C82854534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235254"/>
            <a:ext cx="10363830" cy="699676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3A7EB-6078-1145-8A24-51514E0FA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39" y="1825625"/>
            <a:ext cx="10467703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024B2-5559-DA4E-A594-CCACCED810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" y="6600924"/>
            <a:ext cx="2743200" cy="2743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D497733-6634-3F42-A11A-4BAC0C6ED405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E9AF3-EA8D-5A41-AAAE-548FFAEDC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FA26E-EEFF-1342-92E4-705E45869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3400" y="6600924"/>
            <a:ext cx="2743200" cy="274324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3B50B521-494C-FC42-AF57-A1B38D1D88D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7BA69D-6D24-E843-889E-60C162693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00" y="382240"/>
            <a:ext cx="1169030" cy="40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768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71B73A-A447-D349-BA17-369571B48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1938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3A7EB-6078-1145-8A24-51514E0FA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39" y="1825625"/>
            <a:ext cx="10467703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024B2-5559-DA4E-A594-CCACCED810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" y="6600924"/>
            <a:ext cx="2743200" cy="2743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D497733-6634-3F42-A11A-4BAC0C6ED405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E9AF3-EA8D-5A41-AAAE-548FFAEDC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FA26E-EEFF-1342-92E4-705E45869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3400" y="6600924"/>
            <a:ext cx="2743200" cy="274324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3B50B521-494C-FC42-AF57-A1B38D1D88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29AAEBA-9236-A84F-849E-F8E7488596B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79400" y="775494"/>
            <a:ext cx="10363830" cy="40570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7BA69D-6D24-E843-889E-60C162693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00" y="382240"/>
            <a:ext cx="1169030" cy="40570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15B3FEA-A5CC-4E52-B713-06ADF896F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59414"/>
            <a:ext cx="10363830" cy="699676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02062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71B73A-A447-D349-BA17-369571B48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1938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024B2-5559-DA4E-A594-CCACCED810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" y="6600924"/>
            <a:ext cx="2743200" cy="2743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D497733-6634-3F42-A11A-4BAC0C6ED405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E9AF3-EA8D-5A41-AAAE-548FFAEDC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FA26E-EEFF-1342-92E4-705E45869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3400" y="6600924"/>
            <a:ext cx="2743200" cy="274324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3B50B521-494C-FC42-AF57-A1B38D1D88D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7BA69D-6D24-E843-889E-60C162693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00" y="382240"/>
            <a:ext cx="1169030" cy="405705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DC982CA-341A-CB47-A6A4-E3B7B565C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31468"/>
            <a:ext cx="5157787" cy="823912"/>
          </a:xfrm>
        </p:spPr>
        <p:txBody>
          <a:bodyPr anchor="t">
            <a:normAutofit/>
          </a:bodyPr>
          <a:lstStyle>
            <a:lvl1pPr marL="0" indent="0">
              <a:buNone/>
              <a:defRPr sz="2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EB7A404-71D7-C245-AA7E-6A2C3C0FD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69B8E42F-C527-DE4B-B485-5083F09E55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4FEB593-71ED-4D42-B90D-BD188B6B6F9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84900" y="1631468"/>
            <a:ext cx="5157787" cy="823912"/>
          </a:xfrm>
        </p:spPr>
        <p:txBody>
          <a:bodyPr anchor="t">
            <a:normAutofit/>
          </a:bodyPr>
          <a:lstStyle>
            <a:lvl1pPr marL="0" indent="0">
              <a:buNone/>
              <a:defRPr sz="2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AA31438-754E-4ECB-A9A5-BCBA5EB98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235254"/>
            <a:ext cx="10363830" cy="699676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98455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71B73A-A447-D349-BA17-369571B48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1938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024B2-5559-DA4E-A594-CCACCED810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" y="6600924"/>
            <a:ext cx="2743200" cy="2743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D497733-6634-3F42-A11A-4BAC0C6ED405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E9AF3-EA8D-5A41-AAAE-548FFAEDC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FA26E-EEFF-1342-92E4-705E45869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3400" y="6600924"/>
            <a:ext cx="2743200" cy="274324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3B50B521-494C-FC42-AF57-A1B38D1D88D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7BA69D-6D24-E843-889E-60C162693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00" y="382240"/>
            <a:ext cx="1169030" cy="405705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DC982CA-341A-CB47-A6A4-E3B7B565C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31468"/>
            <a:ext cx="5157787" cy="823912"/>
          </a:xfrm>
        </p:spPr>
        <p:txBody>
          <a:bodyPr anchor="t">
            <a:normAutofit/>
          </a:bodyPr>
          <a:lstStyle>
            <a:lvl1pPr marL="0" indent="0">
              <a:buNone/>
              <a:defRPr sz="2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EB7A404-71D7-C245-AA7E-6A2C3C0FD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69B8E42F-C527-DE4B-B485-5083F09E55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4FEB593-71ED-4D42-B90D-BD188B6B6F9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84900" y="1631468"/>
            <a:ext cx="5157787" cy="823912"/>
          </a:xfrm>
        </p:spPr>
        <p:txBody>
          <a:bodyPr anchor="t">
            <a:normAutofit/>
          </a:bodyPr>
          <a:lstStyle>
            <a:lvl1pPr marL="0" indent="0">
              <a:buNone/>
              <a:defRPr sz="2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292D6DE-0FB6-4A7F-9717-5B6E603886E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79400" y="775494"/>
            <a:ext cx="10363830" cy="40570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350EE31-1201-46AD-B122-DC87FE3DF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59414"/>
            <a:ext cx="10363830" cy="699676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86346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71B73A-A447-D349-BA17-369571B48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1938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024B2-5559-DA4E-A594-CCACCED810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" y="6600924"/>
            <a:ext cx="2743200" cy="2743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D497733-6634-3F42-A11A-4BAC0C6ED405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E9AF3-EA8D-5A41-AAAE-548FFAEDC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FA26E-EEFF-1342-92E4-705E45869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3400" y="6600924"/>
            <a:ext cx="2743200" cy="274324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3B50B521-494C-FC42-AF57-A1B38D1D88D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7BA69D-6D24-E843-889E-60C162693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00" y="382240"/>
            <a:ext cx="1169030" cy="40570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789A827-AAA8-1F4C-AB95-E765817F3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D6FB2855-92F3-D847-9360-FBAAC3DBA2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ln>
            <a:noFill/>
          </a:ln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EA88564-618C-4782-B878-6857579F9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235254"/>
            <a:ext cx="10363830" cy="699676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8779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83514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71B73A-A447-D349-BA17-369571B48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1938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024B2-5559-DA4E-A594-CCACCED810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" y="6600924"/>
            <a:ext cx="2743200" cy="2743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D497733-6634-3F42-A11A-4BAC0C6ED405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E9AF3-EA8D-5A41-AAAE-548FFAEDC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FA26E-EEFF-1342-92E4-705E45869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3400" y="6600924"/>
            <a:ext cx="2743200" cy="274324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3B50B521-494C-FC42-AF57-A1B38D1D88D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7BA69D-6D24-E843-889E-60C162693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00" y="382240"/>
            <a:ext cx="1169030" cy="40570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789A827-AAA8-1F4C-AB95-E765817F3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D6FB2855-92F3-D847-9360-FBAAC3DBA2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ln>
            <a:noFill/>
          </a:ln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C85F5C3-9E12-477F-982F-2A2D0B3DB998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79400" y="775494"/>
            <a:ext cx="10363830" cy="40570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018E547-BAE7-4D5A-BC98-C9BD56EA2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59414"/>
            <a:ext cx="10363830" cy="699676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97178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7917B8-5F31-664F-B28C-47B686A946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32568"/>
            <a:ext cx="4114800" cy="366250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081A2F-22A8-524A-8B36-F42617338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D497733-6634-3F42-A11A-4BAC0C6ED405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6793A-77AA-EE45-9D86-52A7E0E0C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64D246-26DA-434A-ABF6-F0A8C163B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B50B521-494C-FC42-AF57-A1B38D1D88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B0551-DC00-0C49-9CD8-03C9EAB94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599655"/>
            <a:ext cx="6172200" cy="4587477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B830B6-C744-EE4F-AC85-FE3E3A257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193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52599C-AF61-0A45-AE7A-77F65EDB8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00" y="382240"/>
            <a:ext cx="1169030" cy="405705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7631C66-0BC1-2945-A72F-D8BE75BFBB07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39788" y="1599655"/>
            <a:ext cx="4114800" cy="806013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237635F-CC4C-4690-B818-8D0FDC5A4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235254"/>
            <a:ext cx="10363830" cy="699676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64216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7917B8-5F31-664F-B28C-47B686A946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32568"/>
            <a:ext cx="4114800" cy="366250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081A2F-22A8-524A-8B36-F42617338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D497733-6634-3F42-A11A-4BAC0C6ED405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6793A-77AA-EE45-9D86-52A7E0E0C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64D246-26DA-434A-ABF6-F0A8C163B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B50B521-494C-FC42-AF57-A1B38D1D88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B0551-DC00-0C49-9CD8-03C9EAB94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599655"/>
            <a:ext cx="6172200" cy="4587477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B830B6-C744-EE4F-AC85-FE3E3A257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193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52599C-AF61-0A45-AE7A-77F65EDB8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00" y="382240"/>
            <a:ext cx="1169030" cy="405705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7631C66-0BC1-2945-A72F-D8BE75BFBB07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39788" y="1599655"/>
            <a:ext cx="4114800" cy="806013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2D02AA9-CFB0-4A92-85A3-E5A68867209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79400" y="775494"/>
            <a:ext cx="10363830" cy="40570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8775B2C-F10B-4E25-B4E6-C48CCB193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59414"/>
            <a:ext cx="10363830" cy="699676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360873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71B73A-A447-D349-BA17-369571B48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1938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024B2-5559-DA4E-A594-CCACCED810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" y="6600924"/>
            <a:ext cx="2743200" cy="2743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D497733-6634-3F42-A11A-4BAC0C6ED405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E9AF3-EA8D-5A41-AAAE-548FFAEDC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FA26E-EEFF-1342-92E4-705E45869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3400" y="6600924"/>
            <a:ext cx="2743200" cy="274324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3B50B521-494C-FC42-AF57-A1B38D1D88D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7BA69D-6D24-E843-889E-60C162693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00" y="382240"/>
            <a:ext cx="1169030" cy="40570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789A827-AAA8-1F4C-AB95-E765817F3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8053" y="2594113"/>
            <a:ext cx="3472543" cy="358285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8D6A8C7-6042-AA49-92A1-BBB6C0DB4C8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15411" y="1599655"/>
            <a:ext cx="3472543" cy="457730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959F1B0-0705-3C45-92D3-B19A565C86E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012721" y="1612586"/>
            <a:ext cx="3472543" cy="216990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50D339C-7E92-A94D-A692-53668BB9F70D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12721" y="4012233"/>
            <a:ext cx="3472543" cy="216990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AD54931D-6058-9341-8173-8860A62E65A3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808054" y="1599655"/>
            <a:ext cx="3472542" cy="806013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82D1CE4-511A-4851-9192-F3565D4A5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235254"/>
            <a:ext cx="10363830" cy="699676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69597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71B73A-A447-D349-BA17-369571B48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1938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024B2-5559-DA4E-A594-CCACCED810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" y="6600924"/>
            <a:ext cx="2743200" cy="2743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D497733-6634-3F42-A11A-4BAC0C6ED405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E9AF3-EA8D-5A41-AAAE-548FFAEDC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FA26E-EEFF-1342-92E4-705E45869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3400" y="6600924"/>
            <a:ext cx="2743200" cy="274324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3B50B521-494C-FC42-AF57-A1B38D1D88D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7BA69D-6D24-E843-889E-60C162693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00" y="382240"/>
            <a:ext cx="1169030" cy="40570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789A827-AAA8-1F4C-AB95-E765817F3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8053" y="2594113"/>
            <a:ext cx="3472543" cy="358285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8D6A8C7-6042-AA49-92A1-BBB6C0DB4C8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15411" y="1599655"/>
            <a:ext cx="3472543" cy="457730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959F1B0-0705-3C45-92D3-B19A565C86E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012721" y="1612586"/>
            <a:ext cx="3472543" cy="216990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50D339C-7E92-A94D-A692-53668BB9F70D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12721" y="4012233"/>
            <a:ext cx="3472543" cy="216990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AD54931D-6058-9341-8173-8860A62E65A3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808054" y="1599655"/>
            <a:ext cx="3472542" cy="806013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0734BC0-E2B7-45FA-B06E-B2003CEB335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79400" y="775494"/>
            <a:ext cx="10363830" cy="40570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2B09B6E-5534-4CD9-B86F-BAA318EF9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59414"/>
            <a:ext cx="10363830" cy="699676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9789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6D928B-8C20-8E46-B55F-5F362FCE9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D497733-6634-3F42-A11A-4BAC0C6ED405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BD3086-43F9-0849-A550-E70E7924A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45F691-2A84-AD4F-BBEF-C92EA1CF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B50B521-494C-FC42-AF57-A1B38D1D88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04D3542-CDEF-FD42-B864-5B8DC17AE7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985424"/>
          </a:xfrm>
        </p:spPr>
        <p:txBody>
          <a:bodyPr anchor="b"/>
          <a:lstStyle>
            <a:lvl1pPr algn="ctr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75344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6D928B-8C20-8E46-B55F-5F362FCE9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D497733-6634-3F42-A11A-4BAC0C6ED405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BD3086-43F9-0849-A550-E70E7924A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45F691-2A84-AD4F-BBEF-C92EA1CF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B50B521-494C-FC42-AF57-A1B38D1D88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04D3542-CDEF-FD42-B864-5B8DC17AE7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9756"/>
            <a:ext cx="9144000" cy="844826"/>
          </a:xfrm>
        </p:spPr>
        <p:txBody>
          <a:bodyPr anchor="b"/>
          <a:lstStyle>
            <a:lvl1pPr algn="ctr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F2E5EF3-5244-5D43-BA0B-9BC90DEB4E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0870" y="884582"/>
            <a:ext cx="9177130" cy="75537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722989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6D928B-8C20-8E46-B55F-5F362FCE9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97733-6634-3F42-A11A-4BAC0C6ED405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BD3086-43F9-0849-A550-E70E7924A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45F691-2A84-AD4F-BBEF-C92EA1CF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0B521-494C-FC42-AF57-A1B38D1D88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7409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6D928B-8C20-8E46-B55F-5F362FCE9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97733-6634-3F42-A11A-4BAC0C6ED405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BD3086-43F9-0849-A550-E70E7924A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45F691-2A84-AD4F-BBEF-C92EA1CF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0B521-494C-FC42-AF57-A1B38D1D88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31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4954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1861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8077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5881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T 2016 PPT Body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647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924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63F96-1254-B547-94CB-17CF1CE3F05F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A2CC2-B96E-ED40-8973-972F60B89CD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F8B9B4-934E-B0FF-4108-77CD52893612}"/>
              </a:ext>
            </a:extLst>
          </p:cNvPr>
          <p:cNvSpPr txBox="1">
            <a:spLocks/>
          </p:cNvSpPr>
          <p:nvPr userDrawn="1"/>
        </p:nvSpPr>
        <p:spPr>
          <a:xfrm>
            <a:off x="254000" y="235254"/>
            <a:ext cx="10363830" cy="6996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04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CD55A-E391-4100-BB65-D897BC425FC5}"/>
              </a:ext>
            </a:extLst>
          </p:cNvPr>
          <p:cNvSpPr txBox="1">
            <a:spLocks/>
          </p:cNvSpPr>
          <p:nvPr userDrawn="1"/>
        </p:nvSpPr>
        <p:spPr>
          <a:xfrm>
            <a:off x="254000" y="235254"/>
            <a:ext cx="10363830" cy="6996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49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C3C3FF-0FD4-9B48-BDA6-A668E3491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0F329B-0DFE-4C42-BCE8-489FD3C5E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AC05A-7200-C34E-A64C-E284F46A71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600924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ED497733-6634-3F42-A11A-4BAC0C6ED405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FAA6A-5994-FF4B-A719-F6705AC2CF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600924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D4EC0-782E-BA47-A6E4-1B0A0284E0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600924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B50B521-494C-FC42-AF57-A1B38D1D88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69A662-1EF0-5243-34A0-1E4E2C88D406}"/>
              </a:ext>
            </a:extLst>
          </p:cNvPr>
          <p:cNvSpPr txBox="1">
            <a:spLocks/>
          </p:cNvSpPr>
          <p:nvPr userDrawn="1"/>
        </p:nvSpPr>
        <p:spPr>
          <a:xfrm>
            <a:off x="254000" y="235254"/>
            <a:ext cx="10363830" cy="6996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70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31A01-C402-8BD5-CA93-E2D699571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708FDE-5A91-53DF-BF82-6728F3456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038"/>
          </a:xfrm>
          <a:solidFill>
            <a:srgbClr val="558AA9"/>
          </a:solidFill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8E3022-A416-BE8C-A91A-208CE3C36E70}"/>
              </a:ext>
            </a:extLst>
          </p:cNvPr>
          <p:cNvSpPr txBox="1"/>
          <p:nvPr/>
        </p:nvSpPr>
        <p:spPr>
          <a:xfrm>
            <a:off x="635727" y="2490652"/>
            <a:ext cx="108857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Screening and Management of Aortic Aneurysmal Disease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By:</a:t>
            </a:r>
          </a:p>
          <a:p>
            <a:pPr algn="ctr"/>
            <a:r>
              <a:rPr lang="en-US" dirty="0"/>
              <a:t>Joshua N. Hernandez, MD</a:t>
            </a:r>
          </a:p>
          <a:p>
            <a:pPr algn="ctr"/>
            <a:r>
              <a:rPr lang="en-US" dirty="0"/>
              <a:t>FMC Vascular Surgery</a:t>
            </a:r>
          </a:p>
        </p:txBody>
      </p:sp>
    </p:spTree>
    <p:extLst>
      <p:ext uri="{BB962C8B-B14F-4D97-AF65-F5344CB8AC3E}">
        <p14:creationId xmlns:p14="http://schemas.microsoft.com/office/powerpoint/2010/main" val="1851839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EF44F-EEE3-868A-4DAC-9FF1EEF13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ACA2B1-A775-694D-3B2D-5021ADEB1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038"/>
          </a:xfrm>
          <a:solidFill>
            <a:srgbClr val="558AA9"/>
          </a:solidFill>
        </p:spPr>
        <p:txBody>
          <a:bodyPr>
            <a:normAutofit/>
          </a:bodyPr>
          <a:lstStyle/>
          <a:p>
            <a:r>
              <a:rPr lang="en-US" dirty="0"/>
              <a:t>Laser Fenestration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60F598-6920-B5F0-74E2-9B02DF63F5B9}"/>
              </a:ext>
            </a:extLst>
          </p:cNvPr>
          <p:cNvSpPr txBox="1"/>
          <p:nvPr/>
        </p:nvSpPr>
        <p:spPr>
          <a:xfrm>
            <a:off x="0" y="935038"/>
            <a:ext cx="4003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Method to deal with complex anatomy including pararenal and </a:t>
            </a:r>
            <a:r>
              <a:rPr lang="en-US" dirty="0" err="1"/>
              <a:t>paravisceral</a:t>
            </a:r>
            <a:r>
              <a:rPr lang="en-US" dirty="0"/>
              <a:t> aneurysms.</a:t>
            </a:r>
          </a:p>
          <a:p>
            <a:endParaRPr lang="en-US" dirty="0"/>
          </a:p>
          <a:p>
            <a:r>
              <a:rPr lang="en-US" dirty="0"/>
              <a:t>Great bail-out option.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AAB056-ACE4-F140-C786-E35D958CE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2291" y="935038"/>
            <a:ext cx="8349709" cy="478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53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E68F9-7C27-CDF6-3CB4-39C5A188E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856D1A-41A9-B8D6-BD18-55A7EC0F1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038"/>
          </a:xfrm>
          <a:solidFill>
            <a:srgbClr val="558AA9"/>
          </a:solidFill>
        </p:spPr>
        <p:txBody>
          <a:bodyPr>
            <a:normAutofit/>
          </a:bodyPr>
          <a:lstStyle/>
          <a:p>
            <a:r>
              <a:rPr lang="en-US" dirty="0"/>
              <a:t>Post-Operative Care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E5821F-7498-4ACB-543F-7E721A8C7B68}"/>
              </a:ext>
            </a:extLst>
          </p:cNvPr>
          <p:cNvSpPr txBox="1"/>
          <p:nvPr/>
        </p:nvSpPr>
        <p:spPr>
          <a:xfrm>
            <a:off x="0" y="935038"/>
            <a:ext cx="6096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S/P Open Repair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Cardiovascular; most common cause of mortality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Renal Failure; Aortic cross-clamp time (&gt;35mins)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Pulmonary dysfunction; reduced w/RP approach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Abdominal Compartment Syndrome; w/significant resuscitation =&gt; bowel edema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Ureteral Injury/transection; 0-5d immediate repair, &gt;10d perc Neph w/delayed repair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Ischemic Colitis; sigmoid/colonoscopy ASAP, limited = supportive, transmural = ex-lap +/- bowel resection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Spinal Cord Ischemia; ***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Acute Limb Ischemia; Embolization (</a:t>
            </a:r>
            <a:r>
              <a:rPr lang="en-US" dirty="0" err="1"/>
              <a:t>iliacs</a:t>
            </a:r>
            <a:r>
              <a:rPr lang="en-US" dirty="0"/>
              <a:t> 1</a:t>
            </a:r>
            <a:r>
              <a:rPr lang="en-US" baseline="30000" dirty="0"/>
              <a:t>st</a:t>
            </a:r>
            <a:r>
              <a:rPr lang="en-US" dirty="0"/>
              <a:t>, then aorta)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23A614-39D9-2D79-695D-932FB0B33498}"/>
              </a:ext>
            </a:extLst>
          </p:cNvPr>
          <p:cNvSpPr txBox="1"/>
          <p:nvPr/>
        </p:nvSpPr>
        <p:spPr>
          <a:xfrm>
            <a:off x="6096000" y="935038"/>
            <a:ext cx="6096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S/P Endovascular Repair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Endoleak</a:t>
            </a:r>
            <a:r>
              <a:rPr lang="en-US" dirty="0"/>
              <a:t>; type I, II, III, IV, &amp; 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Progressive aneurysmal degeneration; ~25%, </a:t>
            </a:r>
            <a:r>
              <a:rPr lang="en-US" dirty="0" err="1"/>
              <a:t>assoc</a:t>
            </a:r>
            <a:r>
              <a:rPr lang="en-US" dirty="0"/>
              <a:t> w/mural thrombus in neck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Limb occlusion; AIOD, small </a:t>
            </a:r>
            <a:r>
              <a:rPr lang="en-US" dirty="0" err="1"/>
              <a:t>bif</a:t>
            </a:r>
            <a:r>
              <a:rPr lang="en-US" dirty="0"/>
              <a:t>, tortuosity, EIA limb extension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Renal Artery Occlusion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Graft infection; 0.5% incidence, 30% mortality, E. coli, S. epidermidis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Pelvic Ischemia; buttock claudication 15% (unilateral) 65% (bilateral); gluteal necrosis, SCI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Solid Organ Infarction; </a:t>
            </a:r>
            <a:r>
              <a:rPr lang="en-US" dirty="0" err="1"/>
              <a:t>assoc</a:t>
            </a:r>
            <a:r>
              <a:rPr lang="en-US" dirty="0"/>
              <a:t> w/mural thrombus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Conversion to Open; 30% mortality if emergent vs 13% if electively w/in 30d</a:t>
            </a:r>
          </a:p>
        </p:txBody>
      </p:sp>
    </p:spTree>
    <p:extLst>
      <p:ext uri="{BB962C8B-B14F-4D97-AF65-F5344CB8AC3E}">
        <p14:creationId xmlns:p14="http://schemas.microsoft.com/office/powerpoint/2010/main" val="1586025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635D1-30E3-2812-D8C4-6B1A54D29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228764-9FEB-C801-9813-895FF7072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038"/>
          </a:xfrm>
          <a:solidFill>
            <a:srgbClr val="558AA9"/>
          </a:solidFill>
        </p:spPr>
        <p:txBody>
          <a:bodyPr>
            <a:normAutofit/>
          </a:bodyPr>
          <a:lstStyle/>
          <a:p>
            <a:r>
              <a:rPr lang="en-US" dirty="0"/>
              <a:t>Ruptured AAA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9CD5A4-5799-E804-66BC-2A9E46B171FC}"/>
              </a:ext>
            </a:extLst>
          </p:cNvPr>
          <p:cNvSpPr txBox="1"/>
          <p:nvPr/>
        </p:nvSpPr>
        <p:spPr>
          <a:xfrm>
            <a:off x="0" y="935038"/>
            <a:ext cx="584345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Surgical Emergency; ~85% mortality; ~50% in the field, ~40% mortality postintervention</a:t>
            </a:r>
          </a:p>
          <a:p>
            <a:endParaRPr lang="en-US" dirty="0"/>
          </a:p>
          <a:p>
            <a:r>
              <a:rPr lang="en-US" dirty="0" err="1"/>
              <a:t>Sx</a:t>
            </a:r>
            <a:r>
              <a:rPr lang="en-US" dirty="0"/>
              <a:t>: Abd/back pain + Hypotension + Pulsatile </a:t>
            </a:r>
            <a:r>
              <a:rPr lang="en-US" dirty="0" err="1"/>
              <a:t>abd</a:t>
            </a:r>
            <a:r>
              <a:rPr lang="en-US" dirty="0"/>
              <a:t> mass</a:t>
            </a:r>
          </a:p>
          <a:p>
            <a:endParaRPr lang="en-US" dirty="0"/>
          </a:p>
          <a:p>
            <a:r>
              <a:rPr lang="en-US" dirty="0"/>
              <a:t>Contained vs Free</a:t>
            </a:r>
          </a:p>
          <a:p>
            <a:endParaRPr lang="en-US" dirty="0"/>
          </a:p>
          <a:p>
            <a:r>
              <a:rPr lang="en-US" dirty="0"/>
              <a:t>Harborview Prediction Model: Cr&gt;2, pH&lt;7.2, Age&gt;76, initial SBP&lt;70; 3 variables = 70% mortality, 4 = 100%.</a:t>
            </a:r>
          </a:p>
          <a:p>
            <a:endParaRPr lang="en-US" dirty="0"/>
          </a:p>
          <a:p>
            <a:r>
              <a:rPr lang="en-US" dirty="0"/>
              <a:t>Dx: CTA</a:t>
            </a:r>
          </a:p>
          <a:p>
            <a:endParaRPr lang="en-US" dirty="0"/>
          </a:p>
          <a:p>
            <a:r>
              <a:rPr lang="en-US" dirty="0"/>
              <a:t>Tx: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Permissive Hypotension; consciousness, prevent ST-depression, SBP goal 70-80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 emergently; prepped &amp; </a:t>
            </a:r>
            <a:r>
              <a:rPr lang="en-US" dirty="0" err="1"/>
              <a:t>drapped</a:t>
            </a:r>
            <a:r>
              <a:rPr lang="en-US" dirty="0"/>
              <a:t> prior to Anesthesia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Only local anesthesia if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Induce Anesthesia once balloon occlusion in place or decide to open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68E205-ED73-D795-098B-9A045F3E8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50" y="935038"/>
            <a:ext cx="6000750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003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1A5FE-A311-1F22-FDC0-E9B095054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60DB9C-95CD-7CFD-251B-BEC966DB5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038"/>
          </a:xfrm>
          <a:solidFill>
            <a:srgbClr val="558AA9"/>
          </a:solidFill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860B88-E375-C108-62EC-15B6EF0E317B}"/>
              </a:ext>
            </a:extLst>
          </p:cNvPr>
          <p:cNvSpPr txBox="1"/>
          <p:nvPr/>
        </p:nvSpPr>
        <p:spPr>
          <a:xfrm>
            <a:off x="3047999" y="2826565"/>
            <a:ext cx="58434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174494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T 2016 PPT Final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0" y="-51445"/>
            <a:ext cx="12192000" cy="914400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B5F5385-4754-EF45-8C2E-E2D583452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8902" y="4823993"/>
            <a:ext cx="7783629" cy="1450708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537988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6F250F-F6CA-43C6-8F61-A8F8AA9AD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038"/>
          </a:xfrm>
          <a:solidFill>
            <a:srgbClr val="558AA9"/>
          </a:solidFill>
        </p:spPr>
        <p:txBody>
          <a:bodyPr>
            <a:normAutofit/>
          </a:bodyPr>
          <a:lstStyle/>
          <a:p>
            <a:r>
              <a:rPr lang="en-US" dirty="0"/>
              <a:t>Types of Aortic Aneurysms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B65A05-8DE8-0C8E-A063-08B4933AC32B}"/>
              </a:ext>
            </a:extLst>
          </p:cNvPr>
          <p:cNvSpPr txBox="1"/>
          <p:nvPr/>
        </p:nvSpPr>
        <p:spPr>
          <a:xfrm>
            <a:off x="185981" y="1317356"/>
            <a:ext cx="6238066" cy="424731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dirty="0"/>
              <a:t>Aneurysm vs Ectasia</a:t>
            </a:r>
          </a:p>
          <a:p>
            <a:endParaRPr lang="en-US" dirty="0"/>
          </a:p>
          <a:p>
            <a:r>
              <a:rPr lang="en-US" dirty="0"/>
              <a:t>By Morphology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Saccular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Fusiform</a:t>
            </a:r>
          </a:p>
          <a:p>
            <a:endParaRPr lang="en-US" dirty="0"/>
          </a:p>
          <a:p>
            <a:r>
              <a:rPr lang="en-US" dirty="0"/>
              <a:t>By Pathology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Degenerative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Inflammatory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Infectious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Chronic Dissection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Congenital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Pseudoaneurysm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B1B243-62F4-EDD8-6479-C067ACA217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0264"/>
          <a:stretch>
            <a:fillRect/>
          </a:stretch>
        </p:blipFill>
        <p:spPr>
          <a:xfrm>
            <a:off x="2613072" y="1737464"/>
            <a:ext cx="9578928" cy="319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23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28DAA-7F9B-BC8B-1CCC-3B5022EBB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8D0FB9-019C-C406-35E0-B1555E8F7C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65" t="4028" r="4227" b="14278"/>
          <a:stretch>
            <a:fillRect/>
          </a:stretch>
        </p:blipFill>
        <p:spPr>
          <a:xfrm>
            <a:off x="4206240" y="1455460"/>
            <a:ext cx="7985760" cy="39711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157E9B-7C70-DD2C-9B61-3750A79873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80" t="7392" r="6329" b="17790"/>
          <a:stretch>
            <a:fillRect/>
          </a:stretch>
        </p:blipFill>
        <p:spPr>
          <a:xfrm>
            <a:off x="4206240" y="1124391"/>
            <a:ext cx="7985760" cy="46092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1ED4F4-4887-61A5-C570-13783C298DD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83" r="1378"/>
          <a:stretch>
            <a:fillRect/>
          </a:stretch>
        </p:blipFill>
        <p:spPr>
          <a:xfrm>
            <a:off x="4204314" y="935039"/>
            <a:ext cx="7987685" cy="486873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EAE42B9-5EF4-7026-5D4C-C9CF7EF1A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038"/>
          </a:xfrm>
          <a:solidFill>
            <a:srgbClr val="558AA9"/>
          </a:solidFill>
        </p:spPr>
        <p:txBody>
          <a:bodyPr>
            <a:normAutofit/>
          </a:bodyPr>
          <a:lstStyle/>
          <a:p>
            <a:r>
              <a:rPr lang="en-US" dirty="0"/>
              <a:t>Types of Aortic Aneurysms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575272-49DA-B756-4B21-BA0517B7FEC1}"/>
              </a:ext>
            </a:extLst>
          </p:cNvPr>
          <p:cNvSpPr txBox="1"/>
          <p:nvPr/>
        </p:nvSpPr>
        <p:spPr>
          <a:xfrm>
            <a:off x="185981" y="1317356"/>
            <a:ext cx="6238066" cy="313932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dirty="0"/>
              <a:t>By 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Ascending Thoracic Aortic Aneurysm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Aortic Arch Aneurysm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Descending Thoracic Aortic Aneurysm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Abdominal Aortic Aneurysm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Suprarenal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Pararenal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Juxtarenal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Infrarenal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Thoracoabdominal Aortic Aneurysm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Crawford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77795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CF155-FDE4-F97C-7817-2C02D9731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27DAFF-C401-3ADA-E7FF-EB5E3FB15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038"/>
          </a:xfrm>
          <a:solidFill>
            <a:srgbClr val="558AA9"/>
          </a:solidFill>
        </p:spPr>
        <p:txBody>
          <a:bodyPr>
            <a:normAutofit/>
          </a:bodyPr>
          <a:lstStyle/>
          <a:p>
            <a:r>
              <a:rPr lang="en-US" dirty="0"/>
              <a:t>Associated Aneurysms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7A852E-8905-DEB8-6CA9-5B9D9336EF79}"/>
              </a:ext>
            </a:extLst>
          </p:cNvPr>
          <p:cNvSpPr txBox="1"/>
          <p:nvPr/>
        </p:nvSpPr>
        <p:spPr>
          <a:xfrm>
            <a:off x="252549" y="1501394"/>
            <a:ext cx="5843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Iliac Aneurysm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Femoral Aneurysm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Popliteal Aneurysm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248A35-36A2-CC2A-883D-3011F409C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805" y="1170236"/>
            <a:ext cx="8071804" cy="4517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EDCF6B-79CC-2DD6-D2FE-58E147A6B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214" y="935038"/>
            <a:ext cx="4888986" cy="47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4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AF9BB-5EE2-5588-61E8-81AAE25F0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64033F-6864-84DB-DBEA-94D91E05D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038"/>
          </a:xfrm>
          <a:solidFill>
            <a:srgbClr val="558AA9"/>
          </a:solidFill>
        </p:spPr>
        <p:txBody>
          <a:bodyPr>
            <a:normAutofit/>
          </a:bodyPr>
          <a:lstStyle/>
          <a:p>
            <a:r>
              <a:rPr lang="en-US" dirty="0"/>
              <a:t>Risk Factors, Prognosis, Surveillance, &amp; Screening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5A8FA4-D2B4-BCF0-95AE-ABDCF38DAA37}"/>
              </a:ext>
            </a:extLst>
          </p:cNvPr>
          <p:cNvSpPr txBox="1"/>
          <p:nvPr/>
        </p:nvSpPr>
        <p:spPr>
          <a:xfrm>
            <a:off x="0" y="935038"/>
            <a:ext cx="448279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Formation &amp; Growth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Smoking </a:t>
            </a:r>
            <a:r>
              <a:rPr lang="en-US" dirty="0" err="1"/>
              <a:t>Hx</a:t>
            </a:r>
            <a:r>
              <a:rPr lang="en-US" dirty="0"/>
              <a:t>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Family </a:t>
            </a:r>
            <a:r>
              <a:rPr lang="en-US" dirty="0" err="1"/>
              <a:t>Hx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Fluoroquinolones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B6 levels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Rupture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Growth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Smoking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HTN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COPD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Female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Saccular morphology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Diabetes (especially T1DM) is protective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358E1B-6801-8330-441D-309A261CF7AB}"/>
              </a:ext>
            </a:extLst>
          </p:cNvPr>
          <p:cNvSpPr txBox="1"/>
          <p:nvPr/>
        </p:nvSpPr>
        <p:spPr>
          <a:xfrm>
            <a:off x="4761571" y="935039"/>
            <a:ext cx="69249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Risk of Rupture (annual):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3-5.4cm ~2%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5.5-6cm ~5% (&lt;risk of repair)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6.1-7cm 5-10%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&gt;7cm &gt;10%</a:t>
            </a:r>
          </a:p>
          <a:p>
            <a:r>
              <a:rPr lang="en-US" dirty="0"/>
              <a:t>Risk of rupture far exceeds risk of thromboembolic complications.</a:t>
            </a:r>
          </a:p>
          <a:p>
            <a:r>
              <a:rPr lang="en-US" dirty="0"/>
              <a:t>6% of all AAA present as rupture.</a:t>
            </a:r>
          </a:p>
          <a:p>
            <a:endParaRPr lang="en-US" dirty="0"/>
          </a:p>
          <a:p>
            <a:r>
              <a:rPr lang="en-US" b="1" dirty="0"/>
              <a:t>Surveillance: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2.5-3cm Q10yr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3.-3.9cm Q3yr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4-4.9cm Q1yr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5-5.4cm Q6mo</a:t>
            </a:r>
          </a:p>
          <a:p>
            <a:r>
              <a:rPr lang="en-US" dirty="0"/>
              <a:t>Aortic Duplex; CTA once 5+ cm for operative planning.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Screening:</a:t>
            </a:r>
            <a:r>
              <a:rPr lang="en-US" dirty="0"/>
              <a:t> (SVS) 65-75yo w/any </a:t>
            </a:r>
            <a:r>
              <a:rPr lang="en-US" dirty="0" err="1"/>
              <a:t>Hx</a:t>
            </a:r>
            <a:r>
              <a:rPr lang="en-US" dirty="0"/>
              <a:t> of tobacco use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70781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22935-721F-8156-A2D2-833C2C349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6E8219-D2B8-37AA-F822-28B522013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038"/>
          </a:xfrm>
          <a:solidFill>
            <a:srgbClr val="558AA9"/>
          </a:solidFill>
        </p:spPr>
        <p:txBody>
          <a:bodyPr>
            <a:normAutofit/>
          </a:bodyPr>
          <a:lstStyle/>
          <a:p>
            <a:r>
              <a:rPr lang="en-US" dirty="0"/>
              <a:t>Intervention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34A9A3-D276-4DD4-0A26-5410CF34F739}"/>
              </a:ext>
            </a:extLst>
          </p:cNvPr>
          <p:cNvSpPr txBox="1"/>
          <p:nvPr/>
        </p:nvSpPr>
        <p:spPr>
          <a:xfrm>
            <a:off x="0" y="935038"/>
            <a:ext cx="6096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Indications: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Ruptured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Symptomatic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&gt;5.5cm in males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&gt;5cm in females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Rapid Growth; &gt;1cm/yr or &gt;0.5cm/6mo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Saccular Morphology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Medical Tx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Antiplatelet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Statins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Beta-blockers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ACEi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Doxycycline</a:t>
            </a:r>
          </a:p>
          <a:p>
            <a:endParaRPr lang="en-US" b="1" dirty="0"/>
          </a:p>
          <a:p>
            <a:r>
              <a:rPr lang="en-US" b="1" dirty="0"/>
              <a:t>Surgical Repair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Endovascular Repair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Open Repair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Hybrid Repair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522D6B-CE25-D3BA-EDBE-8DCD15D11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559" y="935038"/>
            <a:ext cx="2435265" cy="49946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1C78F0-1951-3E47-9E24-2E77DAE07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953" y="0"/>
            <a:ext cx="4801047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CCC3AC-197B-7273-5D4A-8CE49ACA2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9" y="320854"/>
            <a:ext cx="12166441" cy="62162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CFB94E-EB5D-21E9-EC8F-30E074AF55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541421"/>
            <a:ext cx="12247370" cy="58013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4E6A98-3033-A0B5-0CA2-6E1FFA589C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73665"/>
            <a:ext cx="12192000" cy="5510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722E4-1432-2A84-7C78-E01BDEE996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4" y="740699"/>
            <a:ext cx="12336852" cy="54436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4E2E09-7617-4759-D4B8-3EC3E7EEF04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3943" b="4275"/>
          <a:stretch>
            <a:fillRect/>
          </a:stretch>
        </p:blipFill>
        <p:spPr>
          <a:xfrm>
            <a:off x="274643" y="0"/>
            <a:ext cx="11735729" cy="68517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B8DBD5-142A-CB7B-A306-74804BD1F7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5994" y="614184"/>
            <a:ext cx="12192000" cy="56057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2C735A-4A7B-C9AC-CB10-7336E0D2B9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9044" y="0"/>
            <a:ext cx="10453911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47034F-86AB-736D-6242-545BA2ABEF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0598" y="0"/>
            <a:ext cx="113108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7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5E367-5875-C631-A71D-2DA371FEF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2472E2-1218-E975-AD07-34B56C36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038"/>
          </a:xfrm>
          <a:solidFill>
            <a:srgbClr val="558AA9"/>
          </a:solidFill>
        </p:spPr>
        <p:txBody>
          <a:bodyPr>
            <a:normAutofit/>
          </a:bodyPr>
          <a:lstStyle/>
          <a:p>
            <a:r>
              <a:rPr lang="en-US" dirty="0"/>
              <a:t>IBE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4A0300-AB38-D6A8-B928-A7AC4BE330CA}"/>
              </a:ext>
            </a:extLst>
          </p:cNvPr>
          <p:cNvSpPr txBox="1"/>
          <p:nvPr/>
        </p:nvSpPr>
        <p:spPr>
          <a:xfrm>
            <a:off x="0" y="935038"/>
            <a:ext cx="609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Preserve flow through Hypogastric A. </a:t>
            </a:r>
          </a:p>
          <a:p>
            <a:endParaRPr lang="en-US" dirty="0"/>
          </a:p>
          <a:p>
            <a:r>
              <a:rPr lang="en-US" dirty="0"/>
              <a:t>Prevent Pelvic Ischemia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E94621-1615-A6EF-47D1-A7C5D12E4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581" y="935038"/>
            <a:ext cx="3848419" cy="5131225"/>
          </a:xfrm>
          <a:prstGeom prst="rect">
            <a:avLst/>
          </a:prstGeom>
        </p:spPr>
      </p:pic>
      <p:pic>
        <p:nvPicPr>
          <p:cNvPr id="6" name="Picture 5" descr="A close-up of a radiography&#10;&#10;AI-generated content may be incorrect.">
            <a:extLst>
              <a:ext uri="{FF2B5EF4-FFF2-40B4-BE49-F238E27FC236}">
                <a16:creationId xmlns:a16="http://schemas.microsoft.com/office/drawing/2014/main" id="{250AC9B7-E113-B4E9-5322-907EA3130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5" r="8518"/>
          <a:stretch>
            <a:fillRect/>
          </a:stretch>
        </p:blipFill>
        <p:spPr>
          <a:xfrm>
            <a:off x="4140195" y="0"/>
            <a:ext cx="4125951" cy="6858000"/>
          </a:xfrm>
          <a:prstGeom prst="rect">
            <a:avLst/>
          </a:prstGeom>
        </p:spPr>
      </p:pic>
      <p:pic>
        <p:nvPicPr>
          <p:cNvPr id="8" name="Picture 7" descr="A close-up of a microscope&#10;&#10;AI-generated content may be incorrect.">
            <a:extLst>
              <a:ext uri="{FF2B5EF4-FFF2-40B4-BE49-F238E27FC236}">
                <a16:creationId xmlns:a16="http://schemas.microsoft.com/office/drawing/2014/main" id="{B0D74E61-2046-5A90-A593-58FE03DF47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4" r="12204"/>
          <a:stretch>
            <a:fillRect/>
          </a:stretch>
        </p:blipFill>
        <p:spPr>
          <a:xfrm>
            <a:off x="8188712" y="0"/>
            <a:ext cx="4003288" cy="6858000"/>
          </a:xfrm>
          <a:prstGeom prst="rect">
            <a:avLst/>
          </a:prstGeom>
        </p:spPr>
      </p:pic>
      <p:pic>
        <p:nvPicPr>
          <p:cNvPr id="10" name="Picture 9" descr="A close-up of a water ripples&#10;&#10;AI-generated content may be incorrect.">
            <a:extLst>
              <a:ext uri="{FF2B5EF4-FFF2-40B4-BE49-F238E27FC236}">
                <a16:creationId xmlns:a16="http://schemas.microsoft.com/office/drawing/2014/main" id="{1EBDAD4F-E7B0-878A-70E6-D3C180F73C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177" y="0"/>
            <a:ext cx="5143500" cy="6858000"/>
          </a:xfrm>
          <a:prstGeom prst="rect">
            <a:avLst/>
          </a:prstGeom>
        </p:spPr>
      </p:pic>
      <p:pic>
        <p:nvPicPr>
          <p:cNvPr id="12" name="Picture 11" descr="A close-up of a microscope&#10;&#10;AI-generated content may be incorrect.">
            <a:extLst>
              <a:ext uri="{FF2B5EF4-FFF2-40B4-BE49-F238E27FC236}">
                <a16:creationId xmlns:a16="http://schemas.microsoft.com/office/drawing/2014/main" id="{DDFE6E8B-E1D3-3D83-ADD1-91260E2A4A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10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4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F81E1-96BE-659D-0C72-C639CA061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6EC702-8B53-FDF5-93AC-33B93AF43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038"/>
          </a:xfrm>
          <a:solidFill>
            <a:srgbClr val="558AA9"/>
          </a:solidFill>
        </p:spPr>
        <p:txBody>
          <a:bodyPr>
            <a:normAutofit/>
          </a:bodyPr>
          <a:lstStyle/>
          <a:p>
            <a:r>
              <a:rPr lang="en-US" dirty="0"/>
              <a:t>TBE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604870-C5CE-2AAA-96FF-5D212EB91FFB}"/>
              </a:ext>
            </a:extLst>
          </p:cNvPr>
          <p:cNvSpPr txBox="1"/>
          <p:nvPr/>
        </p:nvSpPr>
        <p:spPr>
          <a:xfrm>
            <a:off x="0" y="955875"/>
            <a:ext cx="2858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Avoid or minimize extra-anatomical BP</a:t>
            </a:r>
          </a:p>
          <a:p>
            <a:endParaRPr lang="en-US" dirty="0"/>
          </a:p>
          <a:p>
            <a:r>
              <a:rPr lang="en-US" dirty="0"/>
              <a:t>Less risk of SCI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6BB93E-E8C8-1FF6-49F3-4415F8471F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34" r="1654"/>
          <a:stretch>
            <a:fillRect/>
          </a:stretch>
        </p:blipFill>
        <p:spPr>
          <a:xfrm>
            <a:off x="2858429" y="935038"/>
            <a:ext cx="9333571" cy="5114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375918-BAB4-8718-AB66-F2FA2B772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7073" y="955875"/>
            <a:ext cx="4018156" cy="5072922"/>
          </a:xfrm>
          <a:prstGeom prst="rect">
            <a:avLst/>
          </a:prstGeom>
        </p:spPr>
      </p:pic>
      <p:pic>
        <p:nvPicPr>
          <p:cNvPr id="7" name="Picture 6" descr="A close-up of an object&#10;&#10;AI-generated content may be incorrect.">
            <a:extLst>
              <a:ext uri="{FF2B5EF4-FFF2-40B4-BE49-F238E27FC236}">
                <a16:creationId xmlns:a16="http://schemas.microsoft.com/office/drawing/2014/main" id="{727457E0-77B1-DF2E-77DC-3AB9C001D3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429" y="0"/>
            <a:ext cx="5143500" cy="6858000"/>
          </a:xfrm>
          <a:prstGeom prst="rect">
            <a:avLst/>
          </a:prstGeom>
        </p:spPr>
      </p:pic>
      <p:pic>
        <p:nvPicPr>
          <p:cNvPr id="9" name="Picture 8" descr="A close-up of a pipe&#10;&#10;AI-generated content may be incorrect.">
            <a:extLst>
              <a:ext uri="{FF2B5EF4-FFF2-40B4-BE49-F238E27FC236}">
                <a16:creationId xmlns:a16="http://schemas.microsoft.com/office/drawing/2014/main" id="{FBB8A1F6-379C-2438-B353-CAC4DCBAF5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878" y="0"/>
            <a:ext cx="5143500" cy="6858000"/>
          </a:xfrm>
          <a:prstGeom prst="rect">
            <a:avLst/>
          </a:prstGeom>
        </p:spPr>
      </p:pic>
      <p:pic>
        <p:nvPicPr>
          <p:cNvPr id="11" name="Picture 10" descr="A close-up of a radiograph&#10;&#10;AI-generated content may be incorrect.">
            <a:extLst>
              <a:ext uri="{FF2B5EF4-FFF2-40B4-BE49-F238E27FC236}">
                <a16:creationId xmlns:a16="http://schemas.microsoft.com/office/drawing/2014/main" id="{1BF12F09-8BDD-724D-D5FB-D1A2B17530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5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5148D-4E41-643B-8C5F-9388F8089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6E0F8B3-444F-1F0E-89BE-88FCB16D4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574" y="938117"/>
            <a:ext cx="8355439" cy="488282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736FE0F-ECAE-0F15-A608-7036507F7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038"/>
          </a:xfrm>
          <a:solidFill>
            <a:srgbClr val="558AA9"/>
          </a:solidFill>
        </p:spPr>
        <p:txBody>
          <a:bodyPr>
            <a:normAutofit/>
          </a:bodyPr>
          <a:lstStyle/>
          <a:p>
            <a:r>
              <a:rPr lang="en-US" dirty="0"/>
              <a:t>ESAR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DF9BD7-B03A-00C5-E3AD-A4FDF189FA41}"/>
              </a:ext>
            </a:extLst>
          </p:cNvPr>
          <p:cNvSpPr txBox="1"/>
          <p:nvPr/>
        </p:nvSpPr>
        <p:spPr>
          <a:xfrm>
            <a:off x="119774" y="1137424"/>
            <a:ext cx="39162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Hostile Necks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Angulated</a:t>
            </a:r>
            <a:endParaRPr lang="en-US" dirty="0"/>
          </a:p>
          <a:p>
            <a:r>
              <a:rPr lang="en-US" dirty="0"/>
              <a:t>Migration</a:t>
            </a:r>
          </a:p>
          <a:p>
            <a:r>
              <a:rPr lang="en-US" dirty="0"/>
              <a:t>Type IA </a:t>
            </a:r>
            <a:r>
              <a:rPr lang="en-US" dirty="0" err="1"/>
              <a:t>Endoleak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Associated with sack regression</a:t>
            </a:r>
          </a:p>
          <a:p>
            <a:endParaRPr lang="en-US" dirty="0"/>
          </a:p>
          <a:p>
            <a:r>
              <a:rPr lang="en-US" dirty="0"/>
              <a:t>With Endurant suprarenal fixation can treat up to 4mm necks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93DED3-7894-B30B-A1B0-D86C235BF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878" y="0"/>
            <a:ext cx="6977122" cy="6858000"/>
          </a:xfrm>
          <a:prstGeom prst="rect">
            <a:avLst/>
          </a:prstGeom>
        </p:spPr>
      </p:pic>
      <p:pic>
        <p:nvPicPr>
          <p:cNvPr id="8" name="Picture 7" descr="A close-up of a grey object&#10;&#10;AI-generated content may be incorrect.">
            <a:extLst>
              <a:ext uri="{FF2B5EF4-FFF2-40B4-BE49-F238E27FC236}">
                <a16:creationId xmlns:a16="http://schemas.microsoft.com/office/drawing/2014/main" id="{B63FF22B-6385-E7E1-E8BD-8F0C8FC5EE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879" y="0"/>
            <a:ext cx="5143500" cy="6858000"/>
          </a:xfrm>
          <a:prstGeom prst="rect">
            <a:avLst/>
          </a:prstGeom>
        </p:spPr>
      </p:pic>
      <p:pic>
        <p:nvPicPr>
          <p:cNvPr id="10" name="Picture 9" descr="A close-up of a musical instrument&#10;&#10;AI-generated content may be incorrect.">
            <a:extLst>
              <a:ext uri="{FF2B5EF4-FFF2-40B4-BE49-F238E27FC236}">
                <a16:creationId xmlns:a16="http://schemas.microsoft.com/office/drawing/2014/main" id="{EF4BCBA9-9F29-ED12-8935-050BB8F8A3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759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0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FMC 2016 PP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Inari Medical">
      <a:dk1>
        <a:srgbClr val="66686A"/>
      </a:dk1>
      <a:lt1>
        <a:srgbClr val="FFFFFF"/>
      </a:lt1>
      <a:dk2>
        <a:srgbClr val="66686A"/>
      </a:dk2>
      <a:lt2>
        <a:srgbClr val="CECAE7"/>
      </a:lt2>
      <a:accent1>
        <a:srgbClr val="ABADAF"/>
      </a:accent1>
      <a:accent2>
        <a:srgbClr val="5A2B81"/>
      </a:accent2>
      <a:accent3>
        <a:srgbClr val="F0AE1B"/>
      </a:accent3>
      <a:accent4>
        <a:srgbClr val="DCB46B"/>
      </a:accent4>
      <a:accent5>
        <a:srgbClr val="F0EEF8"/>
      </a:accent5>
      <a:accent6>
        <a:srgbClr val="AEA8D8"/>
      </a:accent6>
      <a:hlink>
        <a:srgbClr val="4D3470"/>
      </a:hlink>
      <a:folHlink>
        <a:srgbClr val="4D347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ster Slide Template">
  <a:themeElements>
    <a:clrScheme name="Inari Medical">
      <a:dk1>
        <a:srgbClr val="66686A"/>
      </a:dk1>
      <a:lt1>
        <a:srgbClr val="FFFFFF"/>
      </a:lt1>
      <a:dk2>
        <a:srgbClr val="66686A"/>
      </a:dk2>
      <a:lt2>
        <a:srgbClr val="CECAE7"/>
      </a:lt2>
      <a:accent1>
        <a:srgbClr val="ABADAF"/>
      </a:accent1>
      <a:accent2>
        <a:srgbClr val="5A2B81"/>
      </a:accent2>
      <a:accent3>
        <a:srgbClr val="F0AE1B"/>
      </a:accent3>
      <a:accent4>
        <a:srgbClr val="DCB46B"/>
      </a:accent4>
      <a:accent5>
        <a:srgbClr val="F0EEF8"/>
      </a:accent5>
      <a:accent6>
        <a:srgbClr val="AEA8D8"/>
      </a:accent6>
      <a:hlink>
        <a:srgbClr val="4D3470"/>
      </a:hlink>
      <a:folHlink>
        <a:srgbClr val="4D347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 Slide Template" id="{D2D660AB-44BA-48E2-9272-F0B6A539D67E}" vid="{67601CF1-AAE6-48B1-B2CE-11B4D22E55B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695a55ed-137e-497c-98d0-0c7617c068a3}" enabled="0" method="" siteId="{695a55ed-137e-497c-98d0-0c7617c068a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3843</TotalTime>
  <Words>1067</Words>
  <Application>Microsoft Macintosh PowerPoint</Application>
  <PresentationFormat>Widescreen</PresentationFormat>
  <Paragraphs>186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Aptos</vt:lpstr>
      <vt:lpstr>Arial</vt:lpstr>
      <vt:lpstr>Calibri</vt:lpstr>
      <vt:lpstr>Trebuchet MS</vt:lpstr>
      <vt:lpstr>1_FMC 2016 PPT Template</vt:lpstr>
      <vt:lpstr>2_Office Theme</vt:lpstr>
      <vt:lpstr>Master Slide Template</vt:lpstr>
      <vt:lpstr>PowerPoint Presentation</vt:lpstr>
      <vt:lpstr>Types of Aortic Aneurysms</vt:lpstr>
      <vt:lpstr>Types of Aortic Aneurysms</vt:lpstr>
      <vt:lpstr>Associated Aneurysms</vt:lpstr>
      <vt:lpstr>Risk Factors, Prognosis, Surveillance, &amp; Screening</vt:lpstr>
      <vt:lpstr>Intervention</vt:lpstr>
      <vt:lpstr>IBE</vt:lpstr>
      <vt:lpstr>TBE</vt:lpstr>
      <vt:lpstr>ESAR</vt:lpstr>
      <vt:lpstr>Laser Fenestration</vt:lpstr>
      <vt:lpstr>Post-Operative Care</vt:lpstr>
      <vt:lpstr>Ruptured AAA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Brandon Martell</dc:creator>
  <cp:lastModifiedBy>Olivia Burns</cp:lastModifiedBy>
  <cp:revision>6</cp:revision>
  <dcterms:created xsi:type="dcterms:W3CDTF">2024-11-02T14:21:38Z</dcterms:created>
  <dcterms:modified xsi:type="dcterms:W3CDTF">2025-11-12T17:08:06Z</dcterms:modified>
</cp:coreProperties>
</file>