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  <p:sldId id="311" r:id="rId4"/>
    <p:sldId id="317" r:id="rId5"/>
    <p:sldId id="312" r:id="rId6"/>
    <p:sldId id="314" r:id="rId7"/>
    <p:sldId id="313" r:id="rId8"/>
    <p:sldId id="315" r:id="rId9"/>
    <p:sldId id="316" r:id="rId10"/>
    <p:sldId id="310" r:id="rId11"/>
    <p:sldId id="318" r:id="rId12"/>
    <p:sldId id="319" r:id="rId13"/>
    <p:sldId id="321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539F2-E968-4756-B976-B275ACE4B2BD}" v="17" dt="2025-11-06T15:22:0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4679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3A7D-82D1-974C-9B43-B866C0934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371" y="3313280"/>
            <a:ext cx="7783629" cy="1450708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79808-102B-9B42-A5A1-48930253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89245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9CC1-5816-E743-8AD7-AA01A06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C0CD0-E84D-4243-9CC0-E3A2A4A6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CA10-301E-9E47-B57B-40C1B9FB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9C7C-1320-144E-B53E-0E940FD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9DB8-2FB3-2F40-B046-BC7DE0BB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59863-AE53-414F-8077-5117A8F3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C8C5A-3971-0040-85D7-5E6511C30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C245-F1DD-9E42-B47B-285C78B9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BA75-AB39-D240-924B-97814764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E1FE-FB11-3242-881B-4D65341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E263AEA-F660-E640-AA65-9971DB940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0255" y="4610499"/>
            <a:ext cx="8421745" cy="2140388"/>
          </a:xfrm>
        </p:spPr>
        <p:txBody>
          <a:bodyPr>
            <a:normAutofit/>
          </a:bodyPr>
          <a:lstStyle>
            <a:lvl1pPr marL="0" indent="0" algn="r"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your audience and/or insert any </a:t>
            </a:r>
          </a:p>
          <a:p>
            <a:r>
              <a:rPr lang="en-US" dirty="0"/>
              <a:t>resources, credentials or contact info.</a:t>
            </a:r>
          </a:p>
        </p:txBody>
      </p:sp>
    </p:spTree>
    <p:extLst>
      <p:ext uri="{BB962C8B-B14F-4D97-AF65-F5344CB8AC3E}">
        <p14:creationId xmlns:p14="http://schemas.microsoft.com/office/powerpoint/2010/main" val="40415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EB77-C394-0246-AFA5-B9B41FB7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0C69-D56B-4240-A91F-D0E4A073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FC8-1B03-1D41-BD45-E2CD4B67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601E-9BB3-B44F-871E-EDBC2D38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C46-B4DB-3248-9A37-DCC52E9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9C4-26DC-D24C-86B5-FAF6F4CA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1BCE-E0EC-DE4B-9146-C754E01F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4257-213C-6243-90AF-D3316C71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0967-EACA-6E4C-AF4D-FC345F53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975E-9F3E-E74A-A3A1-13076E72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7B4D-1EAC-504F-8449-DEDCBA07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7A44-0B5D-4249-AD74-748FA8A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CF7CE-6F4A-6A47-9DBE-990586C1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4F699-8A0D-0443-8468-C710B425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1375C-85F8-1B48-90A7-2A41DC5E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F1E9-D55C-5C4B-9AFE-2261C78F4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0659D-871E-DA4B-8AEE-54FF3552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EE622-9DC6-E04F-BD5F-BD07538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712B3-4DBB-304D-8A85-0615E327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977D-C1F2-1648-B938-2E47DDF3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07567-1AF3-1148-8D64-725E984C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F4AAC-F5DF-0842-B921-05CD0812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91E9C-EF2B-464E-9D4D-ED3DA2D8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7755-744E-FE4A-95DA-32025758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35D65-DC16-BF4A-8881-44CBBFC7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4E04D-D12C-E243-8277-05C83308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0293-7F09-394B-A528-F4D2AE17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055D-AFAF-AD4F-9A22-51F2B5B4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E1C5-CB35-0A47-B0C5-482AC97E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42DC-46A1-CF4F-9C3F-3C11F72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CDF6-90A5-7142-9381-378F81A9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3E142-9EC3-5C4E-BEDE-AFE8321C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1557-FA93-4941-8993-293F9AF4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5FAE-BDAC-6A42-8A03-2D421B846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2AB7-496C-C541-91A0-AD6A1D988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05828-BF16-024F-AFE0-C31E80F4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E43C-7524-794B-A1C2-3276707C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4387C-08CE-D241-B862-D5241B7F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55352-BCBB-4C48-BD66-A007B81D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F688-49C6-BE47-84BA-C18F17A3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C78D-076C-6546-B530-1EA349048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15D2-F1E4-AC40-936C-AADA7A004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66E0-8ABF-9249-9E0D-E2226581B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illboard-Rolling Hills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873" y="2648542"/>
            <a:ext cx="18892582" cy="4439757"/>
          </a:xfrm>
          <a:prstGeom prst="rect">
            <a:avLst/>
          </a:prstGeom>
        </p:spPr>
      </p:pic>
      <p:pic>
        <p:nvPicPr>
          <p:cNvPr id="8" name="Picture 7" descr="FMCLogo_Linear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82" y="6125093"/>
            <a:ext cx="4154203" cy="6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T 2016 PPT 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52"/>
            <a:ext cx="12192000" cy="9143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54449" y="4128645"/>
            <a:ext cx="9144000" cy="126315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Cardiovascular Risk Factor Management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418534" y="4900612"/>
            <a:ext cx="6579915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rgbClr val="FFFFFF"/>
                </a:solidFill>
              </a:rPr>
              <a:t>Steven Mould, MD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FHP Cardiology</a:t>
            </a:r>
          </a:p>
        </p:txBody>
      </p:sp>
    </p:spTree>
    <p:extLst>
      <p:ext uri="{BB962C8B-B14F-4D97-AF65-F5344CB8AC3E}">
        <p14:creationId xmlns:p14="http://schemas.microsoft.com/office/powerpoint/2010/main" val="227585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5F5385-4754-EF45-8C2E-E2D58345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8865" y="4769044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Lipid Management</a:t>
            </a:r>
          </a:p>
        </p:txBody>
      </p:sp>
    </p:spTree>
    <p:extLst>
      <p:ext uri="{BB962C8B-B14F-4D97-AF65-F5344CB8AC3E}">
        <p14:creationId xmlns:p14="http://schemas.microsoft.com/office/powerpoint/2010/main" val="353798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69228-520E-E3C6-6951-A5ED6B4F2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2A2D2-052F-7D76-F818-A1A0767D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 AHA/ACC Guideline on the Management of Blood Cholesterol</a:t>
            </a:r>
            <a:endParaRPr lang="en-US" dirty="0"/>
          </a:p>
          <a:p>
            <a:pPr marL="342900" indent="-342900"/>
            <a:r>
              <a:rPr lang="en-US" sz="2000" dirty="0"/>
              <a:t>Goal LDL &lt; 70 mg/Dl for secondary prevention</a:t>
            </a:r>
          </a:p>
          <a:p>
            <a:pPr marL="800100" lvl="1" indent="-342900"/>
            <a:r>
              <a:rPr lang="en-US" sz="2000" dirty="0"/>
              <a:t>Consider non-statin therapy if on maximally tolerated statin</a:t>
            </a:r>
          </a:p>
          <a:p>
            <a:pPr marL="342900" indent="-342900"/>
            <a:r>
              <a:rPr lang="en-US" sz="2000" dirty="0"/>
              <a:t>Step-wise approach to therapy</a:t>
            </a:r>
          </a:p>
          <a:p>
            <a:pPr marL="800100" lvl="1" indent="-342900"/>
            <a:r>
              <a:rPr lang="en-US" sz="2000" dirty="0"/>
              <a:t>Ezetimibe as first additional non-statin</a:t>
            </a:r>
          </a:p>
          <a:p>
            <a:pPr marL="800100" lvl="1" indent="-342900"/>
            <a:r>
              <a:rPr lang="en-US" sz="2000" dirty="0"/>
              <a:t>PCSK9 inhibitor after Ezetimibe</a:t>
            </a:r>
          </a:p>
          <a:p>
            <a:pPr marL="342900" indent="-342900"/>
            <a:r>
              <a:rPr lang="en-US" sz="2000" dirty="0"/>
              <a:t>Primary prevention patients with borderline or intermediate risk should have risk benefit discussion</a:t>
            </a:r>
          </a:p>
          <a:p>
            <a:pPr marL="342900" indent="-342900"/>
            <a:r>
              <a:rPr lang="en-US" sz="2000" dirty="0"/>
              <a:t>Consider coronary artery calcium (CAC) for non-diabetic ASCVD 7.5% - 20% if uncertain about statin therapy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F895FE-3890-2879-7102-01EDFE28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– Old Guidelines</a:t>
            </a:r>
          </a:p>
        </p:txBody>
      </p:sp>
    </p:spTree>
    <p:extLst>
      <p:ext uri="{BB962C8B-B14F-4D97-AF65-F5344CB8AC3E}">
        <p14:creationId xmlns:p14="http://schemas.microsoft.com/office/powerpoint/2010/main" val="76870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1EEE5-79F4-C7BD-7271-827CFEB7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28B4B-0EB6-7BC0-1CB3-11C56D0B6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ACC Expert Consensus Decision Pathway</a:t>
            </a:r>
            <a:endParaRPr lang="en-US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Goal LDL &lt; 55 mg/dL in “very high” risk groups and secondary prevention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Goal LDL &lt; 70 mg/dL for not “very high” risk groups and secondary prevention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Goal LDL &lt;70 mg/dL for primary prevention, diabetes, and ASCVD risk &gt;7.5%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Goal LDL &lt;100 mg/dL for primary prevention, diabetes, and ASCVD risk &lt;7.5%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Earlier initiation of combination therapy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Use of ezetimibe in high-risk primary prevention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Use of PCSK9 in very high-risk primary prevention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dirty="0"/>
              <a:t>Guidelines for statin intolerance management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38158F-FE5F-53C1-DC6A-07352136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– Newer Guidance</a:t>
            </a:r>
          </a:p>
        </p:txBody>
      </p:sp>
    </p:spTree>
    <p:extLst>
      <p:ext uri="{BB962C8B-B14F-4D97-AF65-F5344CB8AC3E}">
        <p14:creationId xmlns:p14="http://schemas.microsoft.com/office/powerpoint/2010/main" val="133559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6B4F50-7C64-C62D-C0C1-2E910545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A2A12FE8-C64D-DB83-4634-AB327B015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0C89A7-8F94-E4C1-FA5D-50E2638C5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0508" y="4967827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Lipid Management</a:t>
            </a:r>
            <a:br>
              <a:rPr lang="en-US" dirty="0"/>
            </a:br>
            <a:r>
              <a:rPr lang="en-US" dirty="0"/>
              <a:t>Secondary Prevention</a:t>
            </a:r>
          </a:p>
        </p:txBody>
      </p:sp>
    </p:spTree>
    <p:extLst>
      <p:ext uri="{BB962C8B-B14F-4D97-AF65-F5344CB8AC3E}">
        <p14:creationId xmlns:p14="http://schemas.microsoft.com/office/powerpoint/2010/main" val="15172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29A4D8-6DBC-FD18-3830-0305A37C1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B44EB-8823-DA89-5AF1-B5151050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ACC Expert Consensus Decision Pathway</a:t>
            </a:r>
            <a:endParaRPr lang="en-US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/>
              <a:t>Goal LDL &lt; 55 mg/dL in “very high” risk groups and secondary prevention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/>
              <a:t>Very High Risk is 1 major and 2 High-Risk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/>
              <a:t>If you don’t meet this criteria, then goal is </a:t>
            </a:r>
            <a:br>
              <a:rPr lang="en-US" sz="2000" b="1" dirty="0"/>
            </a:br>
            <a:r>
              <a:rPr lang="en-US" sz="2000" b="1" dirty="0"/>
              <a:t>&lt; 70 mg/dL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FF23D7-ED77-EA0B-A15F-6A6B502A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04F44-147D-6828-6016-1F69269C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58" y="217328"/>
            <a:ext cx="5552003" cy="642334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C735B6-F676-571D-0C1E-42D177BDAEAC}"/>
              </a:ext>
            </a:extLst>
          </p:cNvPr>
          <p:cNvSpPr/>
          <p:nvPr/>
        </p:nvSpPr>
        <p:spPr>
          <a:xfrm>
            <a:off x="6096000" y="830422"/>
            <a:ext cx="5708650" cy="15684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DB8E16-CBB0-DC90-1316-A65F1F2FAFF6}"/>
              </a:ext>
            </a:extLst>
          </p:cNvPr>
          <p:cNvSpPr/>
          <p:nvPr/>
        </p:nvSpPr>
        <p:spPr>
          <a:xfrm>
            <a:off x="6096000" y="2386172"/>
            <a:ext cx="5663761" cy="3111500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1FD6CC-865D-7847-8508-37D5810B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68024ECD-FEE5-DC20-451E-C8F6E9A71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34B184-6663-15F0-4A44-8F984FDA6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849" y="4940427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Lipid Management</a:t>
            </a:r>
            <a:br>
              <a:rPr lang="en-US" dirty="0"/>
            </a:br>
            <a:r>
              <a:rPr lang="en-US" dirty="0"/>
              <a:t>Primary Prevention</a:t>
            </a:r>
          </a:p>
        </p:txBody>
      </p:sp>
    </p:spTree>
    <p:extLst>
      <p:ext uri="{BB962C8B-B14F-4D97-AF65-F5344CB8AC3E}">
        <p14:creationId xmlns:p14="http://schemas.microsoft.com/office/powerpoint/2010/main" val="192345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CED90-A6D3-AE52-91D0-9ECBFFCB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36AE4-6E87-7224-0A94-59CCD923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If LDL is &gt;190 then be aggressive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If you’re 40 and have DM, you should be on a statin.  But what is your LDL goal?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endParaRPr lang="en-US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ACC Expert Consensus Decision Pathway</a:t>
            </a:r>
            <a:endParaRPr lang="en-US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/>
              <a:t>Goal LDL &lt;70 mg/dL for primary prevention, diabetes, and ASCVD risk &gt;7.5%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/>
              <a:t>Goal LDL &lt;100 mg/dL for primary prevention, diabetes, and ASCVD risk &lt;7.5%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7447B1-2B07-2C59-AD87-E8CFDE49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– Newer Guidance</a:t>
            </a:r>
          </a:p>
        </p:txBody>
      </p:sp>
    </p:spTree>
    <p:extLst>
      <p:ext uri="{BB962C8B-B14F-4D97-AF65-F5344CB8AC3E}">
        <p14:creationId xmlns:p14="http://schemas.microsoft.com/office/powerpoint/2010/main" val="217834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8DC6358-0EE5-E775-3B46-6D2E96944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F9D3C5B1-81F9-834A-C8B3-9FA627376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FCBC96-09AC-5A89-0D78-D56E70990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070" y="4878644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Lipid Management:</a:t>
            </a:r>
            <a:br>
              <a:rPr lang="en-US" dirty="0"/>
            </a:br>
            <a:r>
              <a:rPr lang="en-US" dirty="0"/>
              <a:t>How do we get there?</a:t>
            </a:r>
          </a:p>
        </p:txBody>
      </p:sp>
    </p:spTree>
    <p:extLst>
      <p:ext uri="{BB962C8B-B14F-4D97-AF65-F5344CB8AC3E}">
        <p14:creationId xmlns:p14="http://schemas.microsoft.com/office/powerpoint/2010/main" val="231233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B505-53CD-EF4F-1A79-1A0AE2C2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E33B32-12A5-600A-AD93-5F04D2B6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Line – Still Statins</a:t>
            </a:r>
          </a:p>
        </p:txBody>
      </p:sp>
      <p:pic>
        <p:nvPicPr>
          <p:cNvPr id="2" name="Picture 2" descr="When each statin was approved by FDA">
            <a:extLst>
              <a:ext uri="{FF2B5EF4-FFF2-40B4-BE49-F238E27FC236}">
                <a16:creationId xmlns:a16="http://schemas.microsoft.com/office/drawing/2014/main" id="{F7DEA2D3-463E-6F09-7C17-ED7F963DC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91" y="131673"/>
            <a:ext cx="4390558" cy="562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B1BFC43-328D-211F-B134-E2E3403484E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0187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Affordable, effective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Expect a 50% reduction in LDL when starting high intensity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Reduced benefit from max dose statin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1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6F2B-CBCD-CDB5-1A60-D4744C4F9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76EA86-D0C2-66D3-80AE-1B07C0C8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Line - </a:t>
            </a:r>
            <a:r>
              <a:rPr lang="en-US" dirty="0" err="1"/>
              <a:t>Ezetimbe</a:t>
            </a:r>
            <a:r>
              <a:rPr lang="en-US" dirty="0"/>
              <a:t>/Zetia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DE6C05-A377-6629-1008-1E5AF875CB6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0187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Affordable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Zetia alone ~18% reduction in LDL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Zetia + Statin: ~25% reduction in LDL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E6B4-125C-1F73-52C6-7F3C1CD3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56" y="1519656"/>
            <a:ext cx="5289276" cy="367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4F32-D2B6-F64D-89A6-135998477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93B103-EC09-E642-B1DE-4D5FE59F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38356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D73A47B-36CF-45DB-944E-4480EB538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19BB3B-182E-A308-4E7D-98BBB2EE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Line – PCSK9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915FDE0-C1B7-A449-615E-063813CF427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0187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Insurance can be a pain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Statin + Zetia and not at goal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If statin intolerant, want to see intolerance of 2 statins at low doses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Injection every 2 weeks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Comes from specialty pharmacy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Can expect a 50% reduction in LDL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Mortality benefit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53C626-87FC-2FC9-35D9-610A9B06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654" y="687295"/>
            <a:ext cx="4505325" cy="2981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CC82B-1C05-8B2C-54A7-81F1B795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54" y="3658540"/>
            <a:ext cx="4552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E60C0C-ACDF-6D8C-F03E-E957D439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EC289227-4377-A9C5-4E56-8F037EB0B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2FBC7F-2A9C-7B28-9D47-20DBE7CC5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843" y="4742719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But there’s more!</a:t>
            </a:r>
          </a:p>
        </p:txBody>
      </p:sp>
    </p:spTree>
    <p:extLst>
      <p:ext uri="{BB962C8B-B14F-4D97-AF65-F5344CB8AC3E}">
        <p14:creationId xmlns:p14="http://schemas.microsoft.com/office/powerpoint/2010/main" val="322503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A476A-7F6B-7895-7998-8A29443EF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A0BB39-8249-4738-5BE8-0D58038E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2714BEE-CE47-CE94-F6BE-9F9229E0C98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0187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Bempedoic acid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Incliseran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Evinacumab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Lomitapide</a:t>
            </a:r>
            <a:endParaRPr lang="en-US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65BDF-1C6E-59E2-46B2-07B4CFDC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521067"/>
            <a:ext cx="44386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D137D8-D85B-62C8-5F78-B82D9458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17985C30-3266-B026-DC7D-8204D47F7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7F9F34-6635-1637-A39B-89E0D82EC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270" y="4619152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Statin Intolerance</a:t>
            </a:r>
          </a:p>
        </p:txBody>
      </p:sp>
    </p:spTree>
    <p:extLst>
      <p:ext uri="{BB962C8B-B14F-4D97-AF65-F5344CB8AC3E}">
        <p14:creationId xmlns:p14="http://schemas.microsoft.com/office/powerpoint/2010/main" val="383553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F232-99A2-A69B-FC69-7B1D9C46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62F428-9FAB-6426-AE1F-A0CEAF62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Statin Intolerance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E235408-2560-6B6C-DBA9-7BF607E4C6B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60187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/>
          </a:p>
          <a:p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719BFD5-C468-94EE-61BD-A1F0EC02D336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7248939" cy="3733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Option 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Start Crestor/Rosuvastatin 2.5 mg one day out of the week.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After 2 weeks, have them take it two days out of the week.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Continue to increase frequently every two weeks. Escalate as tolerated.  Decrease frequency if intolerance develops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Option 2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Zetia and then likely PCSK9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600"/>
            </a:pP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1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883E1B-2A9C-910F-8968-B26C8D979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B4570915-59BE-D334-0D5A-15C4B9684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295C99-4585-5010-F887-7CC5F6638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3621" y="4853931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0066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1702-ACB7-17E6-BF48-46F44D43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E8BD4-BFD1-0FDD-6847-8397CEDC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hypertension thresholds, lifestyle modification options and pharmacotherapy</a:t>
            </a:r>
          </a:p>
          <a:p>
            <a:r>
              <a:rPr lang="en-US" dirty="0"/>
              <a:t>To discuss cholesterol goals for primary prevention based on risk profile</a:t>
            </a:r>
          </a:p>
          <a:p>
            <a:r>
              <a:rPr lang="en-US" dirty="0"/>
              <a:t>To evaluate treatment options for cholesterol control</a:t>
            </a:r>
          </a:p>
          <a:p>
            <a:r>
              <a:rPr lang="en-US" dirty="0"/>
              <a:t>Treatment strategies for the statin intolerant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962E8B-FF9F-F59B-68E5-C9592D56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88530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F2CA65-F678-DF83-BFE2-D031F1C12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>
            <a:extLst>
              <a:ext uri="{FF2B5EF4-FFF2-40B4-BE49-F238E27FC236}">
                <a16:creationId xmlns:a16="http://schemas.microsoft.com/office/drawing/2014/main" id="{9B729869-26E1-1BE9-BB70-BA799AAC7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503D34-6933-9764-4F01-A0492FCF8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003" y="4639836"/>
            <a:ext cx="7783629" cy="1450708"/>
          </a:xfrm>
        </p:spPr>
        <p:txBody>
          <a:bodyPr/>
          <a:lstStyle/>
          <a:p>
            <a:pPr algn="ctr"/>
            <a:r>
              <a:rPr lang="en-US" dirty="0"/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67861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25E1-4473-1488-23A0-34CDF128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4DD9F-37CB-A76B-6018-3E426FCA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Definitions &amp; Blood Pressure Categories</a:t>
            </a:r>
          </a:p>
          <a:p>
            <a:r>
              <a:rPr lang="en-US" dirty="0"/>
              <a:t>Normal: &lt;120/&lt;80 mmHg</a:t>
            </a:r>
          </a:p>
          <a:p>
            <a:r>
              <a:rPr lang="en-US" dirty="0"/>
              <a:t>Elevated: 120–129/&lt;80 mmHg</a:t>
            </a:r>
          </a:p>
          <a:p>
            <a:r>
              <a:rPr lang="en-US" dirty="0"/>
              <a:t>Stage 1 Hypertension: 130–139 or 80–89 mmHg</a:t>
            </a:r>
          </a:p>
          <a:p>
            <a:r>
              <a:rPr lang="en-US" dirty="0"/>
              <a:t>Stage 2 Hypertension: ≥140 or ≥90 mm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B8B193-7375-A6DB-12D6-10D9192C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– ACC 2017</a:t>
            </a:r>
          </a:p>
        </p:txBody>
      </p:sp>
    </p:spTree>
    <p:extLst>
      <p:ext uri="{BB962C8B-B14F-4D97-AF65-F5344CB8AC3E}">
        <p14:creationId xmlns:p14="http://schemas.microsoft.com/office/powerpoint/2010/main" val="396469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B211C-4B65-D5E3-5E9A-5161548E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8D67A-38D4-59E7-31EF-1459EC6FB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Out-of-office BP monitoring (home BP monitoring or ambulatory BP monitoring) is increasingly recommended to confirm diagnosis and better assess true BP than single clinic readings.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E8D70A-987B-021C-8E23-BA76E452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– How do we check?</a:t>
            </a:r>
          </a:p>
        </p:txBody>
      </p:sp>
    </p:spTree>
    <p:extLst>
      <p:ext uri="{BB962C8B-B14F-4D97-AF65-F5344CB8AC3E}">
        <p14:creationId xmlns:p14="http://schemas.microsoft.com/office/powerpoint/2010/main" val="423175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3BF3E-7B72-AE16-5738-814B6E12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3A863-D505-305C-1C3D-0B37291F4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  <a:p>
            <a:pPr lvl="1"/>
            <a:r>
              <a:rPr lang="en-US" dirty="0"/>
              <a:t>DASH eating plan</a:t>
            </a:r>
          </a:p>
          <a:p>
            <a:pPr lvl="1"/>
            <a:r>
              <a:rPr lang="en-US" dirty="0"/>
              <a:t>Reduced sodium intake</a:t>
            </a:r>
          </a:p>
          <a:p>
            <a:r>
              <a:rPr lang="en-US" dirty="0"/>
              <a:t>Physical activity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Alcohol moderation</a:t>
            </a:r>
          </a:p>
          <a:p>
            <a:r>
              <a:rPr lang="en-US" dirty="0"/>
              <a:t>Smoking cessation</a:t>
            </a:r>
          </a:p>
          <a:p>
            <a:r>
              <a:rPr lang="en-US" dirty="0"/>
              <a:t>Stress and sleep management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248DA6-0EDA-DF52-1412-F8322FA9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– Lifestyle Management</a:t>
            </a:r>
          </a:p>
        </p:txBody>
      </p:sp>
    </p:spTree>
    <p:extLst>
      <p:ext uri="{BB962C8B-B14F-4D97-AF65-F5344CB8AC3E}">
        <p14:creationId xmlns:p14="http://schemas.microsoft.com/office/powerpoint/2010/main" val="315009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F1A45-3708-30F5-34F3-9AABD8AF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66A3-D2CE-6B54-AFC7-3A465AC0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4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Treatment goals</a:t>
            </a:r>
          </a:p>
          <a:p>
            <a:pPr lvl="1"/>
            <a:r>
              <a:rPr lang="en-US" dirty="0"/>
              <a:t>Common target: &lt;130/80 mmHg</a:t>
            </a:r>
          </a:p>
          <a:p>
            <a:pPr lvl="1"/>
            <a:r>
              <a:rPr lang="en-US" dirty="0"/>
              <a:t>PREVENT Score (replacing ASCVD score)</a:t>
            </a:r>
          </a:p>
          <a:p>
            <a:pPr lvl="1"/>
            <a:r>
              <a:rPr lang="en-US" dirty="0"/>
              <a:t>Individualization for elderly/complex cases</a:t>
            </a:r>
          </a:p>
          <a:p>
            <a:r>
              <a:rPr lang="en-US" dirty="0"/>
              <a:t>First-line medications</a:t>
            </a:r>
          </a:p>
          <a:p>
            <a:pPr lvl="1"/>
            <a:r>
              <a:rPr lang="en-US" dirty="0"/>
              <a:t>Thiazide diuretics</a:t>
            </a:r>
          </a:p>
          <a:p>
            <a:pPr lvl="1"/>
            <a:r>
              <a:rPr lang="en-US" dirty="0"/>
              <a:t>ACE inhibitors / ARBs</a:t>
            </a:r>
          </a:p>
          <a:p>
            <a:pPr lvl="1"/>
            <a:r>
              <a:rPr lang="en-US" dirty="0"/>
              <a:t>Calcium channel blockers</a:t>
            </a:r>
          </a:p>
          <a:p>
            <a:r>
              <a:rPr lang="en-US" dirty="0"/>
              <a:t>Use of combination therapy (fixed-dose preferred)</a:t>
            </a:r>
          </a:p>
          <a:p>
            <a:r>
              <a:rPr lang="en-US" dirty="0"/>
              <a:t>Reassessment for resistant hypertension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65F07B-411C-6EA0-67AB-D1EE7004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– Pharmacologic Treatment</a:t>
            </a:r>
          </a:p>
        </p:txBody>
      </p:sp>
    </p:spTree>
    <p:extLst>
      <p:ext uri="{BB962C8B-B14F-4D97-AF65-F5344CB8AC3E}">
        <p14:creationId xmlns:p14="http://schemas.microsoft.com/office/powerpoint/2010/main" val="417117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37D7D-8B08-D50F-1A47-94FC5F8B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96A1724-D508-7BDF-E8DF-2E2A807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 – The Take Away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13E2CEA-1711-5EDF-7AB6-DAE9A457071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Early and aggressive BP control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Lifestyle modification is foundational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Individualized treatment approach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Home BP monitoring is invaluable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4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Widescreen Template" id="{801A062B-43CE-1241-91A0-662FF485C5E5}" vid="{03D86D77-78FA-5844-9618-030EFCDBBB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723</Words>
  <Application>Microsoft Macintosh PowerPoint</Application>
  <PresentationFormat>Widescreen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Cardiovascular Risk Factor Management</vt:lpstr>
      <vt:lpstr>Disclosures</vt:lpstr>
      <vt:lpstr>Objectives</vt:lpstr>
      <vt:lpstr>Hypertension</vt:lpstr>
      <vt:lpstr>Hypertension – ACC 2017</vt:lpstr>
      <vt:lpstr>Hypertension – How do we check?</vt:lpstr>
      <vt:lpstr>Hypertension – Lifestyle Management</vt:lpstr>
      <vt:lpstr>Hypertension – Pharmacologic Treatment</vt:lpstr>
      <vt:lpstr>Hypertension – The Take Away</vt:lpstr>
      <vt:lpstr>Lipid Management</vt:lpstr>
      <vt:lpstr>Lipids – Old Guidelines</vt:lpstr>
      <vt:lpstr>Lipids – Newer Guidance</vt:lpstr>
      <vt:lpstr>Lipid Management Secondary Prevention</vt:lpstr>
      <vt:lpstr>Lipids</vt:lpstr>
      <vt:lpstr>Lipid Management Primary Prevention</vt:lpstr>
      <vt:lpstr>Lipid – Newer Guidance</vt:lpstr>
      <vt:lpstr>Lipid Management: How do we get there?</vt:lpstr>
      <vt:lpstr>First Line – Still Statins</vt:lpstr>
      <vt:lpstr>Second Line - Ezetimbe/Zetia</vt:lpstr>
      <vt:lpstr>Third Line – PCSK9</vt:lpstr>
      <vt:lpstr>But there’s more!</vt:lpstr>
      <vt:lpstr>The Others</vt:lpstr>
      <vt:lpstr>Statin Intolerance</vt:lpstr>
      <vt:lpstr>Strategies for Statin Intolerance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Olivia Burns</cp:lastModifiedBy>
  <cp:revision>4</cp:revision>
  <dcterms:created xsi:type="dcterms:W3CDTF">2020-06-17T13:45:51Z</dcterms:created>
  <dcterms:modified xsi:type="dcterms:W3CDTF">2025-11-10T16:14:01Z</dcterms:modified>
</cp:coreProperties>
</file>