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8" r:id="rId11"/>
    <p:sldId id="269" r:id="rId12"/>
    <p:sldId id="266" r:id="rId13"/>
    <p:sldId id="267" r:id="rId14"/>
    <p:sldId id="270" r:id="rId15"/>
    <p:sldId id="273" r:id="rId16"/>
    <p:sldId id="274" r:id="rId17"/>
    <p:sldId id="275" r:id="rId18"/>
    <p:sldId id="276" r:id="rId19"/>
    <p:sldId id="277" r:id="rId20"/>
    <p:sldId id="3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0"/>
    <p:restoredTop sz="94679"/>
  </p:normalViewPr>
  <p:slideViewPr>
    <p:cSldViewPr snapToGrid="0" snapToObjects="1">
      <p:cViewPr varScale="1">
        <p:scale>
          <a:sx n="171" d="100"/>
          <a:sy n="171" d="100"/>
        </p:scale>
        <p:origin x="8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3A7D-82D1-974C-9B43-B866C0934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8371" y="3313280"/>
            <a:ext cx="7783629" cy="1450708"/>
          </a:xfrm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79808-102B-9B42-A5A1-489302533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892458"/>
            <a:ext cx="9144000" cy="1655762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9CC1-5816-E743-8AD7-AA01A063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C0CD0-E84D-4243-9CC0-E3A2A4A65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CA10-301E-9E47-B57B-40C1B9FB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99C7C-1320-144E-B53E-0E940FDF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E9DB8-2FB3-2F40-B046-BC7DE0BB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7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59863-AE53-414F-8077-5117A8F3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C8C5A-3971-0040-85D7-5E6511C30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C245-F1DD-9E42-B47B-285C78B9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EBA75-AB39-D240-924B-978147645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3E1FE-FB11-3242-881B-4D65341C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E263AEA-F660-E640-AA65-9971DB940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0255" y="4610499"/>
            <a:ext cx="8421745" cy="2140388"/>
          </a:xfrm>
        </p:spPr>
        <p:txBody>
          <a:bodyPr>
            <a:normAutofit/>
          </a:bodyPr>
          <a:lstStyle>
            <a:lvl1pPr marL="0" indent="0" algn="r">
              <a:buNone/>
              <a:defRPr sz="27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your audience and/or insert any </a:t>
            </a:r>
          </a:p>
          <a:p>
            <a:r>
              <a:rPr lang="en-US" dirty="0"/>
              <a:t>resources, credentials or contact info.</a:t>
            </a:r>
          </a:p>
        </p:txBody>
      </p:sp>
    </p:spTree>
    <p:extLst>
      <p:ext uri="{BB962C8B-B14F-4D97-AF65-F5344CB8AC3E}">
        <p14:creationId xmlns:p14="http://schemas.microsoft.com/office/powerpoint/2010/main" val="404155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EB77-C394-0246-AFA5-B9B41FB7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00C69-D56B-4240-A91F-D0E4A0731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3FC8-1B03-1D41-BD45-E2CD4B67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9601E-9BB3-B44F-871E-EDBC2D38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3C46-B4DB-3248-9A37-DCC52E96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BA9C4-26DC-D24C-86B5-FAF6F4CA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1BCE-E0EC-DE4B-9146-C754E01FE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C4257-213C-6243-90AF-D3316C711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F0967-EACA-6E4C-AF4D-FC345F53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1975E-9F3E-E74A-A3A1-13076E72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E7B4D-1EAC-504F-8449-DEDCBA07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7A44-0B5D-4249-AD74-748FA8AE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CF7CE-6F4A-6A47-9DBE-990586C1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4F699-8A0D-0443-8468-C710B4254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1375C-85F8-1B48-90A7-2A41DC5E7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2F1E9-D55C-5C4B-9AFE-2261C78F4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0659D-871E-DA4B-8AEE-54FF3552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EE622-9DC6-E04F-BD5F-BD07538D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712B3-4DBB-304D-8A85-0615E327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977D-C1F2-1648-B938-2E47DDF3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07567-1AF3-1148-8D64-725E984C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F4AAC-F5DF-0842-B921-05CD0812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91E9C-EF2B-464E-9D4D-ED3DA2D8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4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97755-744E-FE4A-95DA-320257589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35D65-DC16-BF4A-8881-44CBBFC7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4E04D-D12C-E243-8277-05C83308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0293-7F09-394B-A528-F4D2AE17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055D-AFAF-AD4F-9A22-51F2B5B4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EE1C5-CB35-0A47-B0C5-482AC97E3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A42DC-46A1-CF4F-9C3F-3C11F726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8CDF6-90A5-7142-9381-378F81A9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3E142-9EC3-5C4E-BEDE-AFE8321CC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6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1557-FA93-4941-8993-293F9AF4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E5FAE-BDAC-6A42-8A03-2D421B846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E2AB7-496C-C541-91A0-AD6A1D988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05828-BF16-024F-AFE0-C31E80F4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CE43C-7524-794B-A1C2-3276707C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4387C-08CE-D241-B862-D5241B7F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55352-BCBB-4C48-BD66-A007B81D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CF688-49C6-BE47-84BA-C18F17A37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5C78D-076C-6546-B530-1EA349048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2634-78D2-8D44-BFB0-3504DF6524C3}" type="datetimeFigureOut">
              <a:rPr lang="en-US" smtClean="0"/>
              <a:t>11/10/25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A15D2-F1E4-AC40-936C-AADA7A004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266E0-8ABF-9249-9E0D-E2226581B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illboard-Rolling Hills.ai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873" y="2648542"/>
            <a:ext cx="18892582" cy="4439757"/>
          </a:xfrm>
          <a:prstGeom prst="rect">
            <a:avLst/>
          </a:prstGeom>
        </p:spPr>
      </p:pic>
      <p:pic>
        <p:nvPicPr>
          <p:cNvPr id="8" name="Picture 7" descr="FMCLogo_Linear_WHITE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82" y="6125093"/>
            <a:ext cx="4154203" cy="6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hyperlink" Target="https://artivion.com/product/on-x-aortic/?wvideo=vf68s4304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027F1-9C74-8580-449C-A72D97AEB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8966" y="3429000"/>
            <a:ext cx="7783629" cy="1450708"/>
          </a:xfrm>
        </p:spPr>
        <p:txBody>
          <a:bodyPr/>
          <a:lstStyle/>
          <a:p>
            <a:r>
              <a:rPr lang="en-US" dirty="0"/>
              <a:t>Surgical Treatment of </a:t>
            </a:r>
            <a:br>
              <a:rPr lang="en-US" dirty="0"/>
            </a:br>
            <a:r>
              <a:rPr lang="en-US" dirty="0"/>
              <a:t>Valvular Heart Disease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304A4-A25C-64ED-BA61-C9F16032D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8203" y="5119928"/>
            <a:ext cx="9144000" cy="1655762"/>
          </a:xfrm>
        </p:spPr>
        <p:txBody>
          <a:bodyPr>
            <a:normAutofit/>
          </a:bodyPr>
          <a:lstStyle/>
          <a:p>
            <a:r>
              <a:rPr lang="en-US" sz="2400" dirty="0"/>
              <a:t>James </a:t>
            </a:r>
            <a:r>
              <a:rPr lang="en-US" sz="2400" dirty="0" err="1"/>
              <a:t>Obney</a:t>
            </a:r>
            <a:r>
              <a:rPr lang="en-US" sz="2400" dirty="0"/>
              <a:t>, MD </a:t>
            </a:r>
            <a:br>
              <a:rPr lang="en-US" sz="2400" dirty="0"/>
            </a:br>
            <a:r>
              <a:rPr lang="en-US" sz="2400" dirty="0"/>
              <a:t>Cardiothoracic Surgeon </a:t>
            </a:r>
            <a:br>
              <a:rPr lang="en-US" sz="2400" dirty="0"/>
            </a:br>
            <a:r>
              <a:rPr lang="en-US" sz="2400" dirty="0"/>
              <a:t>Fairfield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72829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duct_feature_1">
            <a:extLst>
              <a:ext uri="{FF2B5EF4-FFF2-40B4-BE49-F238E27FC236}">
                <a16:creationId xmlns:a16="http://schemas.microsoft.com/office/drawing/2014/main" id="{29341752-55E7-FA3B-4A54-65ECCFB1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40" y="-515095"/>
            <a:ext cx="9265798" cy="694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FB55-ADA6-98C2-2F38-EBDA2FD38738}"/>
              </a:ext>
            </a:extLst>
          </p:cNvPr>
          <p:cNvSpPr txBox="1"/>
          <p:nvPr/>
        </p:nvSpPr>
        <p:spPr>
          <a:xfrm>
            <a:off x="1338262" y="2067971"/>
            <a:ext cx="230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Pure pyrolytic carbon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599BD-C7DF-7264-D486-4B96FF8414D0}"/>
              </a:ext>
            </a:extLst>
          </p:cNvPr>
          <p:cNvSpPr txBox="1"/>
          <p:nvPr/>
        </p:nvSpPr>
        <p:spPr>
          <a:xfrm>
            <a:off x="3638549" y="364688"/>
            <a:ext cx="6172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90-degree leaflet opening: </a:t>
            </a:r>
          </a:p>
          <a:p>
            <a:r>
              <a:rPr lang="en-US" dirty="0"/>
              <a:t>organizes blood flow, reduces turbulence and thrombogenicity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12CDD-C010-8AF0-2F06-815E5D484C89}"/>
              </a:ext>
            </a:extLst>
          </p:cNvPr>
          <p:cNvSpPr txBox="1"/>
          <p:nvPr/>
        </p:nvSpPr>
        <p:spPr>
          <a:xfrm>
            <a:off x="8715376" y="4814074"/>
            <a:ext cx="347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annular support: flared annulus prevents pannus ingrowth</a:t>
            </a:r>
          </a:p>
        </p:txBody>
      </p:sp>
    </p:spTree>
    <p:extLst>
      <p:ext uri="{BB962C8B-B14F-4D97-AF65-F5344CB8AC3E}">
        <p14:creationId xmlns:p14="http://schemas.microsoft.com/office/powerpoint/2010/main" val="32146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F1453-64A5-B25A-B167-A5356B374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721" y="6506989"/>
            <a:ext cx="229101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On-X® Aortic Heart Valve - Artivion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0. On-X Aortic Heart Valve.mp4">
            <a:hlinkClick r:id="" action="ppaction://media"/>
            <a:extLst>
              <a:ext uri="{FF2B5EF4-FFF2-40B4-BE49-F238E27FC236}">
                <a16:creationId xmlns:a16="http://schemas.microsoft.com/office/drawing/2014/main" id="{8C689467-6E9A-A91B-9989-A60AAB7AF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721" y="550531"/>
            <a:ext cx="10234557" cy="57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35EA-EFF0-8705-9A11-5DD219E1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319088"/>
            <a:ext cx="10943528" cy="14890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ON-X Mechanical Valved Conduit</a:t>
            </a:r>
            <a:br>
              <a:rPr lang="en-US" dirty="0"/>
            </a:br>
            <a:r>
              <a:rPr lang="en-US" sz="3600" dirty="0"/>
              <a:t>(the most advanced aortic valved conduit)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8B1280-7BE1-969C-A782-DC265F4E0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874" y="1695669"/>
            <a:ext cx="521975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CD4A4-A9D8-8977-0602-8E2BED36FC98}"/>
              </a:ext>
            </a:extLst>
          </p:cNvPr>
          <p:cNvSpPr txBox="1"/>
          <p:nvPr/>
        </p:nvSpPr>
        <p:spPr>
          <a:xfrm>
            <a:off x="6686550" y="2943225"/>
            <a:ext cx="358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Vascutek</a:t>
            </a:r>
            <a:r>
              <a:rPr lang="en-US" dirty="0"/>
              <a:t> </a:t>
            </a:r>
            <a:r>
              <a:rPr lang="en-US" dirty="0" err="1"/>
              <a:t>Gelweave</a:t>
            </a:r>
            <a:r>
              <a:rPr lang="en-US" dirty="0"/>
              <a:t> Valsalva graft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0174B-8AF7-C755-8AAC-200F1E622A6F}"/>
              </a:ext>
            </a:extLst>
          </p:cNvPr>
          <p:cNvSpPr txBox="1"/>
          <p:nvPr/>
        </p:nvSpPr>
        <p:spPr>
          <a:xfrm>
            <a:off x="742950" y="4001294"/>
            <a:ext cx="4314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Mimics the natural sinus of Valsalva making coronary artery re-implantation easier and helps prevent kinking or tension.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02635-E816-85CF-5FE1-598CC77DFA5A}"/>
              </a:ext>
            </a:extLst>
          </p:cNvPr>
          <p:cNvSpPr txBox="1"/>
          <p:nvPr/>
        </p:nvSpPr>
        <p:spPr>
          <a:xfrm>
            <a:off x="6096000" y="4924624"/>
            <a:ext cx="4643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Conformn</a:t>
            </a:r>
            <a:r>
              <a:rPr lang="en-US" dirty="0"/>
              <a:t>-X sewing ring:  provides optimal hemodynamics and ease of suturing</a:t>
            </a:r>
          </a:p>
        </p:txBody>
      </p:sp>
    </p:spTree>
    <p:extLst>
      <p:ext uri="{BB962C8B-B14F-4D97-AF65-F5344CB8AC3E}">
        <p14:creationId xmlns:p14="http://schemas.microsoft.com/office/powerpoint/2010/main" val="252285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S-5-Year-Outcomes">
            <a:extLst>
              <a:ext uri="{FF2B5EF4-FFF2-40B4-BE49-F238E27FC236}">
                <a16:creationId xmlns:a16="http://schemas.microsoft.com/office/drawing/2014/main" id="{094391AB-82DC-8500-86EE-9D22E20F7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0"/>
            <a:ext cx="8866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3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750F-C3E6-6CAB-171B-6FF3D676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Valves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4E0C0-6129-3348-0A2D-19FC06DAD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648"/>
            <a:ext cx="10515600" cy="4077634"/>
          </a:xfrm>
        </p:spPr>
        <p:txBody>
          <a:bodyPr/>
          <a:lstStyle/>
          <a:p>
            <a:r>
              <a:rPr lang="en-US" dirty="0"/>
              <a:t>A large variety of tissue valves exist on the market. </a:t>
            </a:r>
          </a:p>
          <a:p>
            <a:r>
              <a:rPr lang="en-US" dirty="0"/>
              <a:t>Similar to mechanical valves, tissue valves have undergone an extensive evolution over the past 50 years, essentially aimed at increasing long-term durability. </a:t>
            </a:r>
          </a:p>
          <a:p>
            <a:r>
              <a:rPr lang="en-US" dirty="0"/>
              <a:t>Current valves are all treated with some process to increase their long-term durability and eliminate the need for anticoagulation.</a:t>
            </a:r>
          </a:p>
          <a:p>
            <a:r>
              <a:rPr lang="en-US" dirty="0"/>
              <a:t>Disadvantage: STRUCTURAL DEGENERATION</a:t>
            </a:r>
          </a:p>
        </p:txBody>
      </p:sp>
    </p:spTree>
    <p:extLst>
      <p:ext uri="{BB962C8B-B14F-4D97-AF65-F5344CB8AC3E}">
        <p14:creationId xmlns:p14="http://schemas.microsoft.com/office/powerpoint/2010/main" val="2402281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AC4A-CB14-4640-695C-D930905C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Edwards </a:t>
            </a:r>
            <a:r>
              <a:rPr lang="en-US" dirty="0" err="1"/>
              <a:t>Inspiris</a:t>
            </a:r>
            <a:r>
              <a:rPr lang="en-US" dirty="0"/>
              <a:t> </a:t>
            </a:r>
            <a:r>
              <a:rPr lang="en-US" dirty="0" err="1"/>
              <a:t>Resilia</a:t>
            </a:r>
            <a:r>
              <a:rPr lang="en-US" dirty="0"/>
              <a:t> aortic valve</a:t>
            </a:r>
          </a:p>
        </p:txBody>
      </p:sp>
      <p:pic>
        <p:nvPicPr>
          <p:cNvPr id="7170" name="Picture 2" descr="resilia aortic">
            <a:extLst>
              <a:ext uri="{FF2B5EF4-FFF2-40B4-BE49-F238E27FC236}">
                <a16:creationId xmlns:a16="http://schemas.microsoft.com/office/drawing/2014/main" id="{C869839C-8BA9-528B-E990-D472427C1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34" y="1534580"/>
            <a:ext cx="7405666" cy="439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293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9509-0C08-45ED-9B70-57EA92DB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43" y="295977"/>
            <a:ext cx="10515600" cy="1325563"/>
          </a:xfrm>
        </p:spPr>
        <p:txBody>
          <a:bodyPr/>
          <a:lstStyle/>
          <a:p>
            <a:r>
              <a:rPr lang="en-US" dirty="0"/>
              <a:t>Edwards </a:t>
            </a:r>
            <a:r>
              <a:rPr lang="en-US" dirty="0" err="1"/>
              <a:t>Mitris</a:t>
            </a:r>
            <a:r>
              <a:rPr lang="en-US" dirty="0"/>
              <a:t> </a:t>
            </a:r>
            <a:r>
              <a:rPr lang="en-US" dirty="0" err="1"/>
              <a:t>Resilia</a:t>
            </a:r>
            <a:r>
              <a:rPr lang="en-US" dirty="0"/>
              <a:t> mitral valve</a:t>
            </a:r>
          </a:p>
        </p:txBody>
      </p:sp>
      <p:pic>
        <p:nvPicPr>
          <p:cNvPr id="8194" name="Picture 2" descr="Tissue valve">
            <a:extLst>
              <a:ext uri="{FF2B5EF4-FFF2-40B4-BE49-F238E27FC236}">
                <a16:creationId xmlns:a16="http://schemas.microsoft.com/office/drawing/2014/main" id="{635582DC-CAD9-116E-501D-759CC3BA36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45" y="615645"/>
            <a:ext cx="6964471" cy="577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6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16BF-7D76-EA87-C039-232AD904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Edwards </a:t>
            </a:r>
            <a:r>
              <a:rPr lang="en-US" dirty="0" err="1"/>
              <a:t>Konect</a:t>
            </a:r>
            <a:r>
              <a:rPr lang="en-US" dirty="0"/>
              <a:t> tissue valved conduit</a:t>
            </a:r>
          </a:p>
        </p:txBody>
      </p:sp>
      <p:pic>
        <p:nvPicPr>
          <p:cNvPr id="9218" name="Picture 2" descr="Konect resilia">
            <a:extLst>
              <a:ext uri="{FF2B5EF4-FFF2-40B4-BE49-F238E27FC236}">
                <a16:creationId xmlns:a16="http://schemas.microsoft.com/office/drawing/2014/main" id="{E59D7496-6700-B28C-E99D-E33EB11196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11" y="671067"/>
            <a:ext cx="7365304" cy="56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01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846B-DA55-AC86-24D1-D913E452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32A3B-897B-E0C1-D540-A58EF0E1B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2742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Earlier referral for surgical intervention leads to IMPROVED outcomes.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Collaboration amongst cardiologist and cardiac surgeon is the key for a successful program.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variety of treatment options exist which can be tailored to meet an individual’s specific needs.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3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8226-5310-7C5B-8DAA-D693F609C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ACC1E-1678-24F0-5E50-077B04280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Cardiac Surgery in the Adult.  Cohn and Edmunds. 2003.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Mechanical heart valves: 50 years of evolution.  Gott et al.  The Annals of Thoracic Surgery 2003, vol. 76 (6), p2230-2239.</a:t>
            </a:r>
          </a:p>
        </p:txBody>
      </p:sp>
    </p:spTree>
    <p:extLst>
      <p:ext uri="{BB962C8B-B14F-4D97-AF65-F5344CB8AC3E}">
        <p14:creationId xmlns:p14="http://schemas.microsoft.com/office/powerpoint/2010/main" val="301738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CCF3-BD4E-2186-B30C-CAD548EC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Valvular Heart Disease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E5167-E396-CF4A-DBEC-9A5A55382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Aortic Stenosis </a:t>
            </a:r>
          </a:p>
          <a:p>
            <a:r>
              <a:rPr lang="en-US" dirty="0"/>
              <a:t>Aortic Regurgitation</a:t>
            </a:r>
          </a:p>
          <a:p>
            <a:r>
              <a:rPr lang="en-US" dirty="0"/>
              <a:t>Aortic Valve Disease + Aortic </a:t>
            </a:r>
            <a:r>
              <a:rPr lang="en-US" dirty="0" err="1"/>
              <a:t>Aneuruysm</a:t>
            </a:r>
            <a:endParaRPr lang="en-US" dirty="0"/>
          </a:p>
          <a:p>
            <a:r>
              <a:rPr lang="en-US" dirty="0"/>
              <a:t>Mitral Stenosis </a:t>
            </a:r>
          </a:p>
          <a:p>
            <a:r>
              <a:rPr lang="en-US" dirty="0"/>
              <a:t>Mitral Regurgitation</a:t>
            </a:r>
          </a:p>
          <a:p>
            <a:r>
              <a:rPr lang="en-US" dirty="0"/>
              <a:t>Tricuspid Regurgitation</a:t>
            </a:r>
          </a:p>
        </p:txBody>
      </p:sp>
    </p:spTree>
    <p:extLst>
      <p:ext uri="{BB962C8B-B14F-4D97-AF65-F5344CB8AC3E}">
        <p14:creationId xmlns:p14="http://schemas.microsoft.com/office/powerpoint/2010/main" val="75874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T 2016 PPT Fina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" y="-51445"/>
            <a:ext cx="12192000" cy="9144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5F5385-4754-EF45-8C2E-E2D583452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8639" y="4690178"/>
            <a:ext cx="7783629" cy="145070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3798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2800-BDFD-A4ED-A80F-C4C802A6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92" y="603119"/>
            <a:ext cx="10515600" cy="1325563"/>
          </a:xfrm>
        </p:spPr>
        <p:txBody>
          <a:bodyPr/>
          <a:lstStyle/>
          <a:p>
            <a:r>
              <a:rPr lang="en-US" dirty="0"/>
              <a:t>Aortic Stenosis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6F93D-9FE3-88BA-2E29-5AD977CFF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92" y="2082736"/>
            <a:ext cx="7829811" cy="2846583"/>
          </a:xfrm>
        </p:spPr>
        <p:txBody>
          <a:bodyPr/>
          <a:lstStyle/>
          <a:p>
            <a:r>
              <a:rPr lang="en-US" dirty="0"/>
              <a:t>Acquired Aortic Stenosis</a:t>
            </a:r>
          </a:p>
          <a:p>
            <a:pPr lvl="2"/>
            <a:r>
              <a:rPr lang="en-US" dirty="0"/>
              <a:t>Age-related degenerative stenosis</a:t>
            </a:r>
          </a:p>
          <a:p>
            <a:r>
              <a:rPr lang="en-US" dirty="0"/>
              <a:t>Congenital Aortic Stenosis</a:t>
            </a:r>
          </a:p>
          <a:p>
            <a:pPr lvl="2"/>
            <a:r>
              <a:rPr lang="en-US" dirty="0"/>
              <a:t>Calcified BICUSPID aortic valve</a:t>
            </a:r>
          </a:p>
          <a:p>
            <a:r>
              <a:rPr lang="en-US" dirty="0"/>
              <a:t>Rheumatic Aortic Stenosis</a:t>
            </a:r>
          </a:p>
          <a:p>
            <a:pPr lvl="2"/>
            <a:r>
              <a:rPr lang="en-US" dirty="0"/>
              <a:t>Usually occurs in conjunction with mitral valve disease</a:t>
            </a:r>
          </a:p>
        </p:txBody>
      </p:sp>
    </p:spTree>
    <p:extLst>
      <p:ext uri="{BB962C8B-B14F-4D97-AF65-F5344CB8AC3E}">
        <p14:creationId xmlns:p14="http://schemas.microsoft.com/office/powerpoint/2010/main" val="65917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C9B-7FCE-8554-AD31-1DC8FE33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Regurgitation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634E2-061C-8AE8-E5B1-9E0C7D83F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80649" cy="42268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Results from improper/inadequate coaptation of the aortic valve leaflets during DIASTOLE</a:t>
            </a:r>
          </a:p>
          <a:p>
            <a:r>
              <a:rPr lang="en-US" dirty="0"/>
              <a:t>Numerous causes: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Distortion of valve leaflets</a:t>
            </a:r>
          </a:p>
          <a:p>
            <a:pPr lvl="2"/>
            <a:r>
              <a:rPr lang="en-US" dirty="0"/>
              <a:t>Calcific aortic disease</a:t>
            </a:r>
          </a:p>
          <a:p>
            <a:pPr lvl="2"/>
            <a:r>
              <a:rPr lang="en-US" dirty="0"/>
              <a:t>Idiopathic degenerative disease</a:t>
            </a:r>
          </a:p>
          <a:p>
            <a:pPr lvl="2"/>
            <a:r>
              <a:rPr lang="en-US" dirty="0"/>
              <a:t>Active or chronic aortic valve endocarditis</a:t>
            </a:r>
          </a:p>
          <a:p>
            <a:pPr lvl="2"/>
            <a:r>
              <a:rPr lang="en-US" dirty="0"/>
              <a:t>Rheumatic disease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Anorectic medications (fenfluramine, phentermine)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Aortic annular dilatation</a:t>
            </a:r>
          </a:p>
          <a:p>
            <a:pPr lvl="2"/>
            <a:r>
              <a:rPr lang="en-US" dirty="0"/>
              <a:t>Aortic dissection</a:t>
            </a:r>
          </a:p>
          <a:p>
            <a:pPr lvl="2"/>
            <a:r>
              <a:rPr lang="en-US" dirty="0"/>
              <a:t>Aneurysmal disease involving the aortic root</a:t>
            </a:r>
          </a:p>
          <a:p>
            <a:pPr lvl="2"/>
            <a:r>
              <a:rPr lang="en-US" dirty="0"/>
              <a:t>Connective tissue disorders (Marfan’s, Ehlers-Danlos, Reiter’s disease)</a:t>
            </a:r>
          </a:p>
          <a:p>
            <a:pPr marL="914400" lvl="2" indent="0">
              <a:buNone/>
            </a:pPr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06210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5899-DD31-A901-B22D-02FAB6B7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4904"/>
          </a:xfrm>
        </p:spPr>
        <p:txBody>
          <a:bodyPr/>
          <a:lstStyle/>
          <a:p>
            <a:r>
              <a:rPr lang="en-US" dirty="0"/>
              <a:t>Aortic Valve + Aneurysm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56C371-F8C6-FB84-FB18-FC95C1A4F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22"/>
          <a:stretch/>
        </p:blipFill>
        <p:spPr>
          <a:xfrm>
            <a:off x="2565842" y="1264109"/>
            <a:ext cx="7060315" cy="559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3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F791-4170-8635-7E70-E737E7B0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21" y="365125"/>
            <a:ext cx="11511419" cy="1325563"/>
          </a:xfrm>
        </p:spPr>
        <p:txBody>
          <a:bodyPr/>
          <a:lstStyle/>
          <a:p>
            <a:r>
              <a:rPr lang="en-US" dirty="0"/>
              <a:t>Surgical Valve Replacement – Choice of Prosthesis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D8D69-1FA0-D82D-C396-5C9164AA4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Tissue Valves</a:t>
            </a:r>
          </a:p>
          <a:p>
            <a:r>
              <a:rPr lang="en-US" dirty="0"/>
              <a:t>Mechanical Valves</a:t>
            </a:r>
          </a:p>
          <a:p>
            <a:r>
              <a:rPr lang="en-US" dirty="0"/>
              <a:t>Autologous tissue</a:t>
            </a:r>
          </a:p>
          <a:p>
            <a:r>
              <a:rPr lang="en-US" dirty="0"/>
              <a:t>Cadaveric tissue</a:t>
            </a:r>
          </a:p>
        </p:txBody>
      </p:sp>
    </p:spTree>
    <p:extLst>
      <p:ext uri="{BB962C8B-B14F-4D97-AF65-F5344CB8AC3E}">
        <p14:creationId xmlns:p14="http://schemas.microsoft.com/office/powerpoint/2010/main" val="225355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23A3-D66E-7CDC-9F58-67E273D11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793"/>
          </a:xfrm>
        </p:spPr>
        <p:txBody>
          <a:bodyPr/>
          <a:lstStyle/>
          <a:p>
            <a:r>
              <a:rPr lang="en-US" dirty="0"/>
              <a:t>Mechanical Heart Valves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B97B-EC72-497F-2EC5-610EB9E0A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90" y="1181287"/>
            <a:ext cx="11671610" cy="5311588"/>
          </a:xfrm>
        </p:spPr>
        <p:txBody>
          <a:bodyPr>
            <a:normAutofit/>
          </a:bodyPr>
          <a:lstStyle/>
          <a:p>
            <a:r>
              <a:rPr lang="en-US" sz="2400" dirty="0"/>
              <a:t>Several companies produces surgically implanted mechanical valves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Starr-Edwards ball-in-cage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St. Jude Medical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/>
              <a:t>Carbomedics</a:t>
            </a: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On-X (</a:t>
            </a:r>
            <a:r>
              <a:rPr lang="en-US" sz="2000" dirty="0" err="1"/>
              <a:t>Artivion</a:t>
            </a:r>
            <a:r>
              <a:rPr lang="en-US" sz="2000" dirty="0"/>
              <a:t>)</a:t>
            </a:r>
            <a:endParaRPr lang="en-US" dirty="0"/>
          </a:p>
          <a:p>
            <a:r>
              <a:rPr lang="en-US" sz="2400" dirty="0"/>
              <a:t>Over the past 50 years, there has been a significant evolution of mechanical heart valves:</a:t>
            </a:r>
          </a:p>
          <a:p>
            <a:pPr lvl="2"/>
            <a:r>
              <a:rPr lang="en-US" dirty="0"/>
              <a:t>Ball-in-cage</a:t>
            </a:r>
          </a:p>
          <a:p>
            <a:pPr lvl="2"/>
            <a:r>
              <a:rPr lang="en-US" dirty="0"/>
              <a:t>Non-tilting disc</a:t>
            </a:r>
          </a:p>
          <a:p>
            <a:pPr lvl="2"/>
            <a:r>
              <a:rPr lang="en-US" dirty="0"/>
              <a:t>Tilting disc (Bjork-</a:t>
            </a:r>
            <a:r>
              <a:rPr lang="en-US" dirty="0" err="1"/>
              <a:t>Shiley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Bileaflet</a:t>
            </a:r>
            <a:r>
              <a:rPr lang="en-US" dirty="0"/>
              <a:t> valves</a:t>
            </a:r>
          </a:p>
          <a:p>
            <a:r>
              <a:rPr lang="en-US" sz="2400" dirty="0"/>
              <a:t>Pyrolytic carbon</a:t>
            </a:r>
          </a:p>
          <a:p>
            <a:r>
              <a:rPr lang="en-US" sz="2400" dirty="0"/>
              <a:t>Disadvantage: Need for life-long anticoagulation</a:t>
            </a:r>
          </a:p>
          <a:p>
            <a:pPr lvl="2"/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7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CCF3-0F44-B8DF-45F9-4E74E4F3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160"/>
          </a:xfrm>
        </p:spPr>
        <p:txBody>
          <a:bodyPr/>
          <a:lstStyle/>
          <a:p>
            <a:r>
              <a:rPr lang="en-US" dirty="0"/>
              <a:t>On-X Mechanical Heart 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2D2C-2244-83AF-F1FF-0264A80B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020"/>
            <a:ext cx="11153078" cy="472394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i="0" dirty="0">
                <a:effectLst/>
              </a:rPr>
              <a:t>Product Highlights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The </a:t>
            </a:r>
            <a:r>
              <a:rPr lang="en-US" sz="2400" b="0" i="0" u="sng" dirty="0">
                <a:effectLst/>
              </a:rPr>
              <a:t>only</a:t>
            </a:r>
            <a:r>
              <a:rPr lang="en-US" sz="2400" b="0" i="0" dirty="0">
                <a:effectLst/>
              </a:rPr>
              <a:t> aortic mechanical valve with FDA, Health Canada, and CE Mark approval for Low INR of 1.5 – 2.0.</a:t>
            </a:r>
            <a:r>
              <a:rPr lang="en-US" sz="2400" b="0" i="0" baseline="30000" dirty="0">
                <a:effectLst/>
              </a:rPr>
              <a:t>1*</a:t>
            </a:r>
            <a:endParaRPr lang="en-US" sz="2400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Clinically proven to be safer with less anticoagulation resulting in 87% reduction in bleeding, with no increase in thromboembolism and no valve thrombosis.</a:t>
            </a:r>
            <a:r>
              <a:rPr lang="en-US" sz="2400" b="0" i="0" baseline="30000" dirty="0">
                <a:effectLst/>
              </a:rPr>
              <a:t>2*</a:t>
            </a:r>
            <a:endParaRPr lang="en-US" sz="2400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Unique material and design provide optimal hemodynamics compared with other mechanical and bioprosthetic aortic valves at ≥1 year. </a:t>
            </a:r>
            <a:r>
              <a:rPr lang="en-US" sz="2400" b="0" i="0" baseline="30000" dirty="0">
                <a:effectLst/>
              </a:rPr>
              <a:t>1,3-7</a:t>
            </a:r>
            <a:r>
              <a:rPr lang="en-US" sz="2400" b="0" i="0" dirty="0">
                <a:effectLst/>
              </a:rPr>
              <a:t> </a:t>
            </a:r>
          </a:p>
          <a:p>
            <a:pPr algn="l"/>
            <a:r>
              <a:rPr lang="en-US" sz="2400" b="0" i="0" dirty="0">
                <a:effectLst/>
              </a:rPr>
              <a:t>*Reduce INR after 3 months of standard therapy.</a:t>
            </a:r>
            <a:r>
              <a:rPr lang="en-US" sz="2400" b="0" i="0" baseline="30000" dirty="0">
                <a:effectLst/>
              </a:rPr>
              <a:t>1</a:t>
            </a:r>
            <a:endParaRPr lang="en-US" sz="2400" b="0" i="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8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A5F0-ABAF-CCB2-92D6-9492E258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022" y="102935"/>
            <a:ext cx="6948488" cy="1325563"/>
          </a:xfrm>
        </p:spPr>
        <p:txBody>
          <a:bodyPr/>
          <a:lstStyle/>
          <a:p>
            <a:r>
              <a:rPr lang="en-US" dirty="0"/>
              <a:t>On-X Mechanical Heart Valve</a:t>
            </a:r>
          </a:p>
        </p:txBody>
      </p:sp>
      <p:pic>
        <p:nvPicPr>
          <p:cNvPr id="1026" name="Picture 2" descr="sample_product1">
            <a:extLst>
              <a:ext uri="{FF2B5EF4-FFF2-40B4-BE49-F238E27FC236}">
                <a16:creationId xmlns:a16="http://schemas.microsoft.com/office/drawing/2014/main" id="{4192FD02-F1C6-6015-C069-A8CBF7B67F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96" y="1425032"/>
            <a:ext cx="4883422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Widescreen Template" id="{801A062B-43CE-1241-91A0-662FF485C5E5}" vid="{03D86D77-78FA-5844-9618-030EFCDBBB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540</Words>
  <Application>Microsoft Macintosh PowerPoint</Application>
  <PresentationFormat>Widescreen</PresentationFormat>
  <Paragraphs>81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Surgical Treatment of  Valvular Heart Disease </vt:lpstr>
      <vt:lpstr>Valvular Heart Disease </vt:lpstr>
      <vt:lpstr>Aortic Stenosis</vt:lpstr>
      <vt:lpstr>Aortic Regurgitation</vt:lpstr>
      <vt:lpstr>Aortic Valve + Aneurysm</vt:lpstr>
      <vt:lpstr>Surgical Valve Replacement – Choice of Prosthesis</vt:lpstr>
      <vt:lpstr>Mechanical Heart Valves </vt:lpstr>
      <vt:lpstr>On-X Mechanical Heart Valves</vt:lpstr>
      <vt:lpstr>On-X Mechanical Heart Valve</vt:lpstr>
      <vt:lpstr>PowerPoint Presentation</vt:lpstr>
      <vt:lpstr>PowerPoint Presentation</vt:lpstr>
      <vt:lpstr>ON-X Mechanical Valved Conduit (the most advanced aortic valved conduit)</vt:lpstr>
      <vt:lpstr>PowerPoint Presentation</vt:lpstr>
      <vt:lpstr>Tissue Valves </vt:lpstr>
      <vt:lpstr>Edwards Inspiris Resilia aortic valve</vt:lpstr>
      <vt:lpstr>Edwards Mitris Resilia mitral valve</vt:lpstr>
      <vt:lpstr>Edwards Konect tissue valved conduit</vt:lpstr>
      <vt:lpstr>Take Home Points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Olivia Burns</cp:lastModifiedBy>
  <cp:revision>3</cp:revision>
  <dcterms:created xsi:type="dcterms:W3CDTF">2020-06-17T13:45:51Z</dcterms:created>
  <dcterms:modified xsi:type="dcterms:W3CDTF">2025-11-10T17:35:32Z</dcterms:modified>
</cp:coreProperties>
</file>