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8"/>
  </p:notesMasterIdLst>
  <p:sldIdLst>
    <p:sldId id="256" r:id="rId2"/>
    <p:sldId id="333" r:id="rId3"/>
    <p:sldId id="282" r:id="rId4"/>
    <p:sldId id="259" r:id="rId5"/>
    <p:sldId id="281" r:id="rId6"/>
    <p:sldId id="264" r:id="rId7"/>
    <p:sldId id="265" r:id="rId8"/>
    <p:sldId id="285" r:id="rId9"/>
    <p:sldId id="261" r:id="rId10"/>
    <p:sldId id="332" r:id="rId11"/>
    <p:sldId id="322" r:id="rId12"/>
    <p:sldId id="296" r:id="rId13"/>
    <p:sldId id="323" r:id="rId14"/>
    <p:sldId id="301" r:id="rId15"/>
    <p:sldId id="303" r:id="rId16"/>
    <p:sldId id="342" r:id="rId17"/>
    <p:sldId id="260" r:id="rId18"/>
    <p:sldId id="325" r:id="rId19"/>
    <p:sldId id="324" r:id="rId20"/>
    <p:sldId id="334" r:id="rId21"/>
    <p:sldId id="341" r:id="rId22"/>
    <p:sldId id="336" r:id="rId23"/>
    <p:sldId id="272" r:id="rId24"/>
    <p:sldId id="330" r:id="rId25"/>
    <p:sldId id="314" r:id="rId26"/>
    <p:sldId id="316" r:id="rId27"/>
    <p:sldId id="317" r:id="rId28"/>
    <p:sldId id="321" r:id="rId29"/>
    <p:sldId id="269" r:id="rId30"/>
    <p:sldId id="326" r:id="rId31"/>
    <p:sldId id="276" r:id="rId32"/>
    <p:sldId id="274" r:id="rId33"/>
    <p:sldId id="273" r:id="rId34"/>
    <p:sldId id="338" r:id="rId35"/>
    <p:sldId id="263" r:id="rId36"/>
    <p:sldId id="257" r:id="rId37"/>
    <p:sldId id="304" r:id="rId38"/>
    <p:sldId id="307" r:id="rId39"/>
    <p:sldId id="305" r:id="rId40"/>
    <p:sldId id="308" r:id="rId41"/>
    <p:sldId id="279" r:id="rId42"/>
    <p:sldId id="278" r:id="rId43"/>
    <p:sldId id="270" r:id="rId44"/>
    <p:sldId id="271" r:id="rId45"/>
    <p:sldId id="343" r:id="rId46"/>
    <p:sldId id="310"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340"/>
    <p:restoredTop sz="94679"/>
  </p:normalViewPr>
  <p:slideViewPr>
    <p:cSldViewPr snapToGrid="0" snapToObjects="1">
      <p:cViewPr varScale="1">
        <p:scale>
          <a:sx n="171" d="100"/>
          <a:sy n="171" d="100"/>
        </p:scale>
        <p:origin x="888" y="1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c:style val="2"/>
  <c:chart>
    <c:title>
      <c:tx>
        <c:rich>
          <a:bodyPr/>
          <a:lstStyle/>
          <a:p>
            <a:r>
              <a:rPr lang="en-US"/>
              <a:t>KCCQ Improvement by Weight-Loss Subgroup</a:t>
            </a:r>
          </a:p>
        </c:rich>
      </c:tx>
      <c:overlay val="0"/>
    </c:title>
    <c:autoTitleDeleted val="0"/>
    <c:plotArea>
      <c:layout/>
      <c:barChart>
        <c:barDir val="col"/>
        <c:grouping val="clustered"/>
        <c:varyColors val="1"/>
        <c:ser>
          <c:idx val="0"/>
          <c:order val="0"/>
          <c:tx>
            <c:strRef>
              <c:f>Sheet1!$B$1</c:f>
              <c:strCache>
                <c:ptCount val="1"/>
                <c:pt idx="0">
                  <c:v>KCCQ Improvement (points)</c:v>
                </c:pt>
              </c:strCache>
            </c:strRef>
          </c:tx>
          <c:invertIfNegative val="1"/>
          <c:cat>
            <c:strRef>
              <c:f>Sheet1!$A$2:$A$5</c:f>
              <c:strCache>
                <c:ptCount val="4"/>
                <c:pt idx="0">
                  <c:v>&lt;5%</c:v>
                </c:pt>
                <c:pt idx="1">
                  <c:v>5–10%</c:v>
                </c:pt>
                <c:pt idx="2">
                  <c:v>10–15%</c:v>
                </c:pt>
                <c:pt idx="3">
                  <c:v>&gt;15%</c:v>
                </c:pt>
              </c:strCache>
            </c:strRef>
          </c:cat>
          <c:val>
            <c:numRef>
              <c:f>Sheet1!$B$2:$B$5</c:f>
              <c:numCache>
                <c:formatCode>General</c:formatCode>
                <c:ptCount val="4"/>
                <c:pt idx="0">
                  <c:v>10</c:v>
                </c:pt>
                <c:pt idx="1">
                  <c:v>15</c:v>
                </c:pt>
                <c:pt idx="2">
                  <c:v>18</c:v>
                </c:pt>
                <c:pt idx="3">
                  <c:v>20</c:v>
                </c:pt>
              </c:numCache>
            </c:numRef>
          </c:val>
          <c:extLst>
            <c:ext xmlns:c16="http://schemas.microsoft.com/office/drawing/2014/chart" uri="{C3380CC4-5D6E-409C-BE32-E72D297353CC}">
              <c16:uniqueId val="{00000000-6953-A244-83FC-231B8F355A11}"/>
            </c:ext>
          </c:extLst>
        </c:ser>
        <c:dLbls>
          <c:showLegendKey val="0"/>
          <c:showVal val="0"/>
          <c:showCatName val="0"/>
          <c:showSerName val="0"/>
          <c:showPercent val="0"/>
          <c:showBubbleSize val="0"/>
        </c:dLbls>
        <c:gapWidth val="150"/>
        <c:axId val="-2068027336"/>
        <c:axId val="-2113994440"/>
      </c:barChart>
      <c:catAx>
        <c:axId val="-2068027336"/>
        <c:scaling>
          <c:orientation val="minMax"/>
        </c:scaling>
        <c:delete val="0"/>
        <c:axPos val="b"/>
        <c:title>
          <c:tx>
            <c:rich>
              <a:bodyPr/>
              <a:lstStyle/>
              <a:p>
                <a:r>
                  <a:rPr lang="en-US"/>
                  <a:t>Weight-Loss Subgroup (%)</a:t>
                </a:r>
              </a:p>
            </c:rich>
          </c:tx>
          <c:overlay val="0"/>
        </c:title>
        <c:numFmt formatCode="General" sourceLinked="0"/>
        <c:majorTickMark val="out"/>
        <c:minorTickMark val="none"/>
        <c:tickLblPos val="nextTo"/>
        <c:crossAx val="-2113994440"/>
        <c:crosses val="autoZero"/>
        <c:auto val="1"/>
        <c:lblAlgn val="ctr"/>
        <c:lblOffset val="100"/>
        <c:noMultiLvlLbl val="0"/>
      </c:catAx>
      <c:valAx>
        <c:axId val="-2113994440"/>
        <c:scaling>
          <c:orientation val="minMax"/>
        </c:scaling>
        <c:delete val="0"/>
        <c:axPos val="l"/>
        <c:majorGridlines/>
        <c:title>
          <c:tx>
            <c:rich>
              <a:bodyPr/>
              <a:lstStyle/>
              <a:p>
                <a:r>
                  <a:rPr lang="en-US"/>
                  <a:t>KCCQ Improvement (points)</a:t>
                </a:r>
              </a:p>
            </c:rich>
          </c:tx>
          <c:overlay val="0"/>
        </c:title>
        <c:numFmt formatCode="General" sourceLinked="1"/>
        <c:majorTickMark val="out"/>
        <c:minorTickMark val="none"/>
        <c:tickLblPos val="nextTo"/>
        <c:crossAx val="-2068027336"/>
        <c:crosses val="autoZero"/>
        <c:crossBetween val="between"/>
      </c:valAx>
    </c:plotArea>
    <c:plotVisOnly val="1"/>
    <c:dispBlanksAs val="gap"/>
    <c:showDLblsOverMax val="1"/>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640B8D-573F-5E46-BD91-4C92FF2B9F54}" type="datetimeFigureOut">
              <a:rPr lang="en-US" smtClean="0"/>
              <a:t>11/10/25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F3B68A-53FE-5D46-AE1B-16B3EFA5AAD7}" type="slidenum">
              <a:rPr lang="en-US" smtClean="0"/>
              <a:t>‹#›</a:t>
            </a:fld>
            <a:endParaRPr lang="en-US"/>
          </a:p>
        </p:txBody>
      </p:sp>
    </p:spTree>
    <p:extLst>
      <p:ext uri="{BB962C8B-B14F-4D97-AF65-F5344CB8AC3E}">
        <p14:creationId xmlns:p14="http://schemas.microsoft.com/office/powerpoint/2010/main" val="32486341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10DAFC-1E17-F947-A3A2-03DAC9D25D7D}" type="slidenum">
              <a:rPr lang="en-US" smtClean="0"/>
              <a:t>5</a:t>
            </a:fld>
            <a:endParaRPr lang="en-US"/>
          </a:p>
        </p:txBody>
      </p:sp>
    </p:spTree>
    <p:extLst>
      <p:ext uri="{BB962C8B-B14F-4D97-AF65-F5344CB8AC3E}">
        <p14:creationId xmlns:p14="http://schemas.microsoft.com/office/powerpoint/2010/main" val="2671411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Takeaway</a:t>
            </a:r>
            <a:br>
              <a:rPr lang="en-US" dirty="0"/>
            </a:br>
            <a:r>
              <a:rPr lang="en-US" dirty="0"/>
              <a:t>Obesity is now the dominant driver of cardiovascular disease in the U.S.—fueling ASCVD, </a:t>
            </a:r>
            <a:r>
              <a:rPr lang="en-US" dirty="0" err="1"/>
              <a:t>HFpEF</a:t>
            </a:r>
            <a:r>
              <a:rPr lang="en-US" dirty="0"/>
              <a:t>, and AF epidemics, and positioning metabolic therapies (GLP‑1/GIP agents) as core cardiovascular tools</a:t>
            </a:r>
          </a:p>
        </p:txBody>
      </p:sp>
      <p:sp>
        <p:nvSpPr>
          <p:cNvPr id="4" name="Slide Number Placeholder 3"/>
          <p:cNvSpPr>
            <a:spLocks noGrp="1"/>
          </p:cNvSpPr>
          <p:nvPr>
            <p:ph type="sldNum" sz="quarter" idx="5"/>
          </p:nvPr>
        </p:nvSpPr>
        <p:spPr/>
        <p:txBody>
          <a:bodyPr/>
          <a:lstStyle/>
          <a:p>
            <a:fld id="{6910DAFC-1E17-F947-A3A2-03DAC9D25D7D}" type="slidenum">
              <a:rPr lang="en-US" smtClean="0"/>
              <a:t>20</a:t>
            </a:fld>
            <a:endParaRPr lang="en-US"/>
          </a:p>
        </p:txBody>
      </p:sp>
    </p:spTree>
    <p:extLst>
      <p:ext uri="{BB962C8B-B14F-4D97-AF65-F5344CB8AC3E}">
        <p14:creationId xmlns:p14="http://schemas.microsoft.com/office/powerpoint/2010/main" val="3509749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10DAFC-1E17-F947-A3A2-03DAC9D25D7D}" type="slidenum">
              <a:rPr lang="en-US" smtClean="0"/>
              <a:t>23</a:t>
            </a:fld>
            <a:endParaRPr lang="en-US"/>
          </a:p>
        </p:txBody>
      </p:sp>
    </p:spTree>
    <p:extLst>
      <p:ext uri="{BB962C8B-B14F-4D97-AF65-F5344CB8AC3E}">
        <p14:creationId xmlns:p14="http://schemas.microsoft.com/office/powerpoint/2010/main" val="37332371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10DAFC-1E17-F947-A3A2-03DAC9D25D7D}" type="slidenum">
              <a:rPr lang="en-US" smtClean="0"/>
              <a:t>26</a:t>
            </a:fld>
            <a:endParaRPr lang="en-US"/>
          </a:p>
        </p:txBody>
      </p:sp>
    </p:spTree>
    <p:extLst>
      <p:ext uri="{BB962C8B-B14F-4D97-AF65-F5344CB8AC3E}">
        <p14:creationId xmlns:p14="http://schemas.microsoft.com/office/powerpoint/2010/main" val="16360377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Pulsed field ablation releases a series of high-amplitude electrical field lasting for several microseconds to the target tissue. Strong electric field will make irreparable electrical pores in cell membrane, and the contents of the cell will flow out slowly, finally the cell is destroyed</a:t>
            </a:r>
          </a:p>
          <a:p>
            <a:endParaRPr lang="en-US" dirty="0"/>
          </a:p>
        </p:txBody>
      </p:sp>
      <p:sp>
        <p:nvSpPr>
          <p:cNvPr id="4" name="Slide Number Placeholder 3"/>
          <p:cNvSpPr>
            <a:spLocks noGrp="1"/>
          </p:cNvSpPr>
          <p:nvPr>
            <p:ph type="sldNum" sz="quarter" idx="5"/>
          </p:nvPr>
        </p:nvSpPr>
        <p:spPr/>
        <p:txBody>
          <a:bodyPr/>
          <a:lstStyle/>
          <a:p>
            <a:fld id="{6910DAFC-1E17-F947-A3A2-03DAC9D25D7D}" type="slidenum">
              <a:rPr lang="en-US" smtClean="0"/>
              <a:t>41</a:t>
            </a:fld>
            <a:endParaRPr lang="en-US"/>
          </a:p>
        </p:txBody>
      </p:sp>
    </p:spTree>
    <p:extLst>
      <p:ext uri="{BB962C8B-B14F-4D97-AF65-F5344CB8AC3E}">
        <p14:creationId xmlns:p14="http://schemas.microsoft.com/office/powerpoint/2010/main" val="17529709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3A7D-82D1-974C-9B43-B866C09342E6}"/>
              </a:ext>
            </a:extLst>
          </p:cNvPr>
          <p:cNvSpPr>
            <a:spLocks noGrp="1"/>
          </p:cNvSpPr>
          <p:nvPr>
            <p:ph type="ctrTitle"/>
          </p:nvPr>
        </p:nvSpPr>
        <p:spPr>
          <a:xfrm>
            <a:off x="4408371" y="3313280"/>
            <a:ext cx="7783629" cy="1450708"/>
          </a:xfrm>
        </p:spPr>
        <p:txBody>
          <a:bodyPr anchor="b">
            <a:normAutofit/>
          </a:bodyPr>
          <a:lstStyle>
            <a:lvl1pPr algn="r">
              <a:defRPr sz="4800" b="1">
                <a:solidFill>
                  <a:schemeClr val="bg1"/>
                </a:solidFill>
                <a:latin typeface="+mn-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CC779808-102B-9B42-A5A1-489302533E6B}"/>
              </a:ext>
            </a:extLst>
          </p:cNvPr>
          <p:cNvSpPr>
            <a:spLocks noGrp="1"/>
          </p:cNvSpPr>
          <p:nvPr>
            <p:ph type="subTitle" idx="1"/>
          </p:nvPr>
        </p:nvSpPr>
        <p:spPr>
          <a:xfrm>
            <a:off x="3048000" y="4892458"/>
            <a:ext cx="9144000" cy="1655762"/>
          </a:xfrm>
        </p:spPr>
        <p:txBody>
          <a:bodyPr>
            <a:normAutofit/>
          </a:bodyPr>
          <a:lstStyle>
            <a:lvl1pPr marL="0" indent="0" algn="r">
              <a:buNone/>
              <a:defRPr sz="3600" b="1">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4033212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A9CC1-5816-E743-8AD7-AA01A063A47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FC0CD0-E84D-4243-9CC0-E3A2A4A6586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89CA10-301E-9E47-B57B-40C1B9FB2242}"/>
              </a:ext>
            </a:extLst>
          </p:cNvPr>
          <p:cNvSpPr>
            <a:spLocks noGrp="1"/>
          </p:cNvSpPr>
          <p:nvPr>
            <p:ph type="dt" sz="half" idx="10"/>
          </p:nvPr>
        </p:nvSpPr>
        <p:spPr/>
        <p:txBody>
          <a:bodyPr/>
          <a:lstStyle/>
          <a:p>
            <a:fld id="{9A892634-78D2-8D44-BFB0-3504DF6524C3}" type="datetimeFigureOut">
              <a:rPr lang="en-US" smtClean="0"/>
              <a:t>11/10/25</a:t>
            </a:fld>
            <a:endParaRPr lang="en-US"/>
          </a:p>
        </p:txBody>
      </p:sp>
      <p:sp>
        <p:nvSpPr>
          <p:cNvPr id="5" name="Footer Placeholder 4">
            <a:extLst>
              <a:ext uri="{FF2B5EF4-FFF2-40B4-BE49-F238E27FC236}">
                <a16:creationId xmlns:a16="http://schemas.microsoft.com/office/drawing/2014/main" id="{D9399C7C-1320-144E-B53E-0E940FDFC6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5E9DB8-2FB3-2F40-B046-BC7DE0BB56E6}"/>
              </a:ext>
            </a:extLst>
          </p:cNvPr>
          <p:cNvSpPr>
            <a:spLocks noGrp="1"/>
          </p:cNvSpPr>
          <p:nvPr>
            <p:ph type="sldNum" sz="quarter" idx="12"/>
          </p:nvPr>
        </p:nvSpPr>
        <p:spPr/>
        <p:txBody>
          <a:bodyPr/>
          <a:lstStyle/>
          <a:p>
            <a:fld id="{709A676B-1912-C44B-802E-1619E965CEBD}" type="slidenum">
              <a:rPr lang="en-US" smtClean="0"/>
              <a:t>‹#›</a:t>
            </a:fld>
            <a:endParaRPr lang="en-US"/>
          </a:p>
        </p:txBody>
      </p:sp>
    </p:spTree>
    <p:extLst>
      <p:ext uri="{BB962C8B-B14F-4D97-AF65-F5344CB8AC3E}">
        <p14:creationId xmlns:p14="http://schemas.microsoft.com/office/powerpoint/2010/main" val="14523705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659863-AE53-414F-8077-5117A8F30A1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9EC8C5A-3971-0040-85D7-5E6511C3038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F3C245-F1DD-9E42-B47B-285C78B97CBD}"/>
              </a:ext>
            </a:extLst>
          </p:cNvPr>
          <p:cNvSpPr>
            <a:spLocks noGrp="1"/>
          </p:cNvSpPr>
          <p:nvPr>
            <p:ph type="dt" sz="half" idx="10"/>
          </p:nvPr>
        </p:nvSpPr>
        <p:spPr/>
        <p:txBody>
          <a:bodyPr/>
          <a:lstStyle/>
          <a:p>
            <a:fld id="{9A892634-78D2-8D44-BFB0-3504DF6524C3}" type="datetimeFigureOut">
              <a:rPr lang="en-US" smtClean="0"/>
              <a:t>11/10/25</a:t>
            </a:fld>
            <a:endParaRPr lang="en-US"/>
          </a:p>
        </p:txBody>
      </p:sp>
      <p:sp>
        <p:nvSpPr>
          <p:cNvPr id="5" name="Footer Placeholder 4">
            <a:extLst>
              <a:ext uri="{FF2B5EF4-FFF2-40B4-BE49-F238E27FC236}">
                <a16:creationId xmlns:a16="http://schemas.microsoft.com/office/drawing/2014/main" id="{0ACEBA75-AB39-D240-924B-978147645B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E3E1FE-FB11-3242-881B-4D65341CCC4C}"/>
              </a:ext>
            </a:extLst>
          </p:cNvPr>
          <p:cNvSpPr>
            <a:spLocks noGrp="1"/>
          </p:cNvSpPr>
          <p:nvPr>
            <p:ph type="sldNum" sz="quarter" idx="12"/>
          </p:nvPr>
        </p:nvSpPr>
        <p:spPr/>
        <p:txBody>
          <a:bodyPr/>
          <a:lstStyle/>
          <a:p>
            <a:fld id="{709A676B-1912-C44B-802E-1619E965CEBD}" type="slidenum">
              <a:rPr lang="en-US" smtClean="0"/>
              <a:t>‹#›</a:t>
            </a:fld>
            <a:endParaRPr lang="en-US"/>
          </a:p>
        </p:txBody>
      </p:sp>
    </p:spTree>
    <p:extLst>
      <p:ext uri="{BB962C8B-B14F-4D97-AF65-F5344CB8AC3E}">
        <p14:creationId xmlns:p14="http://schemas.microsoft.com/office/powerpoint/2010/main" val="37617437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9" name="Text Placeholder 11">
            <a:extLst>
              <a:ext uri="{FF2B5EF4-FFF2-40B4-BE49-F238E27FC236}">
                <a16:creationId xmlns:a16="http://schemas.microsoft.com/office/drawing/2014/main" id="{FE263AEA-F660-E640-AA65-9971DB940901}"/>
              </a:ext>
            </a:extLst>
          </p:cNvPr>
          <p:cNvSpPr>
            <a:spLocks noGrp="1"/>
          </p:cNvSpPr>
          <p:nvPr>
            <p:ph type="body" sz="quarter" idx="10" hasCustomPrompt="1"/>
          </p:nvPr>
        </p:nvSpPr>
        <p:spPr>
          <a:xfrm>
            <a:off x="3770255" y="4610499"/>
            <a:ext cx="8421745" cy="2140388"/>
          </a:xfrm>
        </p:spPr>
        <p:txBody>
          <a:bodyPr>
            <a:normAutofit/>
          </a:bodyPr>
          <a:lstStyle>
            <a:lvl1pPr marL="0" indent="0" algn="r">
              <a:buNone/>
              <a:defRPr sz="2700" b="1">
                <a:solidFill>
                  <a:srgbClr val="FFFFFF"/>
                </a:solidFill>
              </a:defRPr>
            </a:lvl1pPr>
          </a:lstStyle>
          <a:p>
            <a:r>
              <a:rPr lang="en-US" dirty="0"/>
              <a:t>Thank your audience and/or insert any </a:t>
            </a:r>
          </a:p>
          <a:p>
            <a:r>
              <a:rPr lang="en-US" dirty="0"/>
              <a:t>resources, credentials or contact info.</a:t>
            </a:r>
          </a:p>
        </p:txBody>
      </p:sp>
    </p:spTree>
    <p:extLst>
      <p:ext uri="{BB962C8B-B14F-4D97-AF65-F5344CB8AC3E}">
        <p14:creationId xmlns:p14="http://schemas.microsoft.com/office/powerpoint/2010/main" val="40415554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9EB77-C394-0246-AFA5-B9B41FB753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C00C69-D56B-4240-A91F-D0E4A073105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B53FC8-1B03-1D41-BD45-E2CD4B677638}"/>
              </a:ext>
            </a:extLst>
          </p:cNvPr>
          <p:cNvSpPr>
            <a:spLocks noGrp="1"/>
          </p:cNvSpPr>
          <p:nvPr>
            <p:ph type="dt" sz="half" idx="10"/>
          </p:nvPr>
        </p:nvSpPr>
        <p:spPr/>
        <p:txBody>
          <a:bodyPr/>
          <a:lstStyle/>
          <a:p>
            <a:fld id="{9A892634-78D2-8D44-BFB0-3504DF6524C3}" type="datetimeFigureOut">
              <a:rPr lang="en-US" smtClean="0"/>
              <a:t>11/10/25</a:t>
            </a:fld>
            <a:endParaRPr lang="en-US"/>
          </a:p>
        </p:txBody>
      </p:sp>
      <p:sp>
        <p:nvSpPr>
          <p:cNvPr id="5" name="Footer Placeholder 4">
            <a:extLst>
              <a:ext uri="{FF2B5EF4-FFF2-40B4-BE49-F238E27FC236}">
                <a16:creationId xmlns:a16="http://schemas.microsoft.com/office/drawing/2014/main" id="{7FA9601E-9BB3-B44F-871E-EDBC2D383C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393C46-B4DB-3248-9A37-DCC52E96A4DE}"/>
              </a:ext>
            </a:extLst>
          </p:cNvPr>
          <p:cNvSpPr>
            <a:spLocks noGrp="1"/>
          </p:cNvSpPr>
          <p:nvPr>
            <p:ph type="sldNum" sz="quarter" idx="12"/>
          </p:nvPr>
        </p:nvSpPr>
        <p:spPr/>
        <p:txBody>
          <a:bodyPr/>
          <a:lstStyle/>
          <a:p>
            <a:fld id="{709A676B-1912-C44B-802E-1619E965CEBD}" type="slidenum">
              <a:rPr lang="en-US" smtClean="0"/>
              <a:t>‹#›</a:t>
            </a:fld>
            <a:endParaRPr lang="en-US"/>
          </a:p>
        </p:txBody>
      </p:sp>
    </p:spTree>
    <p:extLst>
      <p:ext uri="{BB962C8B-B14F-4D97-AF65-F5344CB8AC3E}">
        <p14:creationId xmlns:p14="http://schemas.microsoft.com/office/powerpoint/2010/main" val="42477320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BA9C4-26DC-D24C-86B5-FAF6F4CA2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9B1BCE-E0EC-DE4B-9146-C754E01FE62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5C4257-213C-6243-90AF-D3316C7113E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6F0967-EACA-6E4C-AF4D-FC345F5347DB}"/>
              </a:ext>
            </a:extLst>
          </p:cNvPr>
          <p:cNvSpPr>
            <a:spLocks noGrp="1"/>
          </p:cNvSpPr>
          <p:nvPr>
            <p:ph type="dt" sz="half" idx="10"/>
          </p:nvPr>
        </p:nvSpPr>
        <p:spPr/>
        <p:txBody>
          <a:bodyPr/>
          <a:lstStyle/>
          <a:p>
            <a:fld id="{9A892634-78D2-8D44-BFB0-3504DF6524C3}" type="datetimeFigureOut">
              <a:rPr lang="en-US" smtClean="0"/>
              <a:t>11/10/25</a:t>
            </a:fld>
            <a:endParaRPr lang="en-US"/>
          </a:p>
        </p:txBody>
      </p:sp>
      <p:sp>
        <p:nvSpPr>
          <p:cNvPr id="6" name="Footer Placeholder 5">
            <a:extLst>
              <a:ext uri="{FF2B5EF4-FFF2-40B4-BE49-F238E27FC236}">
                <a16:creationId xmlns:a16="http://schemas.microsoft.com/office/drawing/2014/main" id="{B5E1975E-9F3E-E74A-A3A1-13076E72EB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8E7B4D-1EAC-504F-8449-DEDCBA079506}"/>
              </a:ext>
            </a:extLst>
          </p:cNvPr>
          <p:cNvSpPr>
            <a:spLocks noGrp="1"/>
          </p:cNvSpPr>
          <p:nvPr>
            <p:ph type="sldNum" sz="quarter" idx="12"/>
          </p:nvPr>
        </p:nvSpPr>
        <p:spPr/>
        <p:txBody>
          <a:bodyPr/>
          <a:lstStyle/>
          <a:p>
            <a:fld id="{709A676B-1912-C44B-802E-1619E965CEBD}" type="slidenum">
              <a:rPr lang="en-US" smtClean="0"/>
              <a:t>‹#›</a:t>
            </a:fld>
            <a:endParaRPr lang="en-US"/>
          </a:p>
        </p:txBody>
      </p:sp>
    </p:spTree>
    <p:extLst>
      <p:ext uri="{BB962C8B-B14F-4D97-AF65-F5344CB8AC3E}">
        <p14:creationId xmlns:p14="http://schemas.microsoft.com/office/powerpoint/2010/main" val="1265870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C7A44-0B5D-4249-AD74-748FA8AED7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2BCF7CE-6F4A-6A47-9DBE-990586C1C7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DB4F699-8A0D-0443-8468-C710B4254E7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D1375C-85F8-1B48-90A7-2A41DC5E72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562F1E9-D55C-5C4B-9AFE-2261C78F4BF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D20659D-871E-DA4B-8AEE-54FF3552EE8D}"/>
              </a:ext>
            </a:extLst>
          </p:cNvPr>
          <p:cNvSpPr>
            <a:spLocks noGrp="1"/>
          </p:cNvSpPr>
          <p:nvPr>
            <p:ph type="dt" sz="half" idx="10"/>
          </p:nvPr>
        </p:nvSpPr>
        <p:spPr/>
        <p:txBody>
          <a:bodyPr/>
          <a:lstStyle/>
          <a:p>
            <a:fld id="{9A892634-78D2-8D44-BFB0-3504DF6524C3}" type="datetimeFigureOut">
              <a:rPr lang="en-US" smtClean="0"/>
              <a:t>11/10/25</a:t>
            </a:fld>
            <a:endParaRPr lang="en-US"/>
          </a:p>
        </p:txBody>
      </p:sp>
      <p:sp>
        <p:nvSpPr>
          <p:cNvPr id="8" name="Footer Placeholder 7">
            <a:extLst>
              <a:ext uri="{FF2B5EF4-FFF2-40B4-BE49-F238E27FC236}">
                <a16:creationId xmlns:a16="http://schemas.microsoft.com/office/drawing/2014/main" id="{870EE622-9DC6-E04F-BD5F-BD07538D7B8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66712B3-4DBB-304D-8A85-0615E32765C4}"/>
              </a:ext>
            </a:extLst>
          </p:cNvPr>
          <p:cNvSpPr>
            <a:spLocks noGrp="1"/>
          </p:cNvSpPr>
          <p:nvPr>
            <p:ph type="sldNum" sz="quarter" idx="12"/>
          </p:nvPr>
        </p:nvSpPr>
        <p:spPr/>
        <p:txBody>
          <a:bodyPr/>
          <a:lstStyle/>
          <a:p>
            <a:fld id="{709A676B-1912-C44B-802E-1619E965CEBD}" type="slidenum">
              <a:rPr lang="en-US" smtClean="0"/>
              <a:t>‹#›</a:t>
            </a:fld>
            <a:endParaRPr lang="en-US"/>
          </a:p>
        </p:txBody>
      </p:sp>
    </p:spTree>
    <p:extLst>
      <p:ext uri="{BB962C8B-B14F-4D97-AF65-F5344CB8AC3E}">
        <p14:creationId xmlns:p14="http://schemas.microsoft.com/office/powerpoint/2010/main" val="152612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9977D-C1F2-1648-B938-2E47DDF3E5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D07567-1AF3-1148-8D64-725E984C9EE9}"/>
              </a:ext>
            </a:extLst>
          </p:cNvPr>
          <p:cNvSpPr>
            <a:spLocks noGrp="1"/>
          </p:cNvSpPr>
          <p:nvPr>
            <p:ph type="dt" sz="half" idx="10"/>
          </p:nvPr>
        </p:nvSpPr>
        <p:spPr/>
        <p:txBody>
          <a:bodyPr/>
          <a:lstStyle/>
          <a:p>
            <a:fld id="{9A892634-78D2-8D44-BFB0-3504DF6524C3}" type="datetimeFigureOut">
              <a:rPr lang="en-US" smtClean="0"/>
              <a:t>11/10/25</a:t>
            </a:fld>
            <a:endParaRPr lang="en-US"/>
          </a:p>
        </p:txBody>
      </p:sp>
      <p:sp>
        <p:nvSpPr>
          <p:cNvPr id="4" name="Footer Placeholder 3">
            <a:extLst>
              <a:ext uri="{FF2B5EF4-FFF2-40B4-BE49-F238E27FC236}">
                <a16:creationId xmlns:a16="http://schemas.microsoft.com/office/drawing/2014/main" id="{17FF4AAC-F5DF-0842-B921-05CD0812C93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391E9C-EF2B-464E-9D4D-ED3DA2D8674F}"/>
              </a:ext>
            </a:extLst>
          </p:cNvPr>
          <p:cNvSpPr>
            <a:spLocks noGrp="1"/>
          </p:cNvSpPr>
          <p:nvPr>
            <p:ph type="sldNum" sz="quarter" idx="12"/>
          </p:nvPr>
        </p:nvSpPr>
        <p:spPr/>
        <p:txBody>
          <a:bodyPr/>
          <a:lstStyle/>
          <a:p>
            <a:fld id="{709A676B-1912-C44B-802E-1619E965CEBD}" type="slidenum">
              <a:rPr lang="en-US" smtClean="0"/>
              <a:t>‹#›</a:t>
            </a:fld>
            <a:endParaRPr lang="en-US"/>
          </a:p>
        </p:txBody>
      </p:sp>
    </p:spTree>
    <p:extLst>
      <p:ext uri="{BB962C8B-B14F-4D97-AF65-F5344CB8AC3E}">
        <p14:creationId xmlns:p14="http://schemas.microsoft.com/office/powerpoint/2010/main" val="2687045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497755-744E-FE4A-95DA-3202575890A6}"/>
              </a:ext>
            </a:extLst>
          </p:cNvPr>
          <p:cNvSpPr>
            <a:spLocks noGrp="1"/>
          </p:cNvSpPr>
          <p:nvPr>
            <p:ph type="dt" sz="half" idx="10"/>
          </p:nvPr>
        </p:nvSpPr>
        <p:spPr/>
        <p:txBody>
          <a:bodyPr/>
          <a:lstStyle/>
          <a:p>
            <a:fld id="{9A892634-78D2-8D44-BFB0-3504DF6524C3}" type="datetimeFigureOut">
              <a:rPr lang="en-US" smtClean="0"/>
              <a:t>11/10/25</a:t>
            </a:fld>
            <a:endParaRPr lang="en-US"/>
          </a:p>
        </p:txBody>
      </p:sp>
      <p:sp>
        <p:nvSpPr>
          <p:cNvPr id="3" name="Footer Placeholder 2">
            <a:extLst>
              <a:ext uri="{FF2B5EF4-FFF2-40B4-BE49-F238E27FC236}">
                <a16:creationId xmlns:a16="http://schemas.microsoft.com/office/drawing/2014/main" id="{6BF35D65-DC16-BF4A-8881-44CBBFC729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4E04D-D12C-E243-8277-05C83308B346}"/>
              </a:ext>
            </a:extLst>
          </p:cNvPr>
          <p:cNvSpPr>
            <a:spLocks noGrp="1"/>
          </p:cNvSpPr>
          <p:nvPr>
            <p:ph type="sldNum" sz="quarter" idx="12"/>
          </p:nvPr>
        </p:nvSpPr>
        <p:spPr/>
        <p:txBody>
          <a:bodyPr/>
          <a:lstStyle/>
          <a:p>
            <a:fld id="{709A676B-1912-C44B-802E-1619E965CEBD}" type="slidenum">
              <a:rPr lang="en-US" smtClean="0"/>
              <a:t>‹#›</a:t>
            </a:fld>
            <a:endParaRPr lang="en-US"/>
          </a:p>
        </p:txBody>
      </p:sp>
    </p:spTree>
    <p:extLst>
      <p:ext uri="{BB962C8B-B14F-4D97-AF65-F5344CB8AC3E}">
        <p14:creationId xmlns:p14="http://schemas.microsoft.com/office/powerpoint/2010/main" val="872827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00293-7F09-394B-A528-F4D2AE1765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C4055D-AFAF-AD4F-9A22-51F2B5B4AB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86EE1C5-CB35-0A47-B0C5-482AC97E3A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71A42DC-46A1-CF4F-9C3F-3C11F7262495}"/>
              </a:ext>
            </a:extLst>
          </p:cNvPr>
          <p:cNvSpPr>
            <a:spLocks noGrp="1"/>
          </p:cNvSpPr>
          <p:nvPr>
            <p:ph type="dt" sz="half" idx="10"/>
          </p:nvPr>
        </p:nvSpPr>
        <p:spPr/>
        <p:txBody>
          <a:bodyPr/>
          <a:lstStyle/>
          <a:p>
            <a:fld id="{9A892634-78D2-8D44-BFB0-3504DF6524C3}" type="datetimeFigureOut">
              <a:rPr lang="en-US" smtClean="0"/>
              <a:t>11/10/25</a:t>
            </a:fld>
            <a:endParaRPr lang="en-US"/>
          </a:p>
        </p:txBody>
      </p:sp>
      <p:sp>
        <p:nvSpPr>
          <p:cNvPr id="6" name="Footer Placeholder 5">
            <a:extLst>
              <a:ext uri="{FF2B5EF4-FFF2-40B4-BE49-F238E27FC236}">
                <a16:creationId xmlns:a16="http://schemas.microsoft.com/office/drawing/2014/main" id="{0848CDF6-90A5-7142-9381-378F81A976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73E142-9EC3-5C4E-BEDE-AFE8321CC16A}"/>
              </a:ext>
            </a:extLst>
          </p:cNvPr>
          <p:cNvSpPr>
            <a:spLocks noGrp="1"/>
          </p:cNvSpPr>
          <p:nvPr>
            <p:ph type="sldNum" sz="quarter" idx="12"/>
          </p:nvPr>
        </p:nvSpPr>
        <p:spPr/>
        <p:txBody>
          <a:bodyPr/>
          <a:lstStyle/>
          <a:p>
            <a:fld id="{709A676B-1912-C44B-802E-1619E965CEBD}" type="slidenum">
              <a:rPr lang="en-US" smtClean="0"/>
              <a:t>‹#›</a:t>
            </a:fld>
            <a:endParaRPr lang="en-US"/>
          </a:p>
        </p:txBody>
      </p:sp>
    </p:spTree>
    <p:extLst>
      <p:ext uri="{BB962C8B-B14F-4D97-AF65-F5344CB8AC3E}">
        <p14:creationId xmlns:p14="http://schemas.microsoft.com/office/powerpoint/2010/main" val="8964652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31557-FA93-4941-8993-293F9AF484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3E5FAE-BDAC-6A42-8A03-2D421B8460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C2E2AB7-496C-C541-91A0-AD6A1D9881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3905828-BF16-024F-AFE0-C31E80F4B8E1}"/>
              </a:ext>
            </a:extLst>
          </p:cNvPr>
          <p:cNvSpPr>
            <a:spLocks noGrp="1"/>
          </p:cNvSpPr>
          <p:nvPr>
            <p:ph type="dt" sz="half" idx="10"/>
          </p:nvPr>
        </p:nvSpPr>
        <p:spPr/>
        <p:txBody>
          <a:bodyPr/>
          <a:lstStyle/>
          <a:p>
            <a:fld id="{9A892634-78D2-8D44-BFB0-3504DF6524C3}" type="datetimeFigureOut">
              <a:rPr lang="en-US" smtClean="0"/>
              <a:t>11/10/25</a:t>
            </a:fld>
            <a:endParaRPr lang="en-US"/>
          </a:p>
        </p:txBody>
      </p:sp>
      <p:sp>
        <p:nvSpPr>
          <p:cNvPr id="6" name="Footer Placeholder 5">
            <a:extLst>
              <a:ext uri="{FF2B5EF4-FFF2-40B4-BE49-F238E27FC236}">
                <a16:creationId xmlns:a16="http://schemas.microsoft.com/office/drawing/2014/main" id="{18ACE43C-7524-794B-A1C2-3276707C2E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D4387C-08CE-D241-B862-D5241B7F3B7D}"/>
              </a:ext>
            </a:extLst>
          </p:cNvPr>
          <p:cNvSpPr>
            <a:spLocks noGrp="1"/>
          </p:cNvSpPr>
          <p:nvPr>
            <p:ph type="sldNum" sz="quarter" idx="12"/>
          </p:nvPr>
        </p:nvSpPr>
        <p:spPr/>
        <p:txBody>
          <a:bodyPr/>
          <a:lstStyle/>
          <a:p>
            <a:fld id="{709A676B-1912-C44B-802E-1619E965CEBD}" type="slidenum">
              <a:rPr lang="en-US" smtClean="0"/>
              <a:t>‹#›</a:t>
            </a:fld>
            <a:endParaRPr lang="en-US"/>
          </a:p>
        </p:txBody>
      </p:sp>
    </p:spTree>
    <p:extLst>
      <p:ext uri="{BB962C8B-B14F-4D97-AF65-F5344CB8AC3E}">
        <p14:creationId xmlns:p14="http://schemas.microsoft.com/office/powerpoint/2010/main" val="3164972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855352-BCBB-4C48-BD66-A007B81D11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39CF688-49C6-BE47-84BA-C18F17A37A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3A5C78D-076C-6546-B530-1EA349048A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892634-78D2-8D44-BFB0-3504DF6524C3}" type="datetimeFigureOut">
              <a:rPr lang="en-US" smtClean="0"/>
              <a:t>11/10/25</a:t>
            </a:fld>
            <a:endParaRPr lang="en-US"/>
          </a:p>
        </p:txBody>
      </p:sp>
      <p:sp>
        <p:nvSpPr>
          <p:cNvPr id="5" name="Footer Placeholder 4">
            <a:extLst>
              <a:ext uri="{FF2B5EF4-FFF2-40B4-BE49-F238E27FC236}">
                <a16:creationId xmlns:a16="http://schemas.microsoft.com/office/drawing/2014/main" id="{45EA15D2-F1E4-AC40-936C-AADA7A0040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5C266E0-8ABF-9249-9E0D-E2226581BF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9A676B-1912-C44B-802E-1619E965CEBD}" type="slidenum">
              <a:rPr lang="en-US" smtClean="0"/>
              <a:t>‹#›</a:t>
            </a:fld>
            <a:endParaRPr lang="en-US"/>
          </a:p>
        </p:txBody>
      </p:sp>
      <p:pic>
        <p:nvPicPr>
          <p:cNvPr id="7" name="Picture 6" descr="Billboard-Rolling Hills.ai"/>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652873" y="2648542"/>
            <a:ext cx="18892582" cy="4439757"/>
          </a:xfrm>
          <a:prstGeom prst="rect">
            <a:avLst/>
          </a:prstGeom>
        </p:spPr>
      </p:pic>
      <p:pic>
        <p:nvPicPr>
          <p:cNvPr id="8" name="Picture 7" descr="FMCLogo_Linear_WHITE.eps"/>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756482" y="6125093"/>
            <a:ext cx="4154203" cy="662182"/>
          </a:xfrm>
          <a:prstGeom prst="rect">
            <a:avLst/>
          </a:prstGeom>
        </p:spPr>
      </p:pic>
    </p:spTree>
    <p:extLst>
      <p:ext uri="{BB962C8B-B14F-4D97-AF65-F5344CB8AC3E}">
        <p14:creationId xmlns:p14="http://schemas.microsoft.com/office/powerpoint/2010/main" val="156570571"/>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png"/></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11BCF-E281-6547-8EF1-5F8BCC72645D}"/>
              </a:ext>
            </a:extLst>
          </p:cNvPr>
          <p:cNvSpPr>
            <a:spLocks noGrp="1"/>
          </p:cNvSpPr>
          <p:nvPr>
            <p:ph type="ctrTitle"/>
          </p:nvPr>
        </p:nvSpPr>
        <p:spPr>
          <a:xfrm>
            <a:off x="2810107" y="2364056"/>
            <a:ext cx="9144000" cy="3494049"/>
          </a:xfrm>
        </p:spPr>
        <p:txBody>
          <a:bodyPr>
            <a:noAutofit/>
          </a:bodyPr>
          <a:lstStyle/>
          <a:p>
            <a:r>
              <a:rPr lang="en-US" sz="3600" b="1" dirty="0"/>
              <a:t>Rethinking the Standard of Care:</a:t>
            </a:r>
            <a:br>
              <a:rPr lang="en-US" sz="2800" dirty="0"/>
            </a:br>
            <a:r>
              <a:rPr lang="en-US" sz="2400" b="1" dirty="0"/>
              <a:t>GLP-1, Beta-Blockers, and the Rhythm-Integrated Cardiology</a:t>
            </a:r>
            <a:br>
              <a:rPr lang="en-US" sz="2800" dirty="0"/>
            </a:br>
            <a:r>
              <a:rPr lang="en-US" sz="2000" i="1" dirty="0"/>
              <a:t>A 2025 Review of Landmark Cardiovascular Trials — SELECT, SUMMIT, SOUL, REBOOT-CNIC, BETAMI-DANBLOCK and OPTION Trials</a:t>
            </a:r>
            <a:br>
              <a:rPr lang="en-US" sz="2400" dirty="0"/>
            </a:br>
            <a:endParaRPr lang="en-US" sz="2800" dirty="0"/>
          </a:p>
        </p:txBody>
      </p:sp>
      <p:sp>
        <p:nvSpPr>
          <p:cNvPr id="3" name="Subtitle 2">
            <a:extLst>
              <a:ext uri="{FF2B5EF4-FFF2-40B4-BE49-F238E27FC236}">
                <a16:creationId xmlns:a16="http://schemas.microsoft.com/office/drawing/2014/main" id="{62FAA351-D94D-9B4B-A319-621BC823C106}"/>
              </a:ext>
            </a:extLst>
          </p:cNvPr>
          <p:cNvSpPr>
            <a:spLocks noGrp="1"/>
          </p:cNvSpPr>
          <p:nvPr>
            <p:ph type="subTitle" idx="1"/>
          </p:nvPr>
        </p:nvSpPr>
        <p:spPr>
          <a:xfrm>
            <a:off x="2735766" y="5549012"/>
            <a:ext cx="9144000" cy="1655762"/>
          </a:xfrm>
        </p:spPr>
        <p:txBody>
          <a:bodyPr>
            <a:normAutofit/>
          </a:bodyPr>
          <a:lstStyle/>
          <a:p>
            <a:r>
              <a:rPr lang="en-US" sz="2000" dirty="0"/>
              <a:t>Michael Reinig, DO, FACC</a:t>
            </a:r>
            <a:br>
              <a:rPr lang="en-US" sz="2000" dirty="0"/>
            </a:br>
            <a:r>
              <a:rPr lang="en-US" sz="2000" dirty="0"/>
              <a:t>FHP Cardiology</a:t>
            </a:r>
          </a:p>
        </p:txBody>
      </p:sp>
    </p:spTree>
    <p:extLst>
      <p:ext uri="{BB962C8B-B14F-4D97-AF65-F5344CB8AC3E}">
        <p14:creationId xmlns:p14="http://schemas.microsoft.com/office/powerpoint/2010/main" val="31161566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C72E572-CCDD-6249-B064-01C1B497D797}"/>
              </a:ext>
            </a:extLst>
          </p:cNvPr>
          <p:cNvPicPr>
            <a:picLocks noChangeAspect="1"/>
          </p:cNvPicPr>
          <p:nvPr/>
        </p:nvPicPr>
        <p:blipFill>
          <a:blip r:embed="rId2"/>
          <a:stretch>
            <a:fillRect/>
          </a:stretch>
        </p:blipFill>
        <p:spPr>
          <a:xfrm>
            <a:off x="1061142" y="221388"/>
            <a:ext cx="10069715" cy="6415224"/>
          </a:xfrm>
          <a:prstGeom prst="rect">
            <a:avLst/>
          </a:prstGeom>
        </p:spPr>
      </p:pic>
    </p:spTree>
    <p:extLst>
      <p:ext uri="{BB962C8B-B14F-4D97-AF65-F5344CB8AC3E}">
        <p14:creationId xmlns:p14="http://schemas.microsoft.com/office/powerpoint/2010/main" val="2385135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1233A66-F43C-584D-801E-13C17EF4C6FC}"/>
              </a:ext>
            </a:extLst>
          </p:cNvPr>
          <p:cNvPicPr>
            <a:picLocks noGrp="1" noChangeAspect="1"/>
          </p:cNvPicPr>
          <p:nvPr>
            <p:ph idx="1"/>
          </p:nvPr>
        </p:nvPicPr>
        <p:blipFill>
          <a:blip r:embed="rId2"/>
          <a:stretch>
            <a:fillRect/>
          </a:stretch>
        </p:blipFill>
        <p:spPr>
          <a:xfrm>
            <a:off x="1211018" y="288124"/>
            <a:ext cx="8603409" cy="6569876"/>
          </a:xfrm>
          <a:prstGeom prst="rect">
            <a:avLst/>
          </a:prstGeom>
        </p:spPr>
      </p:pic>
      <p:sp>
        <p:nvSpPr>
          <p:cNvPr id="3" name="Rectangle 2">
            <a:extLst>
              <a:ext uri="{FF2B5EF4-FFF2-40B4-BE49-F238E27FC236}">
                <a16:creationId xmlns:a16="http://schemas.microsoft.com/office/drawing/2014/main" id="{AFDCD235-025A-414F-9192-AE137042DABB}"/>
              </a:ext>
            </a:extLst>
          </p:cNvPr>
          <p:cNvSpPr/>
          <p:nvPr/>
        </p:nvSpPr>
        <p:spPr>
          <a:xfrm>
            <a:off x="5344027" y="4653895"/>
            <a:ext cx="6096000" cy="923330"/>
          </a:xfrm>
          <a:prstGeom prst="rect">
            <a:avLst/>
          </a:prstGeom>
        </p:spPr>
        <p:txBody>
          <a:bodyPr>
            <a:spAutoFit/>
          </a:bodyPr>
          <a:lstStyle/>
          <a:p>
            <a:r>
              <a:rPr lang="en-US" dirty="0"/>
              <a:t>731 adults with BMI ≥30 kg/m² and LVEF ≥50%</a:t>
            </a:r>
          </a:p>
          <a:p>
            <a:r>
              <a:rPr lang="en-US" dirty="0" err="1"/>
              <a:t>Tirzepatide</a:t>
            </a:r>
            <a:r>
              <a:rPr lang="en-US" dirty="0"/>
              <a:t> (up to 15 mg weekly) vs placebo</a:t>
            </a:r>
          </a:p>
          <a:p>
            <a:r>
              <a:rPr lang="en-US" dirty="0"/>
              <a:t>Median follow-up ≈ 2 years</a:t>
            </a:r>
          </a:p>
        </p:txBody>
      </p:sp>
    </p:spTree>
    <p:extLst>
      <p:ext uri="{BB962C8B-B14F-4D97-AF65-F5344CB8AC3E}">
        <p14:creationId xmlns:p14="http://schemas.microsoft.com/office/powerpoint/2010/main" val="13496237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8857"/>
            <a:ext cx="10515600" cy="1325563"/>
          </a:xfrm>
        </p:spPr>
        <p:txBody>
          <a:bodyPr/>
          <a:lstStyle/>
          <a:p>
            <a:r>
              <a:rPr b="1" dirty="0">
                <a:latin typeface="+mn-lt"/>
              </a:rPr>
              <a:t>Key Results</a:t>
            </a:r>
            <a:r>
              <a:rPr lang="en-US" b="1" dirty="0">
                <a:latin typeface="+mn-lt"/>
              </a:rPr>
              <a:t>: SUMMIT Trial</a:t>
            </a:r>
            <a:endParaRPr b="1" dirty="0">
              <a:latin typeface="+mn-lt"/>
            </a:endParaRPr>
          </a:p>
        </p:txBody>
      </p:sp>
      <p:sp>
        <p:nvSpPr>
          <p:cNvPr id="3" name="Content Placeholder 2"/>
          <p:cNvSpPr>
            <a:spLocks noGrp="1"/>
          </p:cNvSpPr>
          <p:nvPr>
            <p:ph idx="1"/>
          </p:nvPr>
        </p:nvSpPr>
        <p:spPr>
          <a:xfrm>
            <a:off x="728180" y="3610361"/>
            <a:ext cx="10515600" cy="2528661"/>
          </a:xfrm>
        </p:spPr>
        <p:txBody>
          <a:bodyPr>
            <a:normAutofit/>
          </a:bodyPr>
          <a:lstStyle/>
          <a:p>
            <a:pPr marL="0" indent="0">
              <a:buNone/>
            </a:pPr>
            <a:endParaRPr lang="en-US" dirty="0"/>
          </a:p>
          <a:p>
            <a:pPr marL="0" indent="0">
              <a:buNone/>
            </a:pPr>
            <a:r>
              <a:rPr lang="en-US" sz="2000" b="1" dirty="0"/>
              <a:t>Secondary endpoints</a:t>
            </a:r>
          </a:p>
          <a:p>
            <a:r>
              <a:rPr lang="en-US" sz="2000" dirty="0"/>
              <a:t>6-min walk: +24.6 m improvement</a:t>
            </a:r>
          </a:p>
          <a:p>
            <a:r>
              <a:rPr lang="en-US" sz="2000" dirty="0"/>
              <a:t>NT-</a:t>
            </a:r>
            <a:r>
              <a:rPr lang="en-US" sz="2000" dirty="0" err="1"/>
              <a:t>proBNP</a:t>
            </a:r>
            <a:r>
              <a:rPr lang="en-US" sz="2000" dirty="0"/>
              <a:t> ↓ 23%</a:t>
            </a:r>
          </a:p>
          <a:p>
            <a:r>
              <a:rPr lang="en-US" sz="2000" dirty="0"/>
              <a:t>↓ LV mass (−11 g), ↓ pericardial fat (−45 mL)</a:t>
            </a:r>
          </a:p>
          <a:p>
            <a:endParaRPr dirty="0"/>
          </a:p>
        </p:txBody>
      </p:sp>
      <p:pic>
        <p:nvPicPr>
          <p:cNvPr id="4" name="Picture 3">
            <a:extLst>
              <a:ext uri="{FF2B5EF4-FFF2-40B4-BE49-F238E27FC236}">
                <a16:creationId xmlns:a16="http://schemas.microsoft.com/office/drawing/2014/main" id="{6B89F17C-2D5A-DD43-A8E8-4AF4E8A21E55}"/>
              </a:ext>
            </a:extLst>
          </p:cNvPr>
          <p:cNvPicPr>
            <a:picLocks noChangeAspect="1"/>
          </p:cNvPicPr>
          <p:nvPr/>
        </p:nvPicPr>
        <p:blipFill rotWithShape="1">
          <a:blip r:embed="rId2"/>
          <a:srcRect b="6879"/>
          <a:stretch/>
        </p:blipFill>
        <p:spPr>
          <a:xfrm>
            <a:off x="618161" y="1117793"/>
            <a:ext cx="10735639" cy="2747963"/>
          </a:xfrm>
          <a:prstGeom prst="rect">
            <a:avLst/>
          </a:prstGeom>
        </p:spPr>
      </p:pic>
    </p:spTree>
    <p:extLst>
      <p:ext uri="{BB962C8B-B14F-4D97-AF65-F5344CB8AC3E}">
        <p14:creationId xmlns:p14="http://schemas.microsoft.com/office/powerpoint/2010/main" val="32422648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1981201" y="274320"/>
            <a:ext cx="6683753" cy="523220"/>
          </a:xfrm>
          <a:prstGeom prst="rect">
            <a:avLst/>
          </a:prstGeom>
          <a:noFill/>
        </p:spPr>
        <p:txBody>
          <a:bodyPr wrap="none">
            <a:spAutoFit/>
          </a:bodyPr>
          <a:lstStyle/>
          <a:p>
            <a:pPr>
              <a:defRPr sz="2800" b="1"/>
            </a:pPr>
            <a:r>
              <a:rPr sz="2800" dirty="0"/>
              <a:t>SUMMIT Trial: Benefits Beyond Weight Loss</a:t>
            </a:r>
          </a:p>
        </p:txBody>
      </p:sp>
      <p:graphicFrame>
        <p:nvGraphicFramePr>
          <p:cNvPr id="3" name="Chart 2"/>
          <p:cNvGraphicFramePr>
            <a:graphicFrameLocks noGrp="1"/>
          </p:cNvGraphicFramePr>
          <p:nvPr/>
        </p:nvGraphicFramePr>
        <p:xfrm>
          <a:off x="1981201" y="1032066"/>
          <a:ext cx="8538358" cy="4762005"/>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3250522" y="5904639"/>
            <a:ext cx="4712893" cy="707886"/>
          </a:xfrm>
          <a:prstGeom prst="rect">
            <a:avLst/>
          </a:prstGeom>
          <a:noFill/>
        </p:spPr>
        <p:txBody>
          <a:bodyPr wrap="none">
            <a:spAutoFit/>
          </a:bodyPr>
          <a:lstStyle/>
          <a:p>
            <a:endParaRPr sz="2400" dirty="0"/>
          </a:p>
          <a:p>
            <a:pPr>
              <a:defRPr sz="1400" b="1"/>
            </a:pPr>
            <a:r>
              <a:rPr sz="1600" dirty="0"/>
              <a:t>Substantial benefit even in &lt;5% weight-loss subgroup</a:t>
            </a:r>
          </a:p>
        </p:txBody>
      </p:sp>
      <p:sp>
        <p:nvSpPr>
          <p:cNvPr id="5" name="Bent Arrow 4">
            <a:extLst>
              <a:ext uri="{FF2B5EF4-FFF2-40B4-BE49-F238E27FC236}">
                <a16:creationId xmlns:a16="http://schemas.microsoft.com/office/drawing/2014/main" id="{CB5DB308-2DDC-5F43-A5F6-384BD82B659B}"/>
              </a:ext>
            </a:extLst>
          </p:cNvPr>
          <p:cNvSpPr/>
          <p:nvPr/>
        </p:nvSpPr>
        <p:spPr>
          <a:xfrm>
            <a:off x="2978991" y="3981447"/>
            <a:ext cx="364818" cy="2386940"/>
          </a:xfrm>
          <a:prstGeom prst="ben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39856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b="1" dirty="0">
                <a:latin typeface="+mn-lt"/>
              </a:rPr>
              <a:t>Key Takeaways</a:t>
            </a:r>
            <a:r>
              <a:rPr lang="en-US" b="1" dirty="0">
                <a:latin typeface="+mn-lt"/>
              </a:rPr>
              <a:t>: SUMMIT Trial</a:t>
            </a:r>
            <a:endParaRPr b="1" dirty="0">
              <a:latin typeface="+mn-lt"/>
            </a:endParaRPr>
          </a:p>
        </p:txBody>
      </p:sp>
      <p:sp>
        <p:nvSpPr>
          <p:cNvPr id="3" name="Content Placeholder 2"/>
          <p:cNvSpPr>
            <a:spLocks noGrp="1"/>
          </p:cNvSpPr>
          <p:nvPr>
            <p:ph idx="1"/>
          </p:nvPr>
        </p:nvSpPr>
        <p:spPr/>
        <p:txBody>
          <a:bodyPr>
            <a:normAutofit/>
          </a:bodyPr>
          <a:lstStyle/>
          <a:p>
            <a:r>
              <a:rPr lang="en-US" sz="3200" dirty="0"/>
              <a:t>First trial showing GLP-1/GIP agonist reduces HF events </a:t>
            </a:r>
            <a:br>
              <a:rPr lang="en-US" sz="3200" dirty="0"/>
            </a:br>
            <a:r>
              <a:rPr lang="en-US" sz="3200" dirty="0"/>
              <a:t>in obese </a:t>
            </a:r>
            <a:r>
              <a:rPr lang="en-US" sz="3200" dirty="0" err="1"/>
              <a:t>HFpEF</a:t>
            </a:r>
            <a:endParaRPr lang="en-US" sz="3200" dirty="0"/>
          </a:p>
          <a:p>
            <a:r>
              <a:rPr lang="en-US" sz="3200" dirty="0"/>
              <a:t>38% RRR in HF hospitalizations</a:t>
            </a:r>
          </a:p>
          <a:p>
            <a:r>
              <a:rPr lang="en-US" sz="3200" dirty="0"/>
              <a:t>Improved quality of life and exercise capacity</a:t>
            </a:r>
          </a:p>
          <a:p>
            <a:r>
              <a:rPr sz="3200" dirty="0"/>
              <a:t>SUMMIT confirms metabolic therapy can reduce HF events and improve QoL</a:t>
            </a:r>
            <a:endParaRPr lang="en-US" sz="3200" dirty="0"/>
          </a:p>
        </p:txBody>
      </p:sp>
    </p:spTree>
    <p:extLst>
      <p:ext uri="{BB962C8B-B14F-4D97-AF65-F5344CB8AC3E}">
        <p14:creationId xmlns:p14="http://schemas.microsoft.com/office/powerpoint/2010/main" val="27250161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20C2F-EEE5-0349-95F1-98DF2F3FCC3D}"/>
              </a:ext>
            </a:extLst>
          </p:cNvPr>
          <p:cNvSpPr>
            <a:spLocks noGrp="1"/>
          </p:cNvSpPr>
          <p:nvPr>
            <p:ph type="title"/>
          </p:nvPr>
        </p:nvSpPr>
        <p:spPr/>
        <p:txBody>
          <a:bodyPr>
            <a:normAutofit/>
          </a:bodyPr>
          <a:lstStyle/>
          <a:p>
            <a:r>
              <a:rPr lang="en-US" sz="4000" b="1" dirty="0">
                <a:latin typeface="+mn-lt"/>
              </a:rPr>
              <a:t>SUMMIT Trial </a:t>
            </a:r>
            <a:r>
              <a:rPr lang="en-US" sz="4000" b="1" dirty="0" err="1">
                <a:latin typeface="+mn-lt"/>
              </a:rPr>
              <a:t>Substudy</a:t>
            </a:r>
            <a:r>
              <a:rPr lang="en-US" sz="4000" b="1" dirty="0">
                <a:latin typeface="+mn-lt"/>
              </a:rPr>
              <a:t>: Cardiac MRI</a:t>
            </a:r>
          </a:p>
        </p:txBody>
      </p:sp>
      <p:sp>
        <p:nvSpPr>
          <p:cNvPr id="3" name="Content Placeholder 2">
            <a:extLst>
              <a:ext uri="{FF2B5EF4-FFF2-40B4-BE49-F238E27FC236}">
                <a16:creationId xmlns:a16="http://schemas.microsoft.com/office/drawing/2014/main" id="{0EC48BF0-4035-3D40-9156-680F68B41AF5}"/>
              </a:ext>
            </a:extLst>
          </p:cNvPr>
          <p:cNvSpPr>
            <a:spLocks noGrp="1"/>
          </p:cNvSpPr>
          <p:nvPr>
            <p:ph idx="1"/>
          </p:nvPr>
        </p:nvSpPr>
        <p:spPr>
          <a:xfrm>
            <a:off x="396991" y="1433399"/>
            <a:ext cx="11576438" cy="4351338"/>
          </a:xfrm>
        </p:spPr>
        <p:txBody>
          <a:bodyPr>
            <a:normAutofit/>
          </a:bodyPr>
          <a:lstStyle/>
          <a:p>
            <a:r>
              <a:rPr lang="en-US" dirty="0"/>
              <a:t>Reduction in LV mass and </a:t>
            </a:r>
            <a:r>
              <a:rPr lang="en-US" dirty="0" err="1"/>
              <a:t>paracardiac</a:t>
            </a:r>
            <a:r>
              <a:rPr lang="en-US" dirty="0"/>
              <a:t> fat irrespective of Wt. loss</a:t>
            </a:r>
          </a:p>
          <a:p>
            <a:r>
              <a:rPr lang="en-US" dirty="0" err="1"/>
              <a:t>Paracardiac</a:t>
            </a:r>
            <a:r>
              <a:rPr lang="en-US" dirty="0"/>
              <a:t> adipose tissue may play key role in obesity related </a:t>
            </a:r>
            <a:r>
              <a:rPr lang="en-US" dirty="0" err="1"/>
              <a:t>HFpEF</a:t>
            </a:r>
            <a:endParaRPr lang="en-US" dirty="0"/>
          </a:p>
          <a:p>
            <a:r>
              <a:rPr lang="en-US" dirty="0"/>
              <a:t>Acts in Paracrine manner releasing proinflammatory and profibrotic adipocytes leading myocardial inflammation and fibrosis</a:t>
            </a:r>
          </a:p>
          <a:p>
            <a:r>
              <a:rPr lang="en-US" dirty="0"/>
              <a:t>Exerts extrinsic restraint impairing ventricular relaxation</a:t>
            </a:r>
          </a:p>
          <a:p>
            <a:r>
              <a:rPr lang="en-US" dirty="0"/>
              <a:t>Changes in LV Mass lead to elevated RA pressure &amp; LV filling pressure</a:t>
            </a:r>
          </a:p>
        </p:txBody>
      </p:sp>
      <p:sp>
        <p:nvSpPr>
          <p:cNvPr id="4" name="TextBox 3">
            <a:extLst>
              <a:ext uri="{FF2B5EF4-FFF2-40B4-BE49-F238E27FC236}">
                <a16:creationId xmlns:a16="http://schemas.microsoft.com/office/drawing/2014/main" id="{721039C1-6314-5D4A-BAA7-2D0FD73AB165}"/>
              </a:ext>
            </a:extLst>
          </p:cNvPr>
          <p:cNvSpPr txBox="1"/>
          <p:nvPr/>
        </p:nvSpPr>
        <p:spPr>
          <a:xfrm>
            <a:off x="396991" y="5352635"/>
            <a:ext cx="2204450" cy="253916"/>
          </a:xfrm>
          <a:prstGeom prst="rect">
            <a:avLst/>
          </a:prstGeom>
          <a:noFill/>
        </p:spPr>
        <p:txBody>
          <a:bodyPr wrap="none" rtlCol="0">
            <a:spAutoFit/>
          </a:bodyPr>
          <a:lstStyle/>
          <a:p>
            <a:r>
              <a:rPr lang="en-US" sz="1050" dirty="0"/>
              <a:t>JACC Heart Failure 2020;8(8)657-666</a:t>
            </a:r>
          </a:p>
        </p:txBody>
      </p:sp>
    </p:spTree>
    <p:extLst>
      <p:ext uri="{BB962C8B-B14F-4D97-AF65-F5344CB8AC3E}">
        <p14:creationId xmlns:p14="http://schemas.microsoft.com/office/powerpoint/2010/main" val="10925556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Main graphic">
            <a:extLst>
              <a:ext uri="{FF2B5EF4-FFF2-40B4-BE49-F238E27FC236}">
                <a16:creationId xmlns:a16="http://schemas.microsoft.com/office/drawing/2014/main" id="{AC371D9D-02A3-214A-A4CB-C2D5BCD9090C}"/>
              </a:ext>
            </a:extLst>
          </p:cNvPr>
          <p:cNvPicPr/>
          <p:nvPr/>
        </p:nvPicPr>
        <p:blipFill>
          <a:blip r:embed="rId2"/>
          <a:stretch/>
        </p:blipFill>
        <p:spPr>
          <a:xfrm>
            <a:off x="2129712" y="365125"/>
            <a:ext cx="7932576" cy="5643789"/>
          </a:xfrm>
          <a:prstGeom prst="rect">
            <a:avLst/>
          </a:prstGeom>
          <a:ln>
            <a:noFill/>
          </a:ln>
        </p:spPr>
      </p:pic>
      <p:sp>
        <p:nvSpPr>
          <p:cNvPr id="5" name="TextBox 4">
            <a:extLst>
              <a:ext uri="{FF2B5EF4-FFF2-40B4-BE49-F238E27FC236}">
                <a16:creationId xmlns:a16="http://schemas.microsoft.com/office/drawing/2014/main" id="{3C098137-C36B-204A-9B00-14F60E1C2464}"/>
              </a:ext>
            </a:extLst>
          </p:cNvPr>
          <p:cNvSpPr txBox="1"/>
          <p:nvPr/>
        </p:nvSpPr>
        <p:spPr>
          <a:xfrm>
            <a:off x="8454251" y="6250623"/>
            <a:ext cx="2878737" cy="338554"/>
          </a:xfrm>
          <a:prstGeom prst="rect">
            <a:avLst/>
          </a:prstGeom>
          <a:noFill/>
        </p:spPr>
        <p:txBody>
          <a:bodyPr wrap="none" rtlCol="0">
            <a:spAutoFit/>
          </a:bodyPr>
          <a:lstStyle/>
          <a:p>
            <a:r>
              <a:rPr lang="en-US" sz="1600" dirty="0"/>
              <a:t>JACC: 86(16) 1297 October 2025</a:t>
            </a:r>
          </a:p>
        </p:txBody>
      </p:sp>
    </p:spTree>
    <p:extLst>
      <p:ext uri="{BB962C8B-B14F-4D97-AF65-F5344CB8AC3E}">
        <p14:creationId xmlns:p14="http://schemas.microsoft.com/office/powerpoint/2010/main" val="5781423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BEEFD-0F55-F94A-8E7F-7B34980D1DEA}"/>
              </a:ext>
            </a:extLst>
          </p:cNvPr>
          <p:cNvSpPr>
            <a:spLocks noGrp="1"/>
          </p:cNvSpPr>
          <p:nvPr>
            <p:ph type="title"/>
          </p:nvPr>
        </p:nvSpPr>
        <p:spPr>
          <a:xfrm>
            <a:off x="838200" y="0"/>
            <a:ext cx="10515600" cy="1325563"/>
          </a:xfrm>
        </p:spPr>
        <p:txBody>
          <a:bodyPr>
            <a:normAutofit/>
          </a:bodyPr>
          <a:lstStyle/>
          <a:p>
            <a:r>
              <a:rPr lang="en-US" sz="4800" b="1" i="1" dirty="0">
                <a:latin typeface="+mn-lt"/>
              </a:rPr>
              <a:t>SOUL</a:t>
            </a:r>
            <a:r>
              <a:rPr lang="en-US" sz="4800" b="1" dirty="0">
                <a:latin typeface="+mn-lt"/>
              </a:rPr>
              <a:t>  Trial</a:t>
            </a:r>
          </a:p>
        </p:txBody>
      </p:sp>
      <p:pic>
        <p:nvPicPr>
          <p:cNvPr id="1026" name="Picture 2" descr="https://sdmntprnorthcentralus.oaiusercontent.com/files/00000000-f924-622f-a0c8-f6f5ad1b0582/raw?se=2025-09-28T21%3A06%3A02Z&amp;sp=r&amp;sv=2024-08-04&amp;sr=b&amp;scid=9bea926f-7e67-551d-9429-46d19662a777&amp;skoid=04233560-0ad7-493e-8bf0-1347c317d021&amp;sktid=a48cca56-e6da-484e-a814-9c849652bcb3&amp;skt=2025-09-28T15%3A48%3A13Z&amp;ske=2025-09-29T15%3A48%3A13Z&amp;sks=b&amp;skv=2024-08-04&amp;sig=UtaL7qb4DHIjTX%2BCZpIyJhJTV4wM1OK1M2CMjamhOYs%3D">
            <a:extLst>
              <a:ext uri="{FF2B5EF4-FFF2-40B4-BE49-F238E27FC236}">
                <a16:creationId xmlns:a16="http://schemas.microsoft.com/office/drawing/2014/main" id="{96E04FB1-3269-C245-BD64-AF716597B01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77288" y="1063596"/>
            <a:ext cx="5437424" cy="5437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47310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C6335C-C83A-7A42-851A-C047F845CDCB}"/>
              </a:ext>
            </a:extLst>
          </p:cNvPr>
          <p:cNvPicPr>
            <a:picLocks noChangeAspect="1"/>
          </p:cNvPicPr>
          <p:nvPr/>
        </p:nvPicPr>
        <p:blipFill>
          <a:blip r:embed="rId2"/>
          <a:stretch>
            <a:fillRect/>
          </a:stretch>
        </p:blipFill>
        <p:spPr>
          <a:xfrm>
            <a:off x="1495293" y="365125"/>
            <a:ext cx="9002129" cy="5995035"/>
          </a:xfrm>
          <a:prstGeom prst="rect">
            <a:avLst/>
          </a:prstGeom>
        </p:spPr>
      </p:pic>
    </p:spTree>
    <p:extLst>
      <p:ext uri="{BB962C8B-B14F-4D97-AF65-F5344CB8AC3E}">
        <p14:creationId xmlns:p14="http://schemas.microsoft.com/office/powerpoint/2010/main" val="38285345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SOUL_KaplanMeier_MACE.png">
            <a:extLst>
              <a:ext uri="{FF2B5EF4-FFF2-40B4-BE49-F238E27FC236}">
                <a16:creationId xmlns:a16="http://schemas.microsoft.com/office/drawing/2014/main" id="{1CA0FABB-0DAF-1C43-8F2A-6E335E77AAA0}"/>
              </a:ext>
            </a:extLst>
          </p:cNvPr>
          <p:cNvPicPr>
            <a:picLocks noChangeAspect="1"/>
          </p:cNvPicPr>
          <p:nvPr/>
        </p:nvPicPr>
        <p:blipFill>
          <a:blip r:embed="rId2"/>
          <a:stretch>
            <a:fillRect/>
          </a:stretch>
        </p:blipFill>
        <p:spPr>
          <a:xfrm>
            <a:off x="1073791" y="253365"/>
            <a:ext cx="8598529" cy="6141807"/>
          </a:xfrm>
          <a:prstGeom prst="rect">
            <a:avLst/>
          </a:prstGeom>
        </p:spPr>
      </p:pic>
      <p:sp>
        <p:nvSpPr>
          <p:cNvPr id="5" name="Rectangle 4">
            <a:extLst>
              <a:ext uri="{FF2B5EF4-FFF2-40B4-BE49-F238E27FC236}">
                <a16:creationId xmlns:a16="http://schemas.microsoft.com/office/drawing/2014/main" id="{4A63280A-522B-D148-ACD4-A8B00449AB99}"/>
              </a:ext>
            </a:extLst>
          </p:cNvPr>
          <p:cNvSpPr/>
          <p:nvPr/>
        </p:nvSpPr>
        <p:spPr>
          <a:xfrm>
            <a:off x="5339080" y="4385359"/>
            <a:ext cx="6598920" cy="830997"/>
          </a:xfrm>
          <a:prstGeom prst="rect">
            <a:avLst/>
          </a:prstGeom>
        </p:spPr>
        <p:txBody>
          <a:bodyPr wrap="square">
            <a:spAutoFit/>
          </a:bodyPr>
          <a:lstStyle/>
          <a:p>
            <a:r>
              <a:rPr lang="en-US" sz="1600" dirty="0"/>
              <a:t>9,650 adults ≥50 years with T2DM (HbA1c 6.5–10%) and established ASCVD</a:t>
            </a:r>
            <a:br>
              <a:rPr lang="en-US" sz="1600" dirty="0"/>
            </a:br>
            <a:r>
              <a:rPr lang="en-US" sz="1600" dirty="0"/>
              <a:t>Oral </a:t>
            </a:r>
            <a:r>
              <a:rPr lang="en-US" sz="1600" dirty="0" err="1"/>
              <a:t>semaglutide</a:t>
            </a:r>
            <a:r>
              <a:rPr lang="en-US" sz="1600" dirty="0"/>
              <a:t> (up to 14 mg daily) vs. placebo</a:t>
            </a:r>
            <a:br>
              <a:rPr lang="en-US" sz="1600" dirty="0"/>
            </a:br>
            <a:r>
              <a:rPr lang="en-US" sz="1600" dirty="0"/>
              <a:t>Mean follow-up ≈ 47.5 months</a:t>
            </a:r>
          </a:p>
        </p:txBody>
      </p:sp>
    </p:spTree>
    <p:extLst>
      <p:ext uri="{BB962C8B-B14F-4D97-AF65-F5344CB8AC3E}">
        <p14:creationId xmlns:p14="http://schemas.microsoft.com/office/powerpoint/2010/main" val="32414051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76913"/>
            <a:ext cx="10515600" cy="1325563"/>
          </a:xfrm>
        </p:spPr>
        <p:txBody>
          <a:bodyPr>
            <a:normAutofit/>
          </a:bodyPr>
          <a:lstStyle/>
          <a:p>
            <a:pPr>
              <a:defRPr sz="3200" b="1">
                <a:solidFill>
                  <a:srgbClr val="C80000"/>
                </a:solidFill>
              </a:defRPr>
            </a:pPr>
            <a:r>
              <a:rPr sz="2800" dirty="0">
                <a:latin typeface="+mn-lt"/>
              </a:rPr>
              <a:t>Obesity in the United States: Scope and Cardiovascular Impact</a:t>
            </a:r>
          </a:p>
        </p:txBody>
      </p:sp>
      <p:sp>
        <p:nvSpPr>
          <p:cNvPr id="3" name="TextBox 2"/>
          <p:cNvSpPr txBox="1"/>
          <p:nvPr/>
        </p:nvSpPr>
        <p:spPr>
          <a:xfrm>
            <a:off x="838199" y="1001032"/>
            <a:ext cx="11132127" cy="5262979"/>
          </a:xfrm>
          <a:prstGeom prst="rect">
            <a:avLst/>
          </a:prstGeom>
          <a:noFill/>
        </p:spPr>
        <p:txBody>
          <a:bodyPr wrap="square">
            <a:spAutoFit/>
          </a:bodyPr>
          <a:lstStyle/>
          <a:p>
            <a:pPr>
              <a:spcAft>
                <a:spcPts val="1000"/>
              </a:spcAft>
              <a:defRPr sz="2000">
                <a:latin typeface="Calibri"/>
              </a:defRPr>
            </a:pPr>
            <a:r>
              <a:rPr sz="2400" u="sng" dirty="0"/>
              <a:t>Epidemiology</a:t>
            </a:r>
            <a:br>
              <a:rPr sz="2400" dirty="0"/>
            </a:br>
            <a:r>
              <a:rPr sz="2400" dirty="0"/>
              <a:t>• ~42% of U.S. adults are obese </a:t>
            </a:r>
            <a:r>
              <a:rPr lang="en-US" sz="2400" dirty="0"/>
              <a:t>; </a:t>
            </a:r>
            <a:r>
              <a:rPr sz="2400" dirty="0"/>
              <a:t>~9% have severe obesity (BMI ≥40 kg/m²)</a:t>
            </a:r>
            <a:br>
              <a:rPr sz="2400" dirty="0"/>
            </a:br>
            <a:r>
              <a:rPr sz="2400" dirty="0"/>
              <a:t>• Rates have tripled since 1980</a:t>
            </a:r>
            <a:br>
              <a:rPr sz="2400" dirty="0"/>
            </a:br>
            <a:br>
              <a:rPr sz="2400" dirty="0"/>
            </a:br>
            <a:r>
              <a:rPr sz="2400" u="sng" dirty="0"/>
              <a:t>Pathophysiologic Effects on the Heart</a:t>
            </a:r>
            <a:br>
              <a:rPr sz="2400" dirty="0"/>
            </a:br>
            <a:r>
              <a:rPr sz="2400" dirty="0"/>
              <a:t>• ↑ Blood volume &amp; cardiac output → LV hypertrophy → diastolic dysfunction → </a:t>
            </a:r>
            <a:r>
              <a:rPr sz="2400" dirty="0" err="1"/>
              <a:t>HFpEF</a:t>
            </a:r>
            <a:br>
              <a:rPr sz="2400" dirty="0"/>
            </a:br>
            <a:r>
              <a:rPr sz="2400" dirty="0"/>
              <a:t>• LA enlargement &amp; fibrosis → ↑ AF and ventricular arrhythmia risk</a:t>
            </a:r>
            <a:br>
              <a:rPr sz="2400" dirty="0"/>
            </a:br>
            <a:r>
              <a:rPr sz="2400" dirty="0"/>
              <a:t>• Obesity doubles risk of MI and stroke (core of metabolic syndrome)</a:t>
            </a:r>
            <a:br>
              <a:rPr sz="2400" dirty="0"/>
            </a:br>
            <a:br>
              <a:rPr sz="2400" dirty="0"/>
            </a:br>
            <a:r>
              <a:rPr sz="2400" u="sng" dirty="0"/>
              <a:t>Clinical Impact</a:t>
            </a:r>
            <a:br>
              <a:rPr sz="2400" dirty="0"/>
            </a:br>
            <a:r>
              <a:rPr sz="2400" dirty="0"/>
              <a:t>• Shortens life expectancy by 5–10 years, mainly due to CVD</a:t>
            </a:r>
            <a:br>
              <a:rPr sz="2400" dirty="0"/>
            </a:br>
            <a:r>
              <a:rPr sz="2400" dirty="0"/>
              <a:t>• Worsens HTN control, HF progression, procedural outcomes (PCI, ablation, device)</a:t>
            </a:r>
            <a:br>
              <a:rPr sz="2400" dirty="0"/>
            </a:br>
            <a:br>
              <a:rPr sz="2400" dirty="0"/>
            </a:br>
            <a:endParaRPr sz="2400" dirty="0"/>
          </a:p>
        </p:txBody>
      </p:sp>
    </p:spTree>
    <p:extLst>
      <p:ext uri="{BB962C8B-B14F-4D97-AF65-F5344CB8AC3E}">
        <p14:creationId xmlns:p14="http://schemas.microsoft.com/office/powerpoint/2010/main" val="481390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0CA7B-2781-0A45-876A-594DE736673F}"/>
              </a:ext>
            </a:extLst>
          </p:cNvPr>
          <p:cNvSpPr>
            <a:spLocks noGrp="1"/>
          </p:cNvSpPr>
          <p:nvPr>
            <p:ph type="title"/>
          </p:nvPr>
        </p:nvSpPr>
        <p:spPr>
          <a:xfrm>
            <a:off x="803562" y="106052"/>
            <a:ext cx="11239753" cy="1325563"/>
          </a:xfrm>
        </p:spPr>
        <p:txBody>
          <a:bodyPr>
            <a:normAutofit/>
          </a:bodyPr>
          <a:lstStyle/>
          <a:p>
            <a:r>
              <a:rPr lang="en-US" sz="4000" b="1" dirty="0">
                <a:latin typeface="+mn-lt"/>
              </a:rPr>
              <a:t>GLP-1 Trials — Summary &amp; Clinical Implications</a:t>
            </a:r>
          </a:p>
        </p:txBody>
      </p:sp>
      <p:sp>
        <p:nvSpPr>
          <p:cNvPr id="3" name="Content Placeholder 2">
            <a:extLst>
              <a:ext uri="{FF2B5EF4-FFF2-40B4-BE49-F238E27FC236}">
                <a16:creationId xmlns:a16="http://schemas.microsoft.com/office/drawing/2014/main" id="{F597960D-E91D-B340-A256-24972897F710}"/>
              </a:ext>
            </a:extLst>
          </p:cNvPr>
          <p:cNvSpPr>
            <a:spLocks noGrp="1"/>
          </p:cNvSpPr>
          <p:nvPr>
            <p:ph idx="1"/>
          </p:nvPr>
        </p:nvSpPr>
        <p:spPr>
          <a:xfrm>
            <a:off x="872836" y="1327537"/>
            <a:ext cx="11170479" cy="4351338"/>
          </a:xfrm>
        </p:spPr>
        <p:txBody>
          <a:bodyPr>
            <a:normAutofit fontScale="62500" lnSpcReduction="20000"/>
          </a:bodyPr>
          <a:lstStyle/>
          <a:p>
            <a:pPr marL="0" indent="0">
              <a:buNone/>
            </a:pPr>
            <a:r>
              <a:rPr lang="en-US" b="1" u="sng" dirty="0"/>
              <a:t>SELECT:</a:t>
            </a:r>
            <a:endParaRPr lang="en-US" u="sng" dirty="0"/>
          </a:p>
          <a:p>
            <a:r>
              <a:rPr lang="en-US" dirty="0" err="1"/>
              <a:t>Semaglutide</a:t>
            </a:r>
            <a:r>
              <a:rPr lang="en-US" dirty="0"/>
              <a:t> in patients with obesity and established CVD (no diabetes)</a:t>
            </a:r>
          </a:p>
          <a:p>
            <a:r>
              <a:rPr lang="en-US" dirty="0"/>
              <a:t>Showed a </a:t>
            </a:r>
            <a:r>
              <a:rPr lang="en-US" b="1" dirty="0"/>
              <a:t>20% reduction in cardiovascular death, MI, or stroke</a:t>
            </a:r>
            <a:endParaRPr lang="en-US" dirty="0"/>
          </a:p>
          <a:p>
            <a:r>
              <a:rPr lang="en-US" dirty="0"/>
              <a:t>→ </a:t>
            </a:r>
            <a:r>
              <a:rPr lang="en-US" b="1" dirty="0"/>
              <a:t>First proof that weight-loss therapy lowers CV events</a:t>
            </a:r>
            <a:br>
              <a:rPr lang="en-US" b="1" dirty="0"/>
            </a:br>
            <a:endParaRPr lang="en-US" dirty="0"/>
          </a:p>
          <a:p>
            <a:pPr marL="0" indent="0">
              <a:buNone/>
            </a:pPr>
            <a:r>
              <a:rPr lang="en-US" b="1" u="sng" dirty="0"/>
              <a:t>SUMMIT:</a:t>
            </a:r>
            <a:endParaRPr lang="en-US" u="sng" dirty="0"/>
          </a:p>
          <a:p>
            <a:r>
              <a:rPr lang="en-US" dirty="0" err="1"/>
              <a:t>Tirzepatide</a:t>
            </a:r>
            <a:r>
              <a:rPr lang="en-US" dirty="0"/>
              <a:t> in obese patients with </a:t>
            </a:r>
            <a:r>
              <a:rPr lang="en-US" dirty="0" err="1"/>
              <a:t>HFpEF</a:t>
            </a:r>
            <a:endParaRPr lang="en-US" dirty="0"/>
          </a:p>
          <a:p>
            <a:r>
              <a:rPr lang="en-US" b="1" dirty="0"/>
              <a:t>Reduced HF events and improved quality of life and exercise capacity</a:t>
            </a:r>
            <a:endParaRPr lang="en-US" dirty="0"/>
          </a:p>
          <a:p>
            <a:r>
              <a:rPr lang="en-US" dirty="0"/>
              <a:t>→ </a:t>
            </a:r>
            <a:r>
              <a:rPr lang="en-US" b="1" dirty="0"/>
              <a:t>Demonstrates that treating obesity improves heart failure outcomes</a:t>
            </a:r>
            <a:br>
              <a:rPr lang="en-US" b="1" dirty="0"/>
            </a:br>
            <a:endParaRPr lang="en-US" dirty="0"/>
          </a:p>
          <a:p>
            <a:pPr marL="0" indent="0">
              <a:buNone/>
            </a:pPr>
            <a:r>
              <a:rPr lang="en-US" b="1" u="sng" dirty="0"/>
              <a:t>SOUL:</a:t>
            </a:r>
            <a:endParaRPr lang="en-US" u="sng" dirty="0"/>
          </a:p>
          <a:p>
            <a:r>
              <a:rPr lang="en-US" dirty="0"/>
              <a:t>Oral </a:t>
            </a:r>
            <a:r>
              <a:rPr lang="en-US" dirty="0" err="1"/>
              <a:t>semaglutide</a:t>
            </a:r>
            <a:r>
              <a:rPr lang="en-US" dirty="0"/>
              <a:t> in type 2 diabetes with ASCVD/CKD</a:t>
            </a:r>
          </a:p>
          <a:p>
            <a:r>
              <a:rPr lang="en-US" b="1" dirty="0"/>
              <a:t>Reduced major CV events by 14%</a:t>
            </a:r>
            <a:endParaRPr lang="en-US" dirty="0"/>
          </a:p>
          <a:p>
            <a:r>
              <a:rPr lang="en-US" dirty="0"/>
              <a:t>→ </a:t>
            </a:r>
            <a:r>
              <a:rPr lang="en-US" b="1" dirty="0"/>
              <a:t>Shows oral GLP-1 therapy also provides cardiovascular protection</a:t>
            </a:r>
            <a:endParaRPr lang="en-US" dirty="0"/>
          </a:p>
          <a:p>
            <a:endParaRPr lang="en-US" dirty="0"/>
          </a:p>
        </p:txBody>
      </p:sp>
    </p:spTree>
    <p:extLst>
      <p:ext uri="{BB962C8B-B14F-4D97-AF65-F5344CB8AC3E}">
        <p14:creationId xmlns:p14="http://schemas.microsoft.com/office/powerpoint/2010/main" val="27635245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78FF0-6309-A746-ACED-61AB143B47CB}"/>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27D00FC4-BB22-C947-BAA9-C70D0F0B3F91}"/>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6CF14D75-68A1-C940-854F-30EAD665E345}"/>
              </a:ext>
            </a:extLst>
          </p:cNvPr>
          <p:cNvPicPr>
            <a:picLocks noChangeAspect="1"/>
          </p:cNvPicPr>
          <p:nvPr/>
        </p:nvPicPr>
        <p:blipFill>
          <a:blip r:embed="rId2"/>
          <a:stretch>
            <a:fillRect/>
          </a:stretch>
        </p:blipFill>
        <p:spPr>
          <a:xfrm>
            <a:off x="455547" y="0"/>
            <a:ext cx="11375910" cy="6858000"/>
          </a:xfrm>
          <a:prstGeom prst="rect">
            <a:avLst/>
          </a:prstGeom>
        </p:spPr>
      </p:pic>
    </p:spTree>
    <p:extLst>
      <p:ext uri="{BB962C8B-B14F-4D97-AF65-F5344CB8AC3E}">
        <p14:creationId xmlns:p14="http://schemas.microsoft.com/office/powerpoint/2010/main" val="31031442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893" y="150213"/>
            <a:ext cx="11716214" cy="1325563"/>
          </a:xfrm>
        </p:spPr>
        <p:txBody>
          <a:bodyPr>
            <a:normAutofit/>
          </a:bodyPr>
          <a:lstStyle/>
          <a:p>
            <a:pPr>
              <a:defRPr sz="3200" b="1">
                <a:solidFill>
                  <a:srgbClr val="C80000"/>
                </a:solidFill>
              </a:defRPr>
            </a:pPr>
            <a:r>
              <a:rPr sz="3600" dirty="0">
                <a:latin typeface="+mn-lt"/>
              </a:rPr>
              <a:t>Beta-Blockers After MI — Why Re-Examine an Old Standard?</a:t>
            </a:r>
          </a:p>
        </p:txBody>
      </p:sp>
      <p:sp>
        <p:nvSpPr>
          <p:cNvPr id="3" name="TextBox 2"/>
          <p:cNvSpPr txBox="1"/>
          <p:nvPr/>
        </p:nvSpPr>
        <p:spPr>
          <a:xfrm>
            <a:off x="867937" y="1228397"/>
            <a:ext cx="10117494" cy="4401205"/>
          </a:xfrm>
          <a:prstGeom prst="rect">
            <a:avLst/>
          </a:prstGeom>
          <a:noFill/>
        </p:spPr>
        <p:txBody>
          <a:bodyPr wrap="square">
            <a:spAutoFit/>
          </a:bodyPr>
          <a:lstStyle/>
          <a:p>
            <a:pPr>
              <a:spcAft>
                <a:spcPts val="1000"/>
              </a:spcAft>
              <a:defRPr sz="2000">
                <a:latin typeface="Calibri"/>
              </a:defRPr>
            </a:pPr>
            <a:r>
              <a:rPr sz="2000" b="1" u="sng" dirty="0"/>
              <a:t>Background</a:t>
            </a:r>
            <a:br>
              <a:rPr sz="2000" dirty="0"/>
            </a:br>
            <a:r>
              <a:rPr sz="2000" dirty="0"/>
              <a:t>• Beta-blockers have been standard post-MI therapy since the 1970s–1980s (BHAT, TIMI</a:t>
            </a:r>
            <a:r>
              <a:rPr lang="en-US" sz="2000" dirty="0"/>
              <a:t>)</a:t>
            </a:r>
            <a:r>
              <a:rPr sz="2000" dirty="0"/>
              <a:t>.</a:t>
            </a:r>
            <a:br>
              <a:rPr sz="2000" dirty="0"/>
            </a:br>
            <a:r>
              <a:rPr sz="2000" dirty="0"/>
              <a:t>• Early studies showed ~20–30% mortality reduction — but those were pre-reperfusion, pre-statin, pre-ACE inhibitor eras.</a:t>
            </a:r>
            <a:br>
              <a:rPr sz="2000" dirty="0"/>
            </a:br>
            <a:r>
              <a:rPr sz="2000" dirty="0"/>
              <a:t>• Today’s MI patients receive early PCI, statins, DAPT, and revascularization </a:t>
            </a:r>
            <a:r>
              <a:rPr lang="en-US" sz="2000" dirty="0"/>
              <a:t> </a:t>
            </a:r>
            <a:br>
              <a:rPr sz="2000" dirty="0"/>
            </a:br>
            <a:br>
              <a:rPr sz="2000" dirty="0"/>
            </a:br>
            <a:r>
              <a:rPr sz="2000" b="1" u="sng" dirty="0"/>
              <a:t>The Question</a:t>
            </a:r>
            <a:br>
              <a:rPr sz="2000" dirty="0"/>
            </a:br>
            <a:r>
              <a:rPr sz="2000" dirty="0"/>
              <a:t>• Do all post-MI patients still benefit from chronic beta-blockade, or only those with LV dysfunction or heart failure?</a:t>
            </a:r>
            <a:br>
              <a:rPr sz="2000" dirty="0"/>
            </a:br>
            <a:r>
              <a:rPr sz="2000" dirty="0"/>
              <a:t>• Could routine therapy in patients with LVEF &gt;40% and no HF be unnecessary or even harmful?</a:t>
            </a:r>
            <a:br>
              <a:rPr sz="2000" dirty="0"/>
            </a:br>
            <a:br>
              <a:rPr sz="2000" dirty="0"/>
            </a:br>
            <a:r>
              <a:rPr sz="2000" b="1" u="sng" dirty="0"/>
              <a:t>Clinical Rationale</a:t>
            </a:r>
            <a:br>
              <a:rPr sz="2000" dirty="0"/>
            </a:br>
            <a:r>
              <a:rPr sz="2000" dirty="0"/>
              <a:t>Revisiting a long-standing dogma — asking whether 'routine beta-blockers for everyone' still holds true in the era of PCI, statins, and optimized secondary prevention.</a:t>
            </a:r>
          </a:p>
        </p:txBody>
      </p:sp>
    </p:spTree>
    <p:extLst>
      <p:ext uri="{BB962C8B-B14F-4D97-AF65-F5344CB8AC3E}">
        <p14:creationId xmlns:p14="http://schemas.microsoft.com/office/powerpoint/2010/main" val="26980443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0E6F8-0066-F44E-ACF5-C4B32FDBF5D1}"/>
              </a:ext>
            </a:extLst>
          </p:cNvPr>
          <p:cNvSpPr>
            <a:spLocks noGrp="1"/>
          </p:cNvSpPr>
          <p:nvPr>
            <p:ph type="title"/>
          </p:nvPr>
        </p:nvSpPr>
        <p:spPr/>
        <p:txBody>
          <a:bodyPr>
            <a:normAutofit fontScale="90000"/>
          </a:bodyPr>
          <a:lstStyle/>
          <a:p>
            <a:pPr>
              <a:defRPr sz="4400" b="1">
                <a:solidFill>
                  <a:srgbClr val="C80000"/>
                </a:solidFill>
              </a:defRPr>
            </a:pPr>
            <a:br>
              <a:rPr lang="en-US" sz="5300" dirty="0">
                <a:latin typeface="+mn-lt"/>
              </a:rPr>
            </a:br>
            <a:r>
              <a:rPr lang="en-US" sz="5300" i="1" dirty="0">
                <a:solidFill>
                  <a:schemeClr val="tx1">
                    <a:lumMod val="95000"/>
                    <a:lumOff val="5000"/>
                  </a:schemeClr>
                </a:solidFill>
                <a:latin typeface="+mn-lt"/>
              </a:rPr>
              <a:t>REBOOT-CNIC</a:t>
            </a:r>
            <a:r>
              <a:rPr lang="en-US" sz="5300" dirty="0">
                <a:solidFill>
                  <a:schemeClr val="tx1">
                    <a:lumMod val="95000"/>
                    <a:lumOff val="5000"/>
                  </a:schemeClr>
                </a:solidFill>
                <a:latin typeface="+mn-lt"/>
              </a:rPr>
              <a:t>  Trial</a:t>
            </a:r>
            <a:br>
              <a:rPr lang="en-US" sz="7200" dirty="0">
                <a:latin typeface="+mn-lt"/>
              </a:rPr>
            </a:br>
            <a:endParaRPr lang="en-US" dirty="0">
              <a:latin typeface="+mn-lt"/>
            </a:endParaRPr>
          </a:p>
        </p:txBody>
      </p:sp>
      <p:pic>
        <p:nvPicPr>
          <p:cNvPr id="4" name="Content Placeholder 3">
            <a:extLst>
              <a:ext uri="{FF2B5EF4-FFF2-40B4-BE49-F238E27FC236}">
                <a16:creationId xmlns:a16="http://schemas.microsoft.com/office/drawing/2014/main" id="{6C2870D8-7E63-AD41-9CD6-F8DC8104F406}"/>
              </a:ext>
            </a:extLst>
          </p:cNvPr>
          <p:cNvPicPr>
            <a:picLocks noGrp="1" noChangeAspect="1"/>
          </p:cNvPicPr>
          <p:nvPr>
            <p:ph idx="1"/>
          </p:nvPr>
        </p:nvPicPr>
        <p:blipFill rotWithShape="1">
          <a:blip r:embed="rId3"/>
          <a:srcRect l="226" t="12328" r="-226" b="-1"/>
          <a:stretch/>
        </p:blipFill>
        <p:spPr>
          <a:xfrm>
            <a:off x="968994" y="2743117"/>
            <a:ext cx="10515600" cy="2702017"/>
          </a:xfrm>
          <a:prstGeom prst="rect">
            <a:avLst/>
          </a:prstGeom>
        </p:spPr>
      </p:pic>
      <p:pic>
        <p:nvPicPr>
          <p:cNvPr id="5" name="Picture 4">
            <a:extLst>
              <a:ext uri="{FF2B5EF4-FFF2-40B4-BE49-F238E27FC236}">
                <a16:creationId xmlns:a16="http://schemas.microsoft.com/office/drawing/2014/main" id="{DD2EBD41-5F0E-054C-9EE3-12907A1FEF35}"/>
              </a:ext>
            </a:extLst>
          </p:cNvPr>
          <p:cNvPicPr>
            <a:picLocks noChangeAspect="1"/>
          </p:cNvPicPr>
          <p:nvPr/>
        </p:nvPicPr>
        <p:blipFill>
          <a:blip r:embed="rId4"/>
          <a:stretch>
            <a:fillRect/>
          </a:stretch>
        </p:blipFill>
        <p:spPr>
          <a:xfrm>
            <a:off x="838200" y="1690688"/>
            <a:ext cx="4925610" cy="945634"/>
          </a:xfrm>
          <a:prstGeom prst="rect">
            <a:avLst/>
          </a:prstGeom>
        </p:spPr>
      </p:pic>
    </p:spTree>
    <p:extLst>
      <p:ext uri="{BB962C8B-B14F-4D97-AF65-F5344CB8AC3E}">
        <p14:creationId xmlns:p14="http://schemas.microsoft.com/office/powerpoint/2010/main" val="16151228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177DF8-A417-A44C-8751-7189752C646D}"/>
              </a:ext>
            </a:extLst>
          </p:cNvPr>
          <p:cNvPicPr>
            <a:picLocks noChangeAspect="1"/>
          </p:cNvPicPr>
          <p:nvPr/>
        </p:nvPicPr>
        <p:blipFill>
          <a:blip r:embed="rId2"/>
          <a:stretch>
            <a:fillRect/>
          </a:stretch>
        </p:blipFill>
        <p:spPr>
          <a:xfrm>
            <a:off x="1269999" y="190264"/>
            <a:ext cx="9489441" cy="6531829"/>
          </a:xfrm>
          <a:prstGeom prst="rect">
            <a:avLst/>
          </a:prstGeom>
        </p:spPr>
      </p:pic>
    </p:spTree>
    <p:extLst>
      <p:ext uri="{BB962C8B-B14F-4D97-AF65-F5344CB8AC3E}">
        <p14:creationId xmlns:p14="http://schemas.microsoft.com/office/powerpoint/2010/main" val="2965471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b="1" dirty="0">
                <a:latin typeface="+mn-lt"/>
              </a:rPr>
              <a:t>Study Design &amp; Population</a:t>
            </a:r>
          </a:p>
        </p:txBody>
      </p:sp>
      <p:sp>
        <p:nvSpPr>
          <p:cNvPr id="3" name="Content Placeholder 2"/>
          <p:cNvSpPr>
            <a:spLocks noGrp="1"/>
          </p:cNvSpPr>
          <p:nvPr>
            <p:ph idx="1"/>
          </p:nvPr>
        </p:nvSpPr>
        <p:spPr/>
        <p:txBody>
          <a:bodyPr>
            <a:normAutofit/>
          </a:bodyPr>
          <a:lstStyle/>
          <a:p>
            <a:pPr marL="0" indent="0">
              <a:spcAft>
                <a:spcPts val="1000"/>
              </a:spcAft>
              <a:buNone/>
              <a:defRPr sz="2000"/>
            </a:pPr>
            <a:r>
              <a:rPr sz="2200" dirty="0"/>
              <a:t>• n = 8,505 patients from 109 hospitals.</a:t>
            </a:r>
          </a:p>
          <a:p>
            <a:pPr marL="0" indent="0">
              <a:spcAft>
                <a:spcPts val="1000"/>
              </a:spcAft>
              <a:buNone/>
              <a:defRPr sz="2000"/>
            </a:pPr>
            <a:r>
              <a:rPr sz="2200" dirty="0"/>
              <a:t>• Inclusion: Recent STEMI/NSTEMI, invasive management, LVEF &gt;40%, no HF.</a:t>
            </a:r>
          </a:p>
          <a:p>
            <a:pPr marL="0" indent="0">
              <a:spcAft>
                <a:spcPts val="1000"/>
              </a:spcAft>
              <a:buNone/>
              <a:defRPr sz="2000"/>
            </a:pPr>
            <a:r>
              <a:rPr sz="2200" dirty="0"/>
              <a:t>• Exclusion: LVEF ≤40%, chronic HF, or contraindications to beta-blockers.</a:t>
            </a:r>
          </a:p>
          <a:p>
            <a:pPr marL="0" indent="0">
              <a:spcAft>
                <a:spcPts val="1000"/>
              </a:spcAft>
              <a:buNone/>
              <a:defRPr sz="2000"/>
            </a:pPr>
            <a:r>
              <a:rPr sz="2200" dirty="0"/>
              <a:t>• Follow-up: Median 3.7 years.</a:t>
            </a:r>
            <a:endParaRPr lang="en-US" sz="2200" dirty="0"/>
          </a:p>
          <a:p>
            <a:pPr marL="0" indent="0">
              <a:spcAft>
                <a:spcPts val="1000"/>
              </a:spcAft>
              <a:buNone/>
              <a:defRPr sz="2000"/>
            </a:pPr>
            <a:r>
              <a:rPr lang="en-US" sz="2200" dirty="0"/>
              <a:t>• Beta-blocker group: Standard doses of bisoprolol, carvedilol, or metoprolol.</a:t>
            </a:r>
          </a:p>
          <a:p>
            <a:pPr marL="0" indent="0">
              <a:spcAft>
                <a:spcPts val="1000"/>
              </a:spcAft>
              <a:buNone/>
              <a:defRPr sz="2000"/>
            </a:pPr>
            <a:r>
              <a:rPr lang="en-US" sz="2200" dirty="0"/>
              <a:t>• Control group: No beta-blocker therapy post-discharge.</a:t>
            </a:r>
          </a:p>
          <a:p>
            <a:pPr marL="0" indent="0">
              <a:spcAft>
                <a:spcPts val="1000"/>
              </a:spcAft>
              <a:buNone/>
              <a:defRPr sz="2000"/>
            </a:pPr>
            <a:r>
              <a:rPr lang="en-US" sz="2200" dirty="0"/>
              <a:t>• Background therapy: nearly universal DAPT, statins, </a:t>
            </a:r>
            <a:r>
              <a:rPr lang="en-US" sz="2200" dirty="0" err="1"/>
              <a:t>ACEi</a:t>
            </a:r>
            <a:r>
              <a:rPr lang="en-US" sz="2200" dirty="0"/>
              <a:t>/ARB, revascularization.</a:t>
            </a:r>
          </a:p>
          <a:p>
            <a:pPr>
              <a:spcAft>
                <a:spcPts val="1000"/>
              </a:spcAft>
              <a:defRPr sz="2000"/>
            </a:pPr>
            <a:endParaRPr sz="2000" dirty="0"/>
          </a:p>
        </p:txBody>
      </p:sp>
    </p:spTree>
    <p:extLst>
      <p:ext uri="{BB962C8B-B14F-4D97-AF65-F5344CB8AC3E}">
        <p14:creationId xmlns:p14="http://schemas.microsoft.com/office/powerpoint/2010/main" val="27983261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b="1" dirty="0">
                <a:latin typeface="+mn-lt"/>
              </a:rPr>
              <a:t>Baseline Characteristics</a:t>
            </a:r>
          </a:p>
        </p:txBody>
      </p:sp>
      <p:sp>
        <p:nvSpPr>
          <p:cNvPr id="3" name="Content Placeholder 2"/>
          <p:cNvSpPr>
            <a:spLocks noGrp="1"/>
          </p:cNvSpPr>
          <p:nvPr>
            <p:ph idx="1"/>
          </p:nvPr>
        </p:nvSpPr>
        <p:spPr/>
        <p:txBody>
          <a:bodyPr>
            <a:normAutofit/>
          </a:bodyPr>
          <a:lstStyle/>
          <a:p>
            <a:pPr marL="0" indent="0">
              <a:spcAft>
                <a:spcPts val="1000"/>
              </a:spcAft>
              <a:buNone/>
              <a:defRPr sz="2000"/>
            </a:pPr>
            <a:r>
              <a:rPr sz="2400" dirty="0"/>
              <a:t>• Mean age: 61 years; 19% women.</a:t>
            </a:r>
          </a:p>
          <a:p>
            <a:pPr marL="0" indent="0">
              <a:spcAft>
                <a:spcPts val="1000"/>
              </a:spcAft>
              <a:buNone/>
              <a:defRPr sz="2000"/>
            </a:pPr>
            <a:r>
              <a:rPr sz="2400" dirty="0"/>
              <a:t>• 10% prior MI; median LVEF 55%.</a:t>
            </a:r>
          </a:p>
          <a:p>
            <a:pPr marL="0" indent="0">
              <a:spcAft>
                <a:spcPts val="1000"/>
              </a:spcAft>
              <a:buNone/>
              <a:defRPr sz="2000"/>
            </a:pPr>
            <a:r>
              <a:rPr sz="2400" dirty="0"/>
              <a:t>• 97% received PCI; &gt;95% on statin and DAPT.</a:t>
            </a:r>
          </a:p>
          <a:p>
            <a:pPr marL="0" indent="0">
              <a:spcAft>
                <a:spcPts val="1000"/>
              </a:spcAft>
              <a:buNone/>
              <a:defRPr sz="2000"/>
            </a:pPr>
            <a:r>
              <a:rPr sz="2400" dirty="0"/>
              <a:t>• </a:t>
            </a:r>
            <a:r>
              <a:rPr sz="2400" i="1" dirty="0"/>
              <a:t>Represents well-treated modern MI population</a:t>
            </a:r>
            <a:r>
              <a:rPr sz="2400" dirty="0"/>
              <a:t>.</a:t>
            </a:r>
          </a:p>
        </p:txBody>
      </p:sp>
    </p:spTree>
    <p:extLst>
      <p:ext uri="{BB962C8B-B14F-4D97-AF65-F5344CB8AC3E}">
        <p14:creationId xmlns:p14="http://schemas.microsoft.com/office/powerpoint/2010/main" val="7271194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b="1" dirty="0">
                <a:latin typeface="+mn-lt"/>
              </a:rPr>
              <a:t>Primary Endpoint Results</a:t>
            </a:r>
          </a:p>
        </p:txBody>
      </p:sp>
      <p:sp>
        <p:nvSpPr>
          <p:cNvPr id="3" name="Content Placeholder 2"/>
          <p:cNvSpPr>
            <a:spLocks noGrp="1"/>
          </p:cNvSpPr>
          <p:nvPr>
            <p:ph idx="1"/>
          </p:nvPr>
        </p:nvSpPr>
        <p:spPr/>
        <p:txBody>
          <a:bodyPr>
            <a:normAutofit/>
          </a:bodyPr>
          <a:lstStyle/>
          <a:p>
            <a:pPr marL="0" indent="0">
              <a:spcAft>
                <a:spcPts val="1000"/>
              </a:spcAft>
              <a:buNone/>
              <a:defRPr sz="2000"/>
            </a:pPr>
            <a:r>
              <a:rPr sz="2400" dirty="0"/>
              <a:t>• Composite endpoint (death, reinfarction, HF hospitalization):</a:t>
            </a:r>
          </a:p>
          <a:p>
            <a:pPr marL="0" indent="0">
              <a:spcAft>
                <a:spcPts val="1000"/>
              </a:spcAft>
              <a:buNone/>
              <a:defRPr sz="2000"/>
            </a:pPr>
            <a:r>
              <a:rPr sz="2400" dirty="0"/>
              <a:t>  – 22.5 vs 21.7 per 1,000 patient-years (Beta-blocker vs Control)</a:t>
            </a:r>
          </a:p>
          <a:p>
            <a:pPr marL="0" indent="0">
              <a:spcAft>
                <a:spcPts val="1000"/>
              </a:spcAft>
              <a:buNone/>
              <a:defRPr sz="2000"/>
            </a:pPr>
            <a:r>
              <a:rPr sz="2400" dirty="0"/>
              <a:t> – HR 1.04 (95% CI 0.89–1.22; p=0.63)</a:t>
            </a:r>
          </a:p>
          <a:p>
            <a:pPr marL="0" indent="0">
              <a:spcAft>
                <a:spcPts val="1000"/>
              </a:spcAft>
              <a:buNone/>
              <a:defRPr sz="2000"/>
            </a:pPr>
            <a:r>
              <a:rPr sz="2400" dirty="0"/>
              <a:t>• No difference in all-cause mortality (HR 1.06).</a:t>
            </a:r>
          </a:p>
          <a:p>
            <a:pPr marL="0" indent="0">
              <a:spcAft>
                <a:spcPts val="1000"/>
              </a:spcAft>
              <a:buNone/>
              <a:defRPr sz="2000"/>
            </a:pPr>
            <a:r>
              <a:rPr sz="2400" dirty="0"/>
              <a:t>• No reduction in recurrent MI or HF hospitalization.</a:t>
            </a:r>
          </a:p>
        </p:txBody>
      </p:sp>
    </p:spTree>
    <p:extLst>
      <p:ext uri="{BB962C8B-B14F-4D97-AF65-F5344CB8AC3E}">
        <p14:creationId xmlns:p14="http://schemas.microsoft.com/office/powerpoint/2010/main" val="23968049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b="1" dirty="0">
                <a:latin typeface="+mn-lt"/>
              </a:rPr>
              <a:t>Clinical Implications &amp; Summary</a:t>
            </a:r>
          </a:p>
        </p:txBody>
      </p:sp>
      <p:sp>
        <p:nvSpPr>
          <p:cNvPr id="3" name="Content Placeholder 2"/>
          <p:cNvSpPr>
            <a:spLocks noGrp="1"/>
          </p:cNvSpPr>
          <p:nvPr>
            <p:ph idx="1"/>
          </p:nvPr>
        </p:nvSpPr>
        <p:spPr>
          <a:xfrm>
            <a:off x="701040" y="1825625"/>
            <a:ext cx="10652760" cy="4351338"/>
          </a:xfrm>
        </p:spPr>
        <p:txBody>
          <a:bodyPr>
            <a:normAutofit/>
          </a:bodyPr>
          <a:lstStyle/>
          <a:p>
            <a:pPr marL="0" indent="0">
              <a:spcAft>
                <a:spcPts val="1000"/>
              </a:spcAft>
              <a:buNone/>
              <a:defRPr sz="2000"/>
            </a:pPr>
            <a:r>
              <a:rPr sz="2400" dirty="0"/>
              <a:t>• Beta-blockers </a:t>
            </a:r>
            <a:r>
              <a:rPr sz="2400" i="1" dirty="0"/>
              <a:t>may not </a:t>
            </a:r>
            <a:r>
              <a:rPr sz="2400" dirty="0"/>
              <a:t>be mandatory in MI patients with preserved EF.</a:t>
            </a:r>
          </a:p>
          <a:p>
            <a:pPr marL="0" indent="0">
              <a:spcAft>
                <a:spcPts val="1000"/>
              </a:spcAft>
              <a:buNone/>
              <a:defRPr sz="2000"/>
            </a:pPr>
            <a:r>
              <a:rPr sz="2400" dirty="0"/>
              <a:t>• Reinforces evidence-based tailoring of post-MI therapy.</a:t>
            </a:r>
            <a:endParaRPr lang="en-US" sz="2400" dirty="0"/>
          </a:p>
          <a:p>
            <a:pPr marL="0" indent="0">
              <a:spcAft>
                <a:spcPts val="1000"/>
              </a:spcAft>
              <a:buNone/>
              <a:defRPr sz="2000"/>
            </a:pPr>
            <a:r>
              <a:rPr lang="en-US" sz="2400" dirty="0"/>
              <a:t>• Suggests individualized approach based on LV function, symptoms, arrhythmia risk</a:t>
            </a:r>
            <a:endParaRPr sz="2400" dirty="0"/>
          </a:p>
          <a:p>
            <a:pPr marL="0" indent="0">
              <a:spcAft>
                <a:spcPts val="1000"/>
              </a:spcAft>
              <a:buNone/>
              <a:defRPr sz="2000"/>
            </a:pPr>
            <a:r>
              <a:rPr sz="2400" dirty="0"/>
              <a:t>• Guidelines </a:t>
            </a:r>
            <a:r>
              <a:rPr sz="2400" u="sng" dirty="0"/>
              <a:t>may evolve </a:t>
            </a:r>
            <a:r>
              <a:rPr lang="en-US" sz="2400" dirty="0"/>
              <a:t>for </a:t>
            </a:r>
            <a:r>
              <a:rPr sz="2400" dirty="0"/>
              <a:t>routine use to LVEF ≤40% or symptomatic patients.</a:t>
            </a:r>
          </a:p>
          <a:p>
            <a:pPr marL="0" indent="0">
              <a:spcAft>
                <a:spcPts val="1000"/>
              </a:spcAft>
              <a:buNone/>
              <a:defRPr sz="2000"/>
            </a:pPr>
            <a:r>
              <a:rPr sz="2400" dirty="0"/>
              <a:t>• REBOOT-CNIC redefines post-MI secondary prevention in the modern era.</a:t>
            </a:r>
          </a:p>
        </p:txBody>
      </p:sp>
    </p:spTree>
    <p:extLst>
      <p:ext uri="{BB962C8B-B14F-4D97-AF65-F5344CB8AC3E}">
        <p14:creationId xmlns:p14="http://schemas.microsoft.com/office/powerpoint/2010/main" val="31307589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D9C2C-C1F8-6E4C-A5C7-10EA82A2248E}"/>
              </a:ext>
            </a:extLst>
          </p:cNvPr>
          <p:cNvSpPr>
            <a:spLocks noGrp="1"/>
          </p:cNvSpPr>
          <p:nvPr>
            <p:ph type="title"/>
          </p:nvPr>
        </p:nvSpPr>
        <p:spPr/>
        <p:txBody>
          <a:bodyPr>
            <a:normAutofit/>
          </a:bodyPr>
          <a:lstStyle/>
          <a:p>
            <a:r>
              <a:rPr lang="en-US" sz="4800" b="1" i="1" dirty="0">
                <a:latin typeface="+mn-lt"/>
              </a:rPr>
              <a:t>BETAMI-DANBLOCK</a:t>
            </a:r>
            <a:r>
              <a:rPr lang="en-US" sz="4800" b="1" dirty="0">
                <a:latin typeface="+mn-lt"/>
              </a:rPr>
              <a:t> Trial</a:t>
            </a:r>
          </a:p>
        </p:txBody>
      </p:sp>
      <p:pic>
        <p:nvPicPr>
          <p:cNvPr id="4" name="Content Placeholder 3">
            <a:extLst>
              <a:ext uri="{FF2B5EF4-FFF2-40B4-BE49-F238E27FC236}">
                <a16:creationId xmlns:a16="http://schemas.microsoft.com/office/drawing/2014/main" id="{E5F11047-0C1D-B545-B809-FDF9B2D8C3EA}"/>
              </a:ext>
            </a:extLst>
          </p:cNvPr>
          <p:cNvPicPr>
            <a:picLocks noGrp="1" noChangeAspect="1"/>
          </p:cNvPicPr>
          <p:nvPr>
            <p:ph idx="1"/>
          </p:nvPr>
        </p:nvPicPr>
        <p:blipFill>
          <a:blip r:embed="rId2"/>
          <a:stretch>
            <a:fillRect/>
          </a:stretch>
        </p:blipFill>
        <p:spPr>
          <a:xfrm>
            <a:off x="921327" y="2964979"/>
            <a:ext cx="10515600" cy="3070157"/>
          </a:xfrm>
          <a:prstGeom prst="rect">
            <a:avLst/>
          </a:prstGeom>
        </p:spPr>
      </p:pic>
      <p:pic>
        <p:nvPicPr>
          <p:cNvPr id="5" name="Picture 4">
            <a:extLst>
              <a:ext uri="{FF2B5EF4-FFF2-40B4-BE49-F238E27FC236}">
                <a16:creationId xmlns:a16="http://schemas.microsoft.com/office/drawing/2014/main" id="{B7108BD9-0FFF-BE4A-8F72-F921F10CE11B}"/>
              </a:ext>
            </a:extLst>
          </p:cNvPr>
          <p:cNvPicPr>
            <a:picLocks noChangeAspect="1"/>
          </p:cNvPicPr>
          <p:nvPr/>
        </p:nvPicPr>
        <p:blipFill>
          <a:blip r:embed="rId3"/>
          <a:stretch>
            <a:fillRect/>
          </a:stretch>
        </p:blipFill>
        <p:spPr>
          <a:xfrm>
            <a:off x="838200" y="1690688"/>
            <a:ext cx="6019800" cy="1155700"/>
          </a:xfrm>
          <a:prstGeom prst="rect">
            <a:avLst/>
          </a:prstGeom>
        </p:spPr>
      </p:pic>
    </p:spTree>
    <p:extLst>
      <p:ext uri="{BB962C8B-B14F-4D97-AF65-F5344CB8AC3E}">
        <p14:creationId xmlns:p14="http://schemas.microsoft.com/office/powerpoint/2010/main" val="34835784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FF095-8C95-244F-B926-4E0542BE3951}"/>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CE5C001F-DCF8-4F4A-99A3-610D8953232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0480770B-AA36-914D-9D43-FDC18F542284}"/>
              </a:ext>
            </a:extLst>
          </p:cNvPr>
          <p:cNvPicPr>
            <a:picLocks noChangeAspect="1"/>
          </p:cNvPicPr>
          <p:nvPr/>
        </p:nvPicPr>
        <p:blipFill>
          <a:blip r:embed="rId2"/>
          <a:stretch>
            <a:fillRect/>
          </a:stretch>
        </p:blipFill>
        <p:spPr>
          <a:xfrm>
            <a:off x="866012" y="0"/>
            <a:ext cx="10459976" cy="6858000"/>
          </a:xfrm>
          <a:prstGeom prst="rect">
            <a:avLst/>
          </a:prstGeom>
        </p:spPr>
      </p:pic>
    </p:spTree>
    <p:extLst>
      <p:ext uri="{BB962C8B-B14F-4D97-AF65-F5344CB8AC3E}">
        <p14:creationId xmlns:p14="http://schemas.microsoft.com/office/powerpoint/2010/main" val="40801972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8A55A2-BB05-E64D-B4D9-2CD45DBC0F99}"/>
              </a:ext>
            </a:extLst>
          </p:cNvPr>
          <p:cNvPicPr>
            <a:picLocks noChangeAspect="1"/>
          </p:cNvPicPr>
          <p:nvPr/>
        </p:nvPicPr>
        <p:blipFill>
          <a:blip r:embed="rId2"/>
          <a:stretch>
            <a:fillRect/>
          </a:stretch>
        </p:blipFill>
        <p:spPr>
          <a:xfrm>
            <a:off x="2563774" y="0"/>
            <a:ext cx="7197260" cy="6805664"/>
          </a:xfrm>
          <a:prstGeom prst="rect">
            <a:avLst/>
          </a:prstGeom>
        </p:spPr>
      </p:pic>
    </p:spTree>
    <p:extLst>
      <p:ext uri="{BB962C8B-B14F-4D97-AF65-F5344CB8AC3E}">
        <p14:creationId xmlns:p14="http://schemas.microsoft.com/office/powerpoint/2010/main" val="12772329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13979-0DC8-5F46-9842-CEBEDDD486D6}"/>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613A5C26-546C-874D-A781-3466E1B42D8A}"/>
              </a:ext>
            </a:extLst>
          </p:cNvPr>
          <p:cNvPicPr>
            <a:picLocks noGrp="1" noChangeAspect="1"/>
          </p:cNvPicPr>
          <p:nvPr>
            <p:ph idx="1"/>
          </p:nvPr>
        </p:nvPicPr>
        <p:blipFill>
          <a:blip r:embed="rId2"/>
          <a:stretch>
            <a:fillRect/>
          </a:stretch>
        </p:blipFill>
        <p:spPr>
          <a:xfrm>
            <a:off x="838200" y="365125"/>
            <a:ext cx="10131550" cy="5726917"/>
          </a:xfrm>
          <a:prstGeom prst="rect">
            <a:avLst/>
          </a:prstGeom>
        </p:spPr>
      </p:pic>
    </p:spTree>
    <p:extLst>
      <p:ext uri="{BB962C8B-B14F-4D97-AF65-F5344CB8AC3E}">
        <p14:creationId xmlns:p14="http://schemas.microsoft.com/office/powerpoint/2010/main" val="25750646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A4676-A19A-EF4A-A9F0-76CF33F2C5D7}"/>
              </a:ext>
            </a:extLst>
          </p:cNvPr>
          <p:cNvSpPr>
            <a:spLocks noGrp="1"/>
          </p:cNvSpPr>
          <p:nvPr>
            <p:ph type="title"/>
          </p:nvPr>
        </p:nvSpPr>
        <p:spPr/>
        <p:txBody>
          <a:bodyPr/>
          <a:lstStyle/>
          <a:p>
            <a:r>
              <a:rPr lang="en-US" b="1" i="1" dirty="0">
                <a:latin typeface="+mn-lt"/>
              </a:rPr>
              <a:t>REDUCE-AMI </a:t>
            </a:r>
            <a:r>
              <a:rPr lang="en-US" b="1" dirty="0">
                <a:latin typeface="+mn-lt"/>
              </a:rPr>
              <a:t> Trial</a:t>
            </a:r>
          </a:p>
        </p:txBody>
      </p:sp>
      <p:pic>
        <p:nvPicPr>
          <p:cNvPr id="4" name="Content Placeholder 3">
            <a:extLst>
              <a:ext uri="{FF2B5EF4-FFF2-40B4-BE49-F238E27FC236}">
                <a16:creationId xmlns:a16="http://schemas.microsoft.com/office/drawing/2014/main" id="{0891669B-10C6-AB4D-AA90-914DA065D546}"/>
              </a:ext>
            </a:extLst>
          </p:cNvPr>
          <p:cNvPicPr>
            <a:picLocks noGrp="1" noChangeAspect="1"/>
          </p:cNvPicPr>
          <p:nvPr>
            <p:ph idx="1"/>
          </p:nvPr>
        </p:nvPicPr>
        <p:blipFill>
          <a:blip r:embed="rId2"/>
          <a:stretch>
            <a:fillRect/>
          </a:stretch>
        </p:blipFill>
        <p:spPr>
          <a:xfrm>
            <a:off x="756920" y="2353469"/>
            <a:ext cx="10515600" cy="3137112"/>
          </a:xfrm>
          <a:prstGeom prst="rect">
            <a:avLst/>
          </a:prstGeom>
        </p:spPr>
      </p:pic>
      <p:pic>
        <p:nvPicPr>
          <p:cNvPr id="5" name="Picture 4">
            <a:extLst>
              <a:ext uri="{FF2B5EF4-FFF2-40B4-BE49-F238E27FC236}">
                <a16:creationId xmlns:a16="http://schemas.microsoft.com/office/drawing/2014/main" id="{872DE6DF-BBAA-DB40-B4F3-B983AAEB8F9A}"/>
              </a:ext>
            </a:extLst>
          </p:cNvPr>
          <p:cNvPicPr>
            <a:picLocks noChangeAspect="1"/>
          </p:cNvPicPr>
          <p:nvPr/>
        </p:nvPicPr>
        <p:blipFill>
          <a:blip r:embed="rId3"/>
          <a:stretch>
            <a:fillRect/>
          </a:stretch>
        </p:blipFill>
        <p:spPr>
          <a:xfrm>
            <a:off x="655320" y="1353026"/>
            <a:ext cx="6019800" cy="1155700"/>
          </a:xfrm>
          <a:prstGeom prst="rect">
            <a:avLst/>
          </a:prstGeom>
        </p:spPr>
      </p:pic>
    </p:spTree>
    <p:extLst>
      <p:ext uri="{BB962C8B-B14F-4D97-AF65-F5344CB8AC3E}">
        <p14:creationId xmlns:p14="http://schemas.microsoft.com/office/powerpoint/2010/main" val="28244552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A1C86-A760-4E43-B550-7C5677C1B03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C4688FE-379C-7D46-A1BA-54F9EFDBCA70}"/>
              </a:ext>
            </a:extLst>
          </p:cNvPr>
          <p:cNvSpPr>
            <a:spLocks noGrp="1"/>
          </p:cNvSpPr>
          <p:nvPr>
            <p:ph idx="1"/>
          </p:nvPr>
        </p:nvSpPr>
        <p:spPr/>
        <p:txBody>
          <a:bodyPr/>
          <a:lstStyle/>
          <a:p>
            <a:pPr marL="0" indent="0">
              <a:buNone/>
            </a:pPr>
            <a:endParaRPr lang="en-US" dirty="0"/>
          </a:p>
        </p:txBody>
      </p:sp>
      <p:sp>
        <p:nvSpPr>
          <p:cNvPr id="4" name="Title 1">
            <a:extLst>
              <a:ext uri="{FF2B5EF4-FFF2-40B4-BE49-F238E27FC236}">
                <a16:creationId xmlns:a16="http://schemas.microsoft.com/office/drawing/2014/main" id="{480987B9-EAB1-F142-8704-4DFA987969D3}"/>
              </a:ext>
            </a:extLst>
          </p:cNvPr>
          <p:cNvSpPr txBox="1">
            <a:spLocks/>
          </p:cNvSpPr>
          <p:nvPr/>
        </p:nvSpPr>
        <p:spPr>
          <a:xfrm>
            <a:off x="0" y="1"/>
            <a:ext cx="12192000" cy="915103"/>
          </a:xfrm>
          <a:prstGeom prst="rect">
            <a:avLst/>
          </a:prstGeom>
          <a:solidFill>
            <a:srgbClr val="C10E2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2000">
                <a:solidFill>
                  <a:schemeClr val="bg1"/>
                </a:solidFill>
                <a:latin typeface="Lub Dub Bold" panose="020B0803030403020204" pitchFamily="34" charset="0"/>
                <a:cs typeface="Arial" panose="020B0604020202020204" pitchFamily="34" charset="0"/>
              </a:rPr>
              <a:t>REDUCE-AMI:  </a:t>
            </a:r>
            <a:br>
              <a:rPr lang="en-US" sz="2000">
                <a:solidFill>
                  <a:schemeClr val="bg1"/>
                </a:solidFill>
                <a:latin typeface="Lub Dub Bold" panose="020B0803030403020204" pitchFamily="34" charset="0"/>
                <a:cs typeface="Arial" panose="020B0604020202020204" pitchFamily="34" charset="0"/>
              </a:rPr>
            </a:br>
            <a:r>
              <a:rPr lang="en-US" sz="2000">
                <a:solidFill>
                  <a:schemeClr val="bg1"/>
                </a:solidFill>
                <a:latin typeface="Lub Dub Bold" panose="020B0803030403020204" pitchFamily="34" charset="0"/>
                <a:cs typeface="Arial" panose="020B0604020202020204" pitchFamily="34" charset="0"/>
              </a:rPr>
              <a:t>Beta-blockers after Myocardial Infarction and Preserved Ejection Fraction</a:t>
            </a:r>
            <a:endParaRPr lang="en-US" sz="2000" dirty="0">
              <a:solidFill>
                <a:schemeClr val="bg1"/>
              </a:solidFill>
              <a:latin typeface="Lub Dub Bold" panose="020B0803030403020204" pitchFamily="34" charset="0"/>
              <a:cs typeface="Arial" panose="020B0604020202020204" pitchFamily="34" charset="0"/>
            </a:endParaRPr>
          </a:p>
        </p:txBody>
      </p:sp>
      <p:graphicFrame>
        <p:nvGraphicFramePr>
          <p:cNvPr id="5" name="Table 4">
            <a:extLst>
              <a:ext uri="{FF2B5EF4-FFF2-40B4-BE49-F238E27FC236}">
                <a16:creationId xmlns:a16="http://schemas.microsoft.com/office/drawing/2014/main" id="{FD330363-635A-BD4D-BE1E-346CC4C89F95}"/>
              </a:ext>
            </a:extLst>
          </p:cNvPr>
          <p:cNvGraphicFramePr>
            <a:graphicFrameLocks noGrp="1"/>
          </p:cNvGraphicFramePr>
          <p:nvPr/>
        </p:nvGraphicFramePr>
        <p:xfrm>
          <a:off x="1" y="910289"/>
          <a:ext cx="12191999" cy="5702654"/>
        </p:xfrm>
        <a:graphic>
          <a:graphicData uri="http://schemas.openxmlformats.org/drawingml/2006/table">
            <a:tbl>
              <a:tblPr firstRow="1" bandRow="1">
                <a:tableStyleId>{5C22544A-7EE6-4342-B048-85BDC9FD1C3A}</a:tableStyleId>
              </a:tblPr>
              <a:tblGrid>
                <a:gridCol w="4986337">
                  <a:extLst>
                    <a:ext uri="{9D8B030D-6E8A-4147-A177-3AD203B41FA5}">
                      <a16:colId xmlns:a16="http://schemas.microsoft.com/office/drawing/2014/main" val="20000"/>
                    </a:ext>
                  </a:extLst>
                </a:gridCol>
                <a:gridCol w="1914525">
                  <a:extLst>
                    <a:ext uri="{9D8B030D-6E8A-4147-A177-3AD203B41FA5}">
                      <a16:colId xmlns:a16="http://schemas.microsoft.com/office/drawing/2014/main" val="20001"/>
                    </a:ext>
                  </a:extLst>
                </a:gridCol>
                <a:gridCol w="2114550">
                  <a:extLst>
                    <a:ext uri="{9D8B030D-6E8A-4147-A177-3AD203B41FA5}">
                      <a16:colId xmlns:a16="http://schemas.microsoft.com/office/drawing/2014/main" val="20002"/>
                    </a:ext>
                  </a:extLst>
                </a:gridCol>
                <a:gridCol w="2193361">
                  <a:extLst>
                    <a:ext uri="{9D8B030D-6E8A-4147-A177-3AD203B41FA5}">
                      <a16:colId xmlns:a16="http://schemas.microsoft.com/office/drawing/2014/main" val="20003"/>
                    </a:ext>
                  </a:extLst>
                </a:gridCol>
                <a:gridCol w="983226">
                  <a:extLst>
                    <a:ext uri="{9D8B030D-6E8A-4147-A177-3AD203B41FA5}">
                      <a16:colId xmlns:a16="http://schemas.microsoft.com/office/drawing/2014/main" val="20004"/>
                    </a:ext>
                  </a:extLst>
                </a:gridCol>
              </a:tblGrid>
              <a:tr h="582673">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latin typeface="Lub Dub Medium" panose="020B0603030403020204" pitchFamily="34" charset="77"/>
                          <a:ea typeface="+mn-ea"/>
                          <a:cs typeface="Arial" panose="020B0604020202020204" pitchFamily="34" charset="0"/>
                        </a:rPr>
                        <a:t>RESULTS</a:t>
                      </a:r>
                      <a:r>
                        <a:rPr lang="en-US" sz="1400" b="0" kern="1200" dirty="0">
                          <a:solidFill>
                            <a:schemeClr val="tx1"/>
                          </a:solidFill>
                          <a:latin typeface="Lub Dub Medium" panose="020B0603030403020204" pitchFamily="34" charset="77"/>
                          <a:ea typeface="+mn-ea"/>
                          <a:cs typeface="Arial" panose="020B0604020202020204" pitchFamily="34" charset="0"/>
                        </a:rPr>
                        <a:t>:  </a:t>
                      </a:r>
                      <a:r>
                        <a:rPr lang="en-US" sz="1400" b="0" kern="1200" dirty="0">
                          <a:solidFill>
                            <a:schemeClr val="tx1"/>
                          </a:solidFill>
                          <a:effectLst/>
                          <a:latin typeface="Lub Dub Medium" panose="020B0603030403020204" pitchFamily="34" charset="77"/>
                          <a:ea typeface="+mn-ea"/>
                          <a:cs typeface="+mn-cs"/>
                        </a:rPr>
                        <a:t>In patients with AMI with preserved LVEF, long-term use of beta-blockers didn't lower the risk of death or new heart attacks compared to those who didn't take beta-blockers.</a:t>
                      </a:r>
                    </a:p>
                  </a:txBody>
                  <a:tcPr marL="121929" marR="121929" marT="60964" marB="60964">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14464488"/>
                  </a:ext>
                </a:extLst>
              </a:tr>
              <a:tr h="662198">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latin typeface="Lub Dub Medium" panose="020B0603030403020204" pitchFamily="34" charset="77"/>
                          <a:cs typeface="Arial" panose="020B0604020202020204" pitchFamily="34" charset="0"/>
                        </a:rPr>
                        <a:t>PURPOSE:</a:t>
                      </a:r>
                      <a:r>
                        <a:rPr lang="en-US" sz="1400" b="0" i="0" kern="1200" dirty="0">
                          <a:solidFill>
                            <a:schemeClr val="dk1"/>
                          </a:solidFill>
                          <a:effectLst/>
                          <a:latin typeface="Lub Dub Medium" panose="020B0603030403020204" pitchFamily="34" charset="77"/>
                          <a:ea typeface="+mn-ea"/>
                          <a:cs typeface="+mn-cs"/>
                        </a:rPr>
                        <a:t>   To examine if long-term oral beta-blocker use in patients with acute myocardial infarction (AMI) and preserved </a:t>
                      </a:r>
                      <a:r>
                        <a:rPr lang="en-US" sz="1400" b="0" kern="1200" dirty="0">
                          <a:solidFill>
                            <a:schemeClr val="tx1"/>
                          </a:solidFill>
                          <a:effectLst/>
                          <a:latin typeface="Lub Dub Medium" panose="020B0603030403020204" pitchFamily="34" charset="77"/>
                          <a:ea typeface="+mn-ea"/>
                          <a:cs typeface="+mn-cs"/>
                        </a:rPr>
                        <a:t>preserved left ventricular ejection fraction (</a:t>
                      </a:r>
                      <a:r>
                        <a:rPr lang="en-US" sz="1400" b="0" i="0" kern="1200" dirty="0">
                          <a:solidFill>
                            <a:schemeClr val="dk1"/>
                          </a:solidFill>
                          <a:effectLst/>
                          <a:latin typeface="Lub Dub Medium" panose="020B0603030403020204" pitchFamily="34" charset="77"/>
                          <a:ea typeface="+mn-ea"/>
                          <a:cs typeface="+mn-cs"/>
                        </a:rPr>
                        <a:t>LVEF) reduces the risk of death or new heart attacks compared to not using beta-blockers.</a:t>
                      </a:r>
                      <a:endParaRPr lang="en-US" sz="1400" b="0" dirty="0">
                        <a:solidFill>
                          <a:schemeClr val="tx1"/>
                        </a:solidFill>
                        <a:latin typeface="Lub Dub Medium" panose="020B0603030403020204" pitchFamily="34" charset="77"/>
                        <a:cs typeface="Arial" panose="020B0604020202020204" pitchFamily="34" charset="0"/>
                      </a:endParaRPr>
                    </a:p>
                  </a:txBody>
                  <a:tcPr marL="121929" marR="121929" marT="60964" marB="60964">
                    <a:solidFill>
                      <a:schemeClr val="bg1">
                        <a:lumMod val="75000"/>
                      </a:schemeClr>
                    </a:solidFill>
                  </a:tcPr>
                </a:tc>
                <a:tc hMerge="1">
                  <a:txBody>
                    <a:bodyPr/>
                    <a:lstStyle/>
                    <a:p>
                      <a:pPr algn="ctr"/>
                      <a:endParaRPr lang="en-US" sz="1050" dirty="0">
                        <a:latin typeface="Arial" panose="020B0604020202020204" pitchFamily="34" charset="0"/>
                        <a:cs typeface="Arial" panose="020B0604020202020204" pitchFamily="34" charset="0"/>
                      </a:endParaRPr>
                    </a:p>
                  </a:txBody>
                  <a:tcPr marL="91447" marR="91447" marT="45723" marB="45723">
                    <a:solidFill>
                      <a:srgbClr val="C10E21"/>
                    </a:solidFill>
                  </a:tcPr>
                </a:tc>
                <a:tc hMerge="1">
                  <a:txBody>
                    <a:bodyPr/>
                    <a:lstStyle/>
                    <a:p>
                      <a:pPr algn="ctr"/>
                      <a:endParaRPr lang="en-US" sz="1600" dirty="0">
                        <a:latin typeface="Arial" panose="020B0604020202020204" pitchFamily="34" charset="0"/>
                        <a:cs typeface="Arial" panose="020B0604020202020204" pitchFamily="34" charset="0"/>
                      </a:endParaRPr>
                    </a:p>
                  </a:txBody>
                  <a:tcPr marL="91447" marR="91447" marT="45723" marB="45723">
                    <a:solidFill>
                      <a:srgbClr val="C10E21"/>
                    </a:solidFill>
                  </a:tcPr>
                </a:tc>
                <a:tc hMerge="1">
                  <a:txBody>
                    <a:bodyPr/>
                    <a:lstStyle/>
                    <a:p>
                      <a:pPr algn="ctr"/>
                      <a:endParaRPr lang="en-US" sz="1050" dirty="0">
                        <a:latin typeface="Arial" panose="020B0604020202020204" pitchFamily="34" charset="0"/>
                        <a:cs typeface="Arial" panose="020B0604020202020204" pitchFamily="34" charset="0"/>
                      </a:endParaRPr>
                    </a:p>
                  </a:txBody>
                  <a:tcPr marL="91447" marR="91447" marT="45723" marB="45723">
                    <a:solidFill>
                      <a:srgbClr val="C10E21"/>
                    </a:solidFill>
                  </a:tcPr>
                </a:tc>
                <a:tc hMerge="1">
                  <a:txBody>
                    <a:bodyPr/>
                    <a:lstStyle/>
                    <a:p>
                      <a:pPr algn="ctr"/>
                      <a:endParaRPr lang="en-US" sz="1050" dirty="0">
                        <a:latin typeface="Arial" panose="020B0604020202020204" pitchFamily="34" charset="0"/>
                        <a:cs typeface="Arial" panose="020B0604020202020204" pitchFamily="34" charset="0"/>
                      </a:endParaRPr>
                    </a:p>
                  </a:txBody>
                  <a:tcPr marL="91447" marR="91447" marT="45723" marB="45723">
                    <a:solidFill>
                      <a:srgbClr val="C10E21"/>
                    </a:solidFill>
                  </a:tcPr>
                </a:tc>
                <a:extLst>
                  <a:ext uri="{0D108BD9-81ED-4DB2-BD59-A6C34878D82A}">
                    <a16:rowId xmlns:a16="http://schemas.microsoft.com/office/drawing/2014/main" val="169333380"/>
                  </a:ext>
                </a:extLst>
              </a:tr>
              <a:tr h="461227">
                <a:tc gridSpan="5">
                  <a:txBody>
                    <a:bodyPr/>
                    <a:lstStyle/>
                    <a:p>
                      <a:r>
                        <a:rPr lang="en-US" sz="1400" b="1" dirty="0">
                          <a:latin typeface="Lub Dub Medium" panose="020B0603030403020204" pitchFamily="34" charset="77"/>
                          <a:cs typeface="Arial" panose="020B0604020202020204" pitchFamily="34" charset="0"/>
                        </a:rPr>
                        <a:t>TRIAL DESIGN</a:t>
                      </a:r>
                      <a:r>
                        <a:rPr lang="en-US" sz="1400" b="0" dirty="0">
                          <a:latin typeface="Lub Dub Medium" panose="020B0603030403020204" pitchFamily="34" charset="77"/>
                          <a:cs typeface="Arial" panose="020B0604020202020204" pitchFamily="34" charset="0"/>
                        </a:rPr>
                        <a:t>:  </a:t>
                      </a:r>
                      <a:r>
                        <a:rPr lang="en-US" sz="1400" b="0" i="0" kern="1200" dirty="0">
                          <a:solidFill>
                            <a:schemeClr val="dk1"/>
                          </a:solidFill>
                          <a:effectLst/>
                          <a:latin typeface="Lub Dub Medium" panose="020B0603030403020204" pitchFamily="34" charset="77"/>
                          <a:ea typeface="+mn-ea"/>
                          <a:cs typeface="+mn-cs"/>
                        </a:rPr>
                        <a:t>Registry-based, prospective, randomized, open-label, parallel group clinical trial (n=5020).</a:t>
                      </a:r>
                      <a:endParaRPr lang="en-US" sz="1400" b="0" dirty="0">
                        <a:latin typeface="Lub Dub Medium" panose="020B0603030403020204" pitchFamily="34" charset="77"/>
                        <a:cs typeface="Arial" panose="020B0604020202020204" pitchFamily="34" charset="0"/>
                      </a:endParaRPr>
                    </a:p>
                  </a:txBody>
                  <a:tcPr marL="121929" marR="121929" marT="60964" marB="60964">
                    <a:solidFill>
                      <a:schemeClr val="bg1">
                        <a:lumMod val="75000"/>
                      </a:schemeClr>
                    </a:solidFill>
                  </a:tcPr>
                </a:tc>
                <a:tc hMerge="1">
                  <a:txBody>
                    <a:bodyPr/>
                    <a:lstStyle/>
                    <a:p>
                      <a:pPr algn="ctr"/>
                      <a:endParaRPr lang="en-US" sz="1050" dirty="0">
                        <a:latin typeface="Arial" panose="020B0604020202020204" pitchFamily="34" charset="0"/>
                        <a:cs typeface="Arial" panose="020B0604020202020204" pitchFamily="34" charset="0"/>
                      </a:endParaRPr>
                    </a:p>
                  </a:txBody>
                  <a:tcPr marL="91447" marR="91447" marT="45723" marB="45723">
                    <a:solidFill>
                      <a:srgbClr val="E8E8E8"/>
                    </a:solidFill>
                  </a:tcPr>
                </a:tc>
                <a:tc hMerge="1">
                  <a:txBody>
                    <a:bodyPr/>
                    <a:lstStyle/>
                    <a:p>
                      <a:pPr algn="ctr"/>
                      <a:endParaRPr lang="en-US" sz="1050" dirty="0">
                        <a:latin typeface="Arial" panose="020B0604020202020204" pitchFamily="34" charset="0"/>
                        <a:cs typeface="Arial" panose="020B0604020202020204" pitchFamily="34" charset="0"/>
                      </a:endParaRPr>
                    </a:p>
                  </a:txBody>
                  <a:tcPr marL="91447" marR="91447" marT="45723" marB="45723">
                    <a:solidFill>
                      <a:srgbClr val="E8E8E8"/>
                    </a:solidFill>
                  </a:tcPr>
                </a:tc>
                <a:tc hMerge="1">
                  <a:txBody>
                    <a:bodyPr/>
                    <a:lstStyle/>
                    <a:p>
                      <a:pPr algn="ctr"/>
                      <a:endParaRPr lang="en-US" sz="1050" dirty="0">
                        <a:latin typeface="Arial" panose="020B0604020202020204" pitchFamily="34" charset="0"/>
                        <a:cs typeface="Arial" panose="020B0604020202020204" pitchFamily="34" charset="0"/>
                      </a:endParaRPr>
                    </a:p>
                  </a:txBody>
                  <a:tcPr marL="91447" marR="91447" marT="45723" marB="45723">
                    <a:solidFill>
                      <a:srgbClr val="E8E8E8"/>
                    </a:solidFill>
                  </a:tcPr>
                </a:tc>
                <a:tc hMerge="1">
                  <a:txBody>
                    <a:bodyPr/>
                    <a:lstStyle/>
                    <a:p>
                      <a:pPr algn="ctr"/>
                      <a:endParaRPr lang="en-US" sz="1050" b="0" dirty="0">
                        <a:latin typeface="Arial" panose="020B0604020202020204" pitchFamily="34" charset="0"/>
                        <a:cs typeface="Arial" panose="020B0604020202020204" pitchFamily="34" charset="0"/>
                      </a:endParaRPr>
                    </a:p>
                  </a:txBody>
                  <a:tcPr marL="91447" marR="91447" marT="45723" marB="45723">
                    <a:solidFill>
                      <a:srgbClr val="E8E8E8"/>
                    </a:solidFill>
                  </a:tcPr>
                </a:tc>
                <a:extLst>
                  <a:ext uri="{0D108BD9-81ED-4DB2-BD59-A6C34878D82A}">
                    <a16:rowId xmlns:a16="http://schemas.microsoft.com/office/drawing/2014/main" val="10002"/>
                  </a:ext>
                </a:extLst>
              </a:tr>
              <a:tr h="582673">
                <a:tc>
                  <a:txBody>
                    <a:bodyPr/>
                    <a:lstStyle/>
                    <a:p>
                      <a:endParaRPr lang="en-US" sz="1400" dirty="0">
                        <a:latin typeface="Lub Dub Medium" panose="020B0603030403020204" pitchFamily="34" charset="77"/>
                        <a:cs typeface="Arial" panose="020B0604020202020204" pitchFamily="34" charset="0"/>
                      </a:endParaRPr>
                    </a:p>
                  </a:txBody>
                  <a:tcPr marL="121929" marR="121929" marT="60964" marB="60964">
                    <a:solidFill>
                      <a:srgbClr val="C10E20"/>
                    </a:solidFill>
                  </a:tcPr>
                </a:tc>
                <a:tc>
                  <a:txBody>
                    <a:bodyPr/>
                    <a:lstStyle/>
                    <a:p>
                      <a:pPr algn="ctr"/>
                      <a:r>
                        <a:rPr lang="en-US" sz="1400" b="1" dirty="0">
                          <a:solidFill>
                            <a:schemeClr val="bg1"/>
                          </a:solidFill>
                          <a:latin typeface="Lub Dub Medium" panose="020B0603030403020204" pitchFamily="34" charset="77"/>
                          <a:cs typeface="Arial" panose="020B0604020202020204" pitchFamily="34" charset="0"/>
                        </a:rPr>
                        <a:t>Beta-Blockers</a:t>
                      </a:r>
                    </a:p>
                    <a:p>
                      <a:pPr algn="ctr"/>
                      <a:r>
                        <a:rPr lang="en-US" sz="1400" b="1" dirty="0">
                          <a:solidFill>
                            <a:schemeClr val="bg1"/>
                          </a:solidFill>
                          <a:latin typeface="Lub Dub Medium" panose="020B0603030403020204" pitchFamily="34" charset="77"/>
                          <a:cs typeface="Arial" panose="020B0604020202020204" pitchFamily="34" charset="0"/>
                        </a:rPr>
                        <a:t>(N=2508)</a:t>
                      </a:r>
                    </a:p>
                  </a:txBody>
                  <a:tcPr marL="121929" marR="121929" marT="60964" marB="60964">
                    <a:solidFill>
                      <a:srgbClr val="C10E20"/>
                    </a:solidFill>
                  </a:tcPr>
                </a:tc>
                <a:tc>
                  <a:txBody>
                    <a:bodyPr/>
                    <a:lstStyle/>
                    <a:p>
                      <a:pPr algn="ctr"/>
                      <a:r>
                        <a:rPr lang="en-US" sz="1400" b="1" dirty="0">
                          <a:solidFill>
                            <a:schemeClr val="bg1"/>
                          </a:solidFill>
                          <a:latin typeface="Lub Dub Medium" panose="020B0603030403020204" pitchFamily="34" charset="77"/>
                          <a:cs typeface="Arial" panose="020B0604020202020204" pitchFamily="34" charset="0"/>
                        </a:rPr>
                        <a:t>No Beta-Blockers</a:t>
                      </a:r>
                    </a:p>
                    <a:p>
                      <a:pPr algn="ctr"/>
                      <a:r>
                        <a:rPr lang="en-US" sz="1400" b="1" dirty="0">
                          <a:solidFill>
                            <a:schemeClr val="bg1"/>
                          </a:solidFill>
                          <a:latin typeface="Lub Dub Medium" panose="020B0603030403020204" pitchFamily="34" charset="77"/>
                          <a:cs typeface="Arial" panose="020B0604020202020204" pitchFamily="34" charset="0"/>
                        </a:rPr>
                        <a:t>(N=2512)</a:t>
                      </a:r>
                    </a:p>
                  </a:txBody>
                  <a:tcPr marL="121929" marR="121929" marT="60964" marB="60964">
                    <a:solidFill>
                      <a:srgbClr val="C10E20"/>
                    </a:solidFill>
                  </a:tcPr>
                </a:tc>
                <a:tc>
                  <a:txBody>
                    <a:bodyPr/>
                    <a:lstStyle/>
                    <a:p>
                      <a:pPr algn="ctr"/>
                      <a:r>
                        <a:rPr lang="en-US" sz="1400" b="1" dirty="0">
                          <a:solidFill>
                            <a:schemeClr val="bg1"/>
                          </a:solidFill>
                          <a:latin typeface="Lub Dub Medium" panose="020B0603030403020204" pitchFamily="34" charset="77"/>
                          <a:cs typeface="Arial" panose="020B0604020202020204" pitchFamily="34" charset="0"/>
                        </a:rPr>
                        <a:t>Hazard Ratio</a:t>
                      </a:r>
                    </a:p>
                    <a:p>
                      <a:pPr algn="ctr"/>
                      <a:r>
                        <a:rPr lang="en-US" sz="1400" b="1" dirty="0">
                          <a:solidFill>
                            <a:schemeClr val="bg1"/>
                          </a:solidFill>
                          <a:latin typeface="Lub Dub Medium" panose="020B0603030403020204" pitchFamily="34" charset="77"/>
                          <a:cs typeface="Arial" panose="020B0604020202020204" pitchFamily="34" charset="0"/>
                        </a:rPr>
                        <a:t>(95%CI)</a:t>
                      </a:r>
                    </a:p>
                  </a:txBody>
                  <a:tcPr marL="121929" marR="121929" marT="60964" marB="60964">
                    <a:solidFill>
                      <a:srgbClr val="C10E20"/>
                    </a:solidFill>
                  </a:tcPr>
                </a:tc>
                <a:tc>
                  <a:txBody>
                    <a:bodyPr/>
                    <a:lstStyle/>
                    <a:p>
                      <a:pPr algn="ctr"/>
                      <a:r>
                        <a:rPr lang="en-US" sz="1400" b="1">
                          <a:solidFill>
                            <a:schemeClr val="bg1"/>
                          </a:solidFill>
                          <a:latin typeface="Lub Dub Medium" panose="020B0603030403020204" pitchFamily="34" charset="0"/>
                          <a:cs typeface="Arial" panose="020B0604020202020204" pitchFamily="34" charset="0"/>
                        </a:rPr>
                        <a:t>P value</a:t>
                      </a:r>
                      <a:endParaRPr lang="en-US" sz="1400" b="1" dirty="0">
                        <a:solidFill>
                          <a:schemeClr val="bg1"/>
                        </a:solidFill>
                        <a:latin typeface="Lub Dub Medium" panose="020B0603030403020204" pitchFamily="34" charset="0"/>
                        <a:cs typeface="Arial" panose="020B0604020202020204" pitchFamily="34" charset="0"/>
                      </a:endParaRPr>
                    </a:p>
                  </a:txBody>
                  <a:tcPr marL="121929" marR="121929" marT="60964" marB="60964">
                    <a:solidFill>
                      <a:srgbClr val="C10E20"/>
                    </a:solidFill>
                  </a:tcPr>
                </a:tc>
                <a:extLst>
                  <a:ext uri="{0D108BD9-81ED-4DB2-BD59-A6C34878D82A}">
                    <a16:rowId xmlns:a16="http://schemas.microsoft.com/office/drawing/2014/main" val="10003"/>
                  </a:ext>
                </a:extLst>
              </a:tr>
              <a:tr h="369359">
                <a:tc gridSpan="5">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b="1" dirty="0">
                          <a:latin typeface="Lub Dub Medium" panose="020B0603030403020204" pitchFamily="34" charset="77"/>
                          <a:cs typeface="Arial" panose="020B0604020202020204" pitchFamily="34" charset="0"/>
                        </a:rPr>
                        <a:t>Primary endpoint                                                                                                           </a:t>
                      </a:r>
                      <a:endParaRPr lang="en-US" sz="1400" b="0" i="1" dirty="0">
                        <a:latin typeface="Lub Dub Medium" panose="020B0603030403020204" pitchFamily="34" charset="77"/>
                        <a:cs typeface="Arial" panose="020B0604020202020204" pitchFamily="34" charset="0"/>
                      </a:endParaRPr>
                    </a:p>
                  </a:txBody>
                  <a:tcPr marL="121929" marR="121929" marT="60964" marB="60964">
                    <a:solidFill>
                      <a:srgbClr val="C0C0C1"/>
                    </a:solidFill>
                  </a:tcPr>
                </a:tc>
                <a:tc hMerge="1">
                  <a:txBody>
                    <a:bodyPr/>
                    <a:lstStyle/>
                    <a:p>
                      <a:pPr algn="ctr"/>
                      <a:endParaRPr lang="en-US" sz="1400" dirty="0">
                        <a:latin typeface="Lub Dub Medium" panose="020B0603030403020204" pitchFamily="34" charset="77"/>
                        <a:cs typeface="Arial" panose="020B0604020202020204" pitchFamily="34" charset="0"/>
                      </a:endParaRPr>
                    </a:p>
                  </a:txBody>
                  <a:tcPr marL="121929" marR="121929" marT="60964" marB="60964">
                    <a:solidFill>
                      <a:srgbClr val="C0C0C1"/>
                    </a:solidFill>
                  </a:tcPr>
                </a:tc>
                <a:tc hMerge="1">
                  <a:txBody>
                    <a:bodyPr/>
                    <a:lstStyle/>
                    <a:p>
                      <a:pPr algn="ctr"/>
                      <a:endParaRPr lang="en-US" sz="1400" dirty="0">
                        <a:latin typeface="Lub Dub Medium" panose="020B0603030403020204" pitchFamily="34" charset="77"/>
                        <a:cs typeface="Arial" panose="020B0604020202020204" pitchFamily="34" charset="0"/>
                      </a:endParaRPr>
                    </a:p>
                  </a:txBody>
                  <a:tcPr marL="121929" marR="121929" marT="60964" marB="60964">
                    <a:solidFill>
                      <a:srgbClr val="C0C0C1"/>
                    </a:solidFill>
                  </a:tcPr>
                </a:tc>
                <a:tc hMerge="1">
                  <a:txBody>
                    <a:bodyPr/>
                    <a:lstStyle/>
                    <a:p>
                      <a:pPr algn="ctr"/>
                      <a:endParaRPr lang="en-GB" sz="1400" dirty="0">
                        <a:latin typeface="Lub Dub Medium" panose="020B0603030403020204" pitchFamily="34" charset="77"/>
                        <a:cs typeface="Arial" panose="020B0604020202020204" pitchFamily="34" charset="0"/>
                      </a:endParaRPr>
                    </a:p>
                  </a:txBody>
                  <a:tcPr marL="121929" marR="121929" marT="60964" marB="60964">
                    <a:solidFill>
                      <a:srgbClr val="C0C0C1"/>
                    </a:solidFill>
                  </a:tcPr>
                </a:tc>
                <a:tc hMerge="1">
                  <a:txBody>
                    <a:bodyPr/>
                    <a:lstStyle/>
                    <a:p>
                      <a:pPr algn="ctr"/>
                      <a:endParaRPr lang="en-US" sz="1400" dirty="0">
                        <a:latin typeface="Lub Dub Medium" panose="020B0603030403020204" pitchFamily="34" charset="0"/>
                        <a:cs typeface="Arial" panose="020B0604020202020204" pitchFamily="34" charset="0"/>
                      </a:endParaRPr>
                    </a:p>
                  </a:txBody>
                  <a:tcPr marL="121929" marR="121929" marT="60964" marB="60964">
                    <a:solidFill>
                      <a:srgbClr val="C0C0C1"/>
                    </a:solidFill>
                  </a:tcPr>
                </a:tc>
                <a:extLst>
                  <a:ext uri="{0D108BD9-81ED-4DB2-BD59-A6C34878D82A}">
                    <a16:rowId xmlns:a16="http://schemas.microsoft.com/office/drawing/2014/main" val="10004"/>
                  </a:ext>
                </a:extLst>
              </a:tr>
              <a:tr h="460641">
                <a:tc>
                  <a:txBody>
                    <a:bodyPr/>
                    <a:lstStyle/>
                    <a:p>
                      <a:pPr marL="0" indent="0">
                        <a:buFont typeface="Arial" panose="020B0604020202020204" pitchFamily="34" charset="0"/>
                        <a:buNone/>
                      </a:pPr>
                      <a:r>
                        <a:rPr lang="en-US" sz="1400" b="0" i="0" kern="1200" dirty="0">
                          <a:solidFill>
                            <a:schemeClr val="dk1"/>
                          </a:solidFill>
                          <a:effectLst/>
                          <a:latin typeface="Lub Dub Medium" panose="020B0603030403020204" pitchFamily="34" charset="77"/>
                          <a:ea typeface="+mn-ea"/>
                          <a:cs typeface="+mn-cs"/>
                        </a:rPr>
                        <a:t>All-cause death or myocardial infarction, no (%)</a:t>
                      </a:r>
                    </a:p>
                  </a:txBody>
                  <a:tcPr marL="121929" marR="121929" marT="60964" marB="60964">
                    <a:solidFill>
                      <a:srgbClr val="E8E8E8"/>
                    </a:solidFill>
                  </a:tcPr>
                </a:tc>
                <a:tc>
                  <a:txBody>
                    <a:bodyPr/>
                    <a:lstStyle/>
                    <a:p>
                      <a:pPr algn="ctr"/>
                      <a:r>
                        <a:rPr lang="en-US" sz="1400" dirty="0">
                          <a:latin typeface="Lub Dub Medium" panose="020B0603030403020204" pitchFamily="34" charset="77"/>
                          <a:cs typeface="Arial" panose="020B0604020202020204" pitchFamily="34" charset="0"/>
                        </a:rPr>
                        <a:t>199 (7.9)</a:t>
                      </a:r>
                    </a:p>
                  </a:txBody>
                  <a:tcPr marL="121929" marR="121929" marT="60964" marB="60964">
                    <a:solidFill>
                      <a:srgbClr val="E8E8E8"/>
                    </a:solidFill>
                  </a:tcPr>
                </a:tc>
                <a:tc>
                  <a:txBody>
                    <a:bodyPr/>
                    <a:lstStyle/>
                    <a:p>
                      <a:pPr algn="ctr"/>
                      <a:r>
                        <a:rPr lang="en-US" sz="1400" dirty="0">
                          <a:latin typeface="Lub Dub Medium" panose="020B0603030403020204" pitchFamily="34" charset="77"/>
                          <a:cs typeface="Arial" panose="020B0604020202020204" pitchFamily="34" charset="0"/>
                        </a:rPr>
                        <a:t>208 (8.3)</a:t>
                      </a:r>
                    </a:p>
                  </a:txBody>
                  <a:tcPr marL="121929" marR="121929" marT="60964" marB="60964">
                    <a:solidFill>
                      <a:srgbClr val="E8E8E8"/>
                    </a:solidFill>
                  </a:tcPr>
                </a:tc>
                <a:tc>
                  <a:txBody>
                    <a:bodyPr/>
                    <a:lstStyle/>
                    <a:p>
                      <a:pPr algn="ctr"/>
                      <a:r>
                        <a:rPr lang="en-GB" sz="1400" dirty="0">
                          <a:latin typeface="Lub Dub Medium" panose="020B0603030403020204" pitchFamily="34" charset="77"/>
                          <a:cs typeface="Arial" panose="020B0604020202020204" pitchFamily="34" charset="0"/>
                        </a:rPr>
                        <a:t>0.96 (0.79 - 1.16)</a:t>
                      </a:r>
                    </a:p>
                  </a:txBody>
                  <a:tcPr marL="121929" marR="121929" marT="60964" marB="60964">
                    <a:solidFill>
                      <a:srgbClr val="E8E8E8"/>
                    </a:solidFill>
                  </a:tcPr>
                </a:tc>
                <a:tc>
                  <a:txBody>
                    <a:bodyPr/>
                    <a:lstStyle/>
                    <a:p>
                      <a:pPr algn="ctr"/>
                      <a:r>
                        <a:rPr lang="en-US" sz="1400" dirty="0">
                          <a:latin typeface="Lub Dub Medium" panose="020B0603030403020204" pitchFamily="34" charset="0"/>
                          <a:cs typeface="Arial" panose="020B0604020202020204" pitchFamily="34" charset="0"/>
                        </a:rPr>
                        <a:t>0.64</a:t>
                      </a:r>
                    </a:p>
                  </a:txBody>
                  <a:tcPr marL="121929" marR="121929" marT="60964" marB="60964">
                    <a:solidFill>
                      <a:srgbClr val="E8E8E8"/>
                    </a:solidFill>
                  </a:tcPr>
                </a:tc>
                <a:extLst>
                  <a:ext uri="{0D108BD9-81ED-4DB2-BD59-A6C34878D82A}">
                    <a16:rowId xmlns:a16="http://schemas.microsoft.com/office/drawing/2014/main" val="10006"/>
                  </a:ext>
                </a:extLst>
              </a:tr>
              <a:tr h="361725">
                <a:tc gridSpan="5">
                  <a:txBody>
                    <a:bodyPr/>
                    <a:lstStyle/>
                    <a:p>
                      <a:r>
                        <a:rPr lang="en-US" sz="1400" b="1">
                          <a:latin typeface="Lub Dub Medium" panose="020B0603030403020204" pitchFamily="34" charset="77"/>
                          <a:cs typeface="Arial" panose="020B0604020202020204" pitchFamily="34" charset="0"/>
                        </a:rPr>
                        <a:t>Secondary endpoints</a:t>
                      </a:r>
                      <a:endParaRPr lang="en-US" sz="1400" b="1" dirty="0">
                        <a:latin typeface="Lub Dub Medium" panose="020B0603030403020204" pitchFamily="34" charset="77"/>
                        <a:cs typeface="Arial" panose="020B0604020202020204" pitchFamily="34" charset="0"/>
                      </a:endParaRPr>
                    </a:p>
                  </a:txBody>
                  <a:tcPr marL="121929" marR="121929" marT="60964" marB="60964">
                    <a:solidFill>
                      <a:schemeClr val="bg1">
                        <a:lumMod val="75000"/>
                      </a:schemeClr>
                    </a:solidFill>
                  </a:tcPr>
                </a:tc>
                <a:tc hMerge="1">
                  <a:txBody>
                    <a:bodyPr/>
                    <a:lstStyle/>
                    <a:p>
                      <a:pPr algn="ctr"/>
                      <a:endParaRPr lang="en-US" sz="1400" dirty="0">
                        <a:latin typeface="Lub Dub Medium" panose="020B0603030403020204" pitchFamily="34" charset="77"/>
                        <a:cs typeface="Arial" panose="020B0604020202020204" pitchFamily="34" charset="0"/>
                      </a:endParaRPr>
                    </a:p>
                  </a:txBody>
                  <a:tcPr marL="121929" marR="121929" marT="60964" marB="60964">
                    <a:solidFill>
                      <a:srgbClr val="C0C0C1"/>
                    </a:solidFill>
                  </a:tcPr>
                </a:tc>
                <a:tc hMerge="1">
                  <a:txBody>
                    <a:bodyPr/>
                    <a:lstStyle/>
                    <a:p>
                      <a:pPr algn="ctr"/>
                      <a:endParaRPr lang="en-US" sz="1400" dirty="0">
                        <a:latin typeface="Lub Dub Medium" panose="020B0603030403020204" pitchFamily="34" charset="77"/>
                        <a:cs typeface="Arial" panose="020B0604020202020204" pitchFamily="34" charset="0"/>
                      </a:endParaRPr>
                    </a:p>
                  </a:txBody>
                  <a:tcPr marL="121929" marR="121929" marT="60964" marB="60964">
                    <a:solidFill>
                      <a:srgbClr val="C0C0C1"/>
                    </a:solidFill>
                  </a:tcPr>
                </a:tc>
                <a:tc hMerge="1">
                  <a:txBody>
                    <a:bodyPr/>
                    <a:lstStyle/>
                    <a:p>
                      <a:pPr algn="ctr"/>
                      <a:endParaRPr lang="en-GB" sz="1400" dirty="0">
                        <a:latin typeface="Lub Dub Medium" panose="020B0603030403020204" pitchFamily="34" charset="77"/>
                        <a:cs typeface="Arial" panose="020B0604020202020204" pitchFamily="34" charset="0"/>
                      </a:endParaRPr>
                    </a:p>
                  </a:txBody>
                  <a:tcPr marL="121929" marR="121929" marT="60964" marB="60964">
                    <a:solidFill>
                      <a:srgbClr val="C0C0C1"/>
                    </a:solidFill>
                  </a:tcPr>
                </a:tc>
                <a:tc hMerge="1">
                  <a:txBody>
                    <a:bodyPr/>
                    <a:lstStyle/>
                    <a:p>
                      <a:pPr algn="ctr"/>
                      <a:endParaRPr lang="en-US" sz="1400" dirty="0">
                        <a:latin typeface="Lub Dub Medium" panose="020B0603030403020204" pitchFamily="34" charset="0"/>
                        <a:cs typeface="Arial" panose="020B0604020202020204" pitchFamily="34" charset="0"/>
                      </a:endParaRPr>
                    </a:p>
                  </a:txBody>
                  <a:tcPr marL="121929" marR="121929" marT="60964" marB="60964">
                    <a:solidFill>
                      <a:srgbClr val="C0C0C1"/>
                    </a:solidFill>
                  </a:tcPr>
                </a:tc>
                <a:extLst>
                  <a:ext uri="{0D108BD9-81ED-4DB2-BD59-A6C34878D82A}">
                    <a16:rowId xmlns:a16="http://schemas.microsoft.com/office/drawing/2014/main" val="10007"/>
                  </a:ext>
                </a:extLst>
              </a:tr>
              <a:tr h="4246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dk1"/>
                          </a:solidFill>
                          <a:effectLst/>
                          <a:latin typeface="Lub Dub Medium" panose="020B0603030403020204" pitchFamily="34" charset="77"/>
                          <a:ea typeface="+mn-ea"/>
                          <a:cs typeface="+mn-cs"/>
                        </a:rPr>
                        <a:t>All-cause death, no (%)</a:t>
                      </a:r>
                    </a:p>
                  </a:txBody>
                  <a:tcPr marL="121929" marR="121929" marT="60964" marB="60964">
                    <a:noFill/>
                  </a:tcPr>
                </a:tc>
                <a:tc>
                  <a:txBody>
                    <a:bodyPr/>
                    <a:lstStyle/>
                    <a:p>
                      <a:pPr algn="ctr"/>
                      <a:r>
                        <a:rPr lang="en-US" sz="1400" dirty="0">
                          <a:latin typeface="Lub Dub Medium" panose="020B0603030403020204" pitchFamily="34" charset="77"/>
                          <a:cs typeface="Arial" panose="020B0604020202020204" pitchFamily="34" charset="0"/>
                        </a:rPr>
                        <a:t>97 (3.9)</a:t>
                      </a:r>
                    </a:p>
                  </a:txBody>
                  <a:tcPr marL="121929" marR="121929" marT="60964" marB="60964">
                    <a:noFill/>
                  </a:tcPr>
                </a:tc>
                <a:tc>
                  <a:txBody>
                    <a:bodyPr/>
                    <a:lstStyle/>
                    <a:p>
                      <a:pPr algn="ctr"/>
                      <a:r>
                        <a:rPr lang="en-US" sz="1400" dirty="0">
                          <a:latin typeface="Lub Dub Medium" panose="020B0603030403020204" pitchFamily="34" charset="77"/>
                          <a:cs typeface="Arial" panose="020B0604020202020204" pitchFamily="34" charset="0"/>
                        </a:rPr>
                        <a:t>103 (4.1)</a:t>
                      </a:r>
                    </a:p>
                  </a:txBody>
                  <a:tcPr marL="121929" marR="121929" marT="60964" marB="60964">
                    <a:noFill/>
                  </a:tcPr>
                </a:tc>
                <a:tc>
                  <a:txBody>
                    <a:bodyPr/>
                    <a:lstStyle/>
                    <a:p>
                      <a:pPr algn="ctr"/>
                      <a:r>
                        <a:rPr lang="en-GB" sz="1400" dirty="0">
                          <a:latin typeface="Lub Dub Medium" panose="020B0603030403020204" pitchFamily="34" charset="77"/>
                          <a:cs typeface="Arial" panose="020B0604020202020204" pitchFamily="34" charset="0"/>
                        </a:rPr>
                        <a:t>0.94 (0.71 – 1.24)</a:t>
                      </a:r>
                    </a:p>
                  </a:txBody>
                  <a:tcPr marL="121929" marR="121929" marT="60964" marB="60964">
                    <a:noFill/>
                  </a:tcPr>
                </a:tc>
                <a:tc>
                  <a:txBody>
                    <a:bodyPr/>
                    <a:lstStyle/>
                    <a:p>
                      <a:pPr algn="ctr"/>
                      <a:endParaRPr lang="en-US" sz="1400" dirty="0">
                        <a:solidFill>
                          <a:srgbClr val="C00000"/>
                        </a:solidFill>
                        <a:latin typeface="Lub Dub Medium" panose="020B0603030403020204" pitchFamily="34" charset="0"/>
                        <a:cs typeface="Arial" panose="020B0604020202020204" pitchFamily="34" charset="0"/>
                      </a:endParaRPr>
                    </a:p>
                  </a:txBody>
                  <a:tcPr marL="121929" marR="121929" marT="60964" marB="60964">
                    <a:noFill/>
                  </a:tcPr>
                </a:tc>
                <a:extLst>
                  <a:ext uri="{0D108BD9-81ED-4DB2-BD59-A6C34878D82A}">
                    <a16:rowId xmlns:a16="http://schemas.microsoft.com/office/drawing/2014/main" val="1037530505"/>
                  </a:ext>
                </a:extLst>
              </a:tr>
              <a:tr h="4069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dk1"/>
                          </a:solidFill>
                          <a:effectLst/>
                          <a:latin typeface="Lub Dub Medium" panose="020B0603030403020204" pitchFamily="34" charset="77"/>
                          <a:ea typeface="+mn-ea"/>
                          <a:cs typeface="+mn-cs"/>
                        </a:rPr>
                        <a:t>Death from cardiovascular causes</a:t>
                      </a:r>
                    </a:p>
                  </a:txBody>
                  <a:tcPr marL="121929" marR="121929" marT="60964" marB="60964">
                    <a:noFill/>
                  </a:tcPr>
                </a:tc>
                <a:tc>
                  <a:txBody>
                    <a:bodyPr/>
                    <a:lstStyle/>
                    <a:p>
                      <a:pPr algn="ctr"/>
                      <a:r>
                        <a:rPr lang="en-US" sz="1400" dirty="0">
                          <a:latin typeface="Lub Dub Medium" panose="020B0603030403020204" pitchFamily="34" charset="77"/>
                          <a:cs typeface="Arial" panose="020B0604020202020204" pitchFamily="34" charset="0"/>
                        </a:rPr>
                        <a:t>38 (1.5)</a:t>
                      </a:r>
                    </a:p>
                  </a:txBody>
                  <a:tcPr marL="121929" marR="121929" marT="60964" marB="60964">
                    <a:noFill/>
                  </a:tcPr>
                </a:tc>
                <a:tc>
                  <a:txBody>
                    <a:bodyPr/>
                    <a:lstStyle/>
                    <a:p>
                      <a:pPr algn="ctr"/>
                      <a:r>
                        <a:rPr lang="en-US" sz="1400" dirty="0">
                          <a:latin typeface="Lub Dub Medium" panose="020B0603030403020204" pitchFamily="34" charset="77"/>
                          <a:cs typeface="Arial" panose="020B0604020202020204" pitchFamily="34" charset="0"/>
                        </a:rPr>
                        <a:t>33 (1.3)</a:t>
                      </a:r>
                    </a:p>
                  </a:txBody>
                  <a:tcPr marL="121929" marR="121929" marT="60964" marB="60964">
                    <a:noFill/>
                  </a:tcPr>
                </a:tc>
                <a:tc>
                  <a:txBody>
                    <a:bodyPr/>
                    <a:lstStyle/>
                    <a:p>
                      <a:pPr algn="ctr"/>
                      <a:r>
                        <a:rPr lang="en-GB" sz="1400" dirty="0">
                          <a:latin typeface="Lub Dub Medium" panose="020B0603030403020204" pitchFamily="34" charset="77"/>
                          <a:cs typeface="Arial" panose="020B0604020202020204" pitchFamily="34" charset="0"/>
                        </a:rPr>
                        <a:t>1.15 (0.72 – 1.84) </a:t>
                      </a:r>
                    </a:p>
                  </a:txBody>
                  <a:tcPr marL="121929" marR="121929" marT="60964" marB="60964">
                    <a:noFill/>
                  </a:tcPr>
                </a:tc>
                <a:tc>
                  <a:txBody>
                    <a:bodyPr/>
                    <a:lstStyle/>
                    <a:p>
                      <a:pPr algn="ctr"/>
                      <a:endParaRPr lang="en-US" sz="1400" dirty="0">
                        <a:solidFill>
                          <a:srgbClr val="C00000"/>
                        </a:solidFill>
                        <a:latin typeface="Lub Dub Medium" panose="020B0603030403020204" pitchFamily="34" charset="0"/>
                        <a:cs typeface="Arial" panose="020B0604020202020204" pitchFamily="34" charset="0"/>
                      </a:endParaRPr>
                    </a:p>
                  </a:txBody>
                  <a:tcPr marL="121929" marR="121929" marT="60964" marB="60964">
                    <a:noFill/>
                  </a:tcPr>
                </a:tc>
                <a:extLst>
                  <a:ext uri="{0D108BD9-81ED-4DB2-BD59-A6C34878D82A}">
                    <a16:rowId xmlns:a16="http://schemas.microsoft.com/office/drawing/2014/main" val="2763528770"/>
                  </a:ext>
                </a:extLst>
              </a:tr>
              <a:tr h="3976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dk1"/>
                          </a:solidFill>
                          <a:effectLst/>
                          <a:latin typeface="Lub Dub Medium" panose="020B0603030403020204" pitchFamily="34" charset="77"/>
                          <a:ea typeface="+mn-ea"/>
                          <a:cs typeface="+mn-cs"/>
                        </a:rPr>
                        <a:t>Myocardial infarction</a:t>
                      </a:r>
                    </a:p>
                  </a:txBody>
                  <a:tcPr marL="121929" marR="121929" marT="60964" marB="60964">
                    <a:noFill/>
                  </a:tcPr>
                </a:tc>
                <a:tc>
                  <a:txBody>
                    <a:bodyPr/>
                    <a:lstStyle/>
                    <a:p>
                      <a:pPr algn="ctr"/>
                      <a:r>
                        <a:rPr lang="en-US" sz="1400" dirty="0">
                          <a:latin typeface="Lub Dub Medium" panose="020B0603030403020204" pitchFamily="34" charset="77"/>
                          <a:cs typeface="Arial" panose="020B0604020202020204" pitchFamily="34" charset="0"/>
                        </a:rPr>
                        <a:t>112 (4.5)</a:t>
                      </a:r>
                    </a:p>
                  </a:txBody>
                  <a:tcPr marL="121929" marR="121929" marT="60964" marB="60964">
                    <a:noFill/>
                  </a:tcPr>
                </a:tc>
                <a:tc>
                  <a:txBody>
                    <a:bodyPr/>
                    <a:lstStyle/>
                    <a:p>
                      <a:pPr algn="ctr"/>
                      <a:r>
                        <a:rPr lang="en-US" sz="1400" dirty="0">
                          <a:latin typeface="Lub Dub Medium" panose="020B0603030403020204" pitchFamily="34" charset="77"/>
                          <a:cs typeface="Arial" panose="020B0604020202020204" pitchFamily="34" charset="0"/>
                        </a:rPr>
                        <a:t>117 (4.7)</a:t>
                      </a:r>
                    </a:p>
                  </a:txBody>
                  <a:tcPr marL="121929" marR="121929" marT="60964" marB="60964">
                    <a:noFill/>
                  </a:tcPr>
                </a:tc>
                <a:tc>
                  <a:txBody>
                    <a:bodyPr/>
                    <a:lstStyle/>
                    <a:p>
                      <a:pPr algn="ctr"/>
                      <a:r>
                        <a:rPr lang="en-GB" sz="1400" dirty="0">
                          <a:latin typeface="Lub Dub Medium" panose="020B0603030403020204" pitchFamily="34" charset="77"/>
                          <a:cs typeface="Arial" panose="020B0604020202020204" pitchFamily="34" charset="0"/>
                        </a:rPr>
                        <a:t>0.96 (0.74 – 1.24)</a:t>
                      </a:r>
                    </a:p>
                  </a:txBody>
                  <a:tcPr marL="121929" marR="121929" marT="60964" marB="60964">
                    <a:noFill/>
                  </a:tcPr>
                </a:tc>
                <a:tc>
                  <a:txBody>
                    <a:bodyPr/>
                    <a:lstStyle/>
                    <a:p>
                      <a:pPr algn="ctr"/>
                      <a:endParaRPr lang="en-US" sz="1400" dirty="0">
                        <a:solidFill>
                          <a:srgbClr val="C00000"/>
                        </a:solidFill>
                        <a:latin typeface="Lub Dub Medium" panose="020B0603030403020204" pitchFamily="34" charset="0"/>
                        <a:cs typeface="Arial" panose="020B0604020202020204" pitchFamily="34" charset="0"/>
                      </a:endParaRPr>
                    </a:p>
                  </a:txBody>
                  <a:tcPr marL="121929" marR="121929" marT="60964" marB="60964">
                    <a:noFill/>
                  </a:tcPr>
                </a:tc>
                <a:extLst>
                  <a:ext uri="{0D108BD9-81ED-4DB2-BD59-A6C34878D82A}">
                    <a16:rowId xmlns:a16="http://schemas.microsoft.com/office/drawing/2014/main" val="2326574733"/>
                  </a:ext>
                </a:extLst>
              </a:tr>
              <a:tr h="992913">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latin typeface="Lub Dub Medium" panose="020B0603030403020204" pitchFamily="34" charset="77"/>
                          <a:cs typeface="Arial" panose="020B0604020202020204" pitchFamily="34" charset="0"/>
                        </a:rPr>
                        <a:t>Key Takeaways:   </a:t>
                      </a:r>
                      <a:r>
                        <a:rPr lang="en-US" sz="1400" kern="1200" dirty="0">
                          <a:solidFill>
                            <a:schemeClr val="dk1"/>
                          </a:solidFill>
                          <a:effectLst/>
                          <a:latin typeface="Lub Dub Medium" panose="020B0603030403020204" pitchFamily="34" charset="77"/>
                          <a:ea typeface="+mn-ea"/>
                          <a:cs typeface="+mn-cs"/>
                        </a:rPr>
                        <a:t>Starting oral beta-blocker treatment early after a heart attack in patients with normal heart function didn't result in a lower combined occurrence of death or new heart attacks.</a:t>
                      </a:r>
                      <a:endParaRPr lang="en-US" sz="1400" b="0" dirty="0">
                        <a:latin typeface="Lub Dub Medium" panose="020B0603030403020204" pitchFamily="34" charset="77"/>
                        <a:cs typeface="Arial" panose="020B0604020202020204" pitchFamily="34" charset="0"/>
                      </a:endParaRPr>
                    </a:p>
                  </a:txBody>
                  <a:tcPr marL="121929" marR="121929" marT="60964" marB="60964">
                    <a:solidFill>
                      <a:schemeClr val="bg1">
                        <a:lumMod val="75000"/>
                      </a:schemeClr>
                    </a:solidFill>
                  </a:tcPr>
                </a:tc>
                <a:tc hMerge="1">
                  <a:txBody>
                    <a:bodyPr/>
                    <a:lstStyle/>
                    <a:p>
                      <a:pPr algn="ctr"/>
                      <a:endParaRPr lang="en-US" sz="1050" dirty="0">
                        <a:latin typeface="Arial" panose="020B0604020202020204" pitchFamily="34" charset="0"/>
                        <a:cs typeface="Arial" panose="020B0604020202020204" pitchFamily="34" charset="0"/>
                      </a:endParaRPr>
                    </a:p>
                  </a:txBody>
                  <a:tcPr marL="91447" marR="91447" marT="45723" marB="45723">
                    <a:solidFill>
                      <a:srgbClr val="C0C0C1"/>
                    </a:solidFill>
                  </a:tcPr>
                </a:tc>
                <a:tc hMerge="1">
                  <a:txBody>
                    <a:bodyPr/>
                    <a:lstStyle/>
                    <a:p>
                      <a:pPr algn="ctr"/>
                      <a:endParaRPr lang="en-US" sz="1050" dirty="0">
                        <a:latin typeface="Arial" panose="020B0604020202020204" pitchFamily="34" charset="0"/>
                        <a:cs typeface="Arial" panose="020B0604020202020204" pitchFamily="34" charset="0"/>
                      </a:endParaRPr>
                    </a:p>
                  </a:txBody>
                  <a:tcPr marL="91447" marR="91447" marT="45723" marB="45723">
                    <a:solidFill>
                      <a:srgbClr val="C0C0C1"/>
                    </a:solidFill>
                  </a:tcPr>
                </a:tc>
                <a:tc hMerge="1">
                  <a:txBody>
                    <a:bodyPr/>
                    <a:lstStyle/>
                    <a:p>
                      <a:pPr algn="ctr"/>
                      <a:endParaRPr lang="en-GB" sz="1050" dirty="0">
                        <a:latin typeface="Arial" panose="020B0604020202020204" pitchFamily="34" charset="0"/>
                        <a:cs typeface="Arial" panose="020B0604020202020204" pitchFamily="34" charset="0"/>
                      </a:endParaRPr>
                    </a:p>
                  </a:txBody>
                  <a:tcPr marL="91447" marR="91447" marT="45723" marB="45723">
                    <a:solidFill>
                      <a:srgbClr val="C0C0C1"/>
                    </a:solidFill>
                  </a:tcPr>
                </a:tc>
                <a:tc hMerge="1">
                  <a:txBody>
                    <a:bodyPr/>
                    <a:lstStyle/>
                    <a:p>
                      <a:pPr algn="ctr"/>
                      <a:endParaRPr lang="en-US" sz="1050" dirty="0">
                        <a:latin typeface="Arial" panose="020B0604020202020204" pitchFamily="34" charset="0"/>
                        <a:cs typeface="Arial" panose="020B0604020202020204" pitchFamily="34" charset="0"/>
                      </a:endParaRPr>
                    </a:p>
                  </a:txBody>
                  <a:tcPr marL="91447" marR="91447" marT="45723" marB="45723">
                    <a:solidFill>
                      <a:srgbClr val="C0C0C1"/>
                    </a:solidFill>
                  </a:tcPr>
                </a:tc>
                <a:extLst>
                  <a:ext uri="{0D108BD9-81ED-4DB2-BD59-A6C34878D82A}">
                    <a16:rowId xmlns:a16="http://schemas.microsoft.com/office/drawing/2014/main" val="3836730214"/>
                  </a:ext>
                </a:extLst>
              </a:tr>
            </a:tbl>
          </a:graphicData>
        </a:graphic>
      </p:graphicFrame>
    </p:spTree>
    <p:extLst>
      <p:ext uri="{BB962C8B-B14F-4D97-AF65-F5344CB8AC3E}">
        <p14:creationId xmlns:p14="http://schemas.microsoft.com/office/powerpoint/2010/main" val="12805293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1981201" y="274321"/>
            <a:ext cx="7952177" cy="1200329"/>
          </a:xfrm>
          <a:prstGeom prst="rect">
            <a:avLst/>
          </a:prstGeom>
          <a:noFill/>
        </p:spPr>
        <p:txBody>
          <a:bodyPr wrap="none">
            <a:spAutoFit/>
          </a:bodyPr>
          <a:lstStyle/>
          <a:p>
            <a:pPr algn="ctr">
              <a:defRPr sz="3600" b="1">
                <a:solidFill>
                  <a:srgbClr val="8B0000"/>
                </a:solidFill>
              </a:defRPr>
            </a:pPr>
            <a:r>
              <a:rPr sz="3600" dirty="0"/>
              <a:t>Beta-Blockers Post-MI in the Modern Era</a:t>
            </a:r>
            <a:endParaRPr lang="en-US" sz="3600" dirty="0"/>
          </a:p>
          <a:p>
            <a:pPr algn="ctr">
              <a:defRPr sz="3600" b="1">
                <a:solidFill>
                  <a:srgbClr val="8B0000"/>
                </a:solidFill>
              </a:defRPr>
            </a:pPr>
            <a:r>
              <a:rPr lang="en-US" sz="3600" dirty="0"/>
              <a:t>Summary and Clinical Implications</a:t>
            </a:r>
            <a:endParaRPr sz="3600" dirty="0"/>
          </a:p>
        </p:txBody>
      </p:sp>
      <p:sp>
        <p:nvSpPr>
          <p:cNvPr id="3" name="TextBox 2"/>
          <p:cNvSpPr txBox="1"/>
          <p:nvPr/>
        </p:nvSpPr>
        <p:spPr>
          <a:xfrm>
            <a:off x="2686967" y="1368148"/>
            <a:ext cx="5466433" cy="400110"/>
          </a:xfrm>
          <a:prstGeom prst="rect">
            <a:avLst/>
          </a:prstGeom>
          <a:noFill/>
        </p:spPr>
        <p:txBody>
          <a:bodyPr wrap="none">
            <a:spAutoFit/>
          </a:bodyPr>
          <a:lstStyle/>
          <a:p>
            <a:pPr algn="ctr">
              <a:defRPr sz="2000" i="1"/>
            </a:pPr>
            <a:r>
              <a:rPr sz="2000" dirty="0"/>
              <a:t>REBOOT-CNIC • </a:t>
            </a:r>
            <a:r>
              <a:rPr lang="en-US" sz="2000" dirty="0"/>
              <a:t>BETAMI-DANBLOCK • </a:t>
            </a:r>
            <a:r>
              <a:rPr sz="2000" dirty="0"/>
              <a:t>REDUCE-AMI</a:t>
            </a:r>
          </a:p>
        </p:txBody>
      </p:sp>
      <p:sp>
        <p:nvSpPr>
          <p:cNvPr id="4" name="TextBox 3"/>
          <p:cNvSpPr txBox="1"/>
          <p:nvPr/>
        </p:nvSpPr>
        <p:spPr>
          <a:xfrm>
            <a:off x="1981201" y="1892589"/>
            <a:ext cx="3840480" cy="1938992"/>
          </a:xfrm>
          <a:prstGeom prst="rect">
            <a:avLst/>
          </a:prstGeom>
          <a:noFill/>
        </p:spPr>
        <p:txBody>
          <a:bodyPr wrap="square">
            <a:spAutoFit/>
          </a:bodyPr>
          <a:lstStyle/>
          <a:p>
            <a:pPr>
              <a:defRPr sz="2000"/>
            </a:pPr>
            <a:r>
              <a:rPr sz="2000" dirty="0"/>
              <a:t>🧠  Do beta-blockers still help after MI in patients with preserved EF?</a:t>
            </a:r>
          </a:p>
          <a:p>
            <a:pPr>
              <a:defRPr sz="2000"/>
            </a:pPr>
            <a:endParaRPr sz="2000" dirty="0"/>
          </a:p>
          <a:p>
            <a:pPr>
              <a:defRPr sz="2000"/>
            </a:pPr>
            <a:r>
              <a:rPr sz="2000" dirty="0"/>
              <a:t>• Modern PCI era</a:t>
            </a:r>
          </a:p>
          <a:p>
            <a:pPr>
              <a:defRPr sz="2000"/>
            </a:pPr>
            <a:r>
              <a:rPr sz="2000" dirty="0"/>
              <a:t>• Preserved EF (≥50%)</a:t>
            </a:r>
          </a:p>
          <a:p>
            <a:pPr>
              <a:defRPr sz="2000"/>
            </a:pPr>
            <a:r>
              <a:rPr sz="2000" dirty="0"/>
              <a:t>• On full GDMT</a:t>
            </a:r>
          </a:p>
        </p:txBody>
      </p:sp>
      <p:sp>
        <p:nvSpPr>
          <p:cNvPr id="5" name="TextBox 4"/>
          <p:cNvSpPr txBox="1"/>
          <p:nvPr/>
        </p:nvSpPr>
        <p:spPr>
          <a:xfrm>
            <a:off x="6096000" y="1737361"/>
            <a:ext cx="4114800" cy="1138773"/>
          </a:xfrm>
          <a:prstGeom prst="rect">
            <a:avLst/>
          </a:prstGeom>
          <a:noFill/>
        </p:spPr>
        <p:txBody>
          <a:bodyPr wrap="square">
            <a:spAutoFit/>
          </a:bodyPr>
          <a:lstStyle/>
          <a:p>
            <a:endParaRPr dirty="0"/>
          </a:p>
          <a:p>
            <a:pPr>
              <a:defRPr sz="1800" b="1"/>
            </a:pPr>
            <a:r>
              <a:rPr dirty="0"/>
              <a:t>REBOOT-CNIC (NEJM 2024)</a:t>
            </a:r>
          </a:p>
          <a:p>
            <a:pPr>
              <a:defRPr sz="1600"/>
            </a:pPr>
            <a:r>
              <a:rPr sz="1600" dirty="0"/>
              <a:t>5,020 pts, LVEF ≥50%</a:t>
            </a:r>
            <a:br>
              <a:rPr sz="1600" dirty="0"/>
            </a:br>
            <a:r>
              <a:rPr sz="1600" dirty="0"/>
              <a:t>❌ No reduction in death, MI, or HF hosp.</a:t>
            </a:r>
          </a:p>
        </p:txBody>
      </p:sp>
      <p:sp>
        <p:nvSpPr>
          <p:cNvPr id="6" name="TextBox 5"/>
          <p:cNvSpPr txBox="1"/>
          <p:nvPr/>
        </p:nvSpPr>
        <p:spPr>
          <a:xfrm>
            <a:off x="6096000" y="3063240"/>
            <a:ext cx="4114800" cy="1138773"/>
          </a:xfrm>
          <a:prstGeom prst="rect">
            <a:avLst/>
          </a:prstGeom>
          <a:noFill/>
        </p:spPr>
        <p:txBody>
          <a:bodyPr wrap="square">
            <a:spAutoFit/>
          </a:bodyPr>
          <a:lstStyle/>
          <a:p>
            <a:endParaRPr/>
          </a:p>
          <a:p>
            <a:pPr>
              <a:defRPr sz="1800" b="1"/>
            </a:pPr>
            <a:r>
              <a:t>REDUCE-AMI (NEJM 2024)</a:t>
            </a:r>
          </a:p>
          <a:p>
            <a:pPr>
              <a:defRPr sz="1600"/>
            </a:pPr>
            <a:r>
              <a:rPr sz="1600"/>
              <a:t>5,020 pts, LVEF ≥50%</a:t>
            </a:r>
            <a:br>
              <a:rPr sz="1600"/>
            </a:br>
            <a:r>
              <a:rPr sz="1600"/>
              <a:t>❌ No benefit on death or recurrent MI</a:t>
            </a:r>
          </a:p>
        </p:txBody>
      </p:sp>
      <p:sp>
        <p:nvSpPr>
          <p:cNvPr id="7" name="TextBox 6"/>
          <p:cNvSpPr txBox="1"/>
          <p:nvPr/>
        </p:nvSpPr>
        <p:spPr>
          <a:xfrm>
            <a:off x="6096000" y="4389121"/>
            <a:ext cx="4114800" cy="1138773"/>
          </a:xfrm>
          <a:prstGeom prst="rect">
            <a:avLst/>
          </a:prstGeom>
          <a:noFill/>
        </p:spPr>
        <p:txBody>
          <a:bodyPr wrap="square">
            <a:spAutoFit/>
          </a:bodyPr>
          <a:lstStyle/>
          <a:p>
            <a:endParaRPr/>
          </a:p>
          <a:p>
            <a:pPr>
              <a:defRPr sz="1800" b="1"/>
            </a:pPr>
            <a:r>
              <a:t>BETAMI-DANBLOCK (Circulation 2023)</a:t>
            </a:r>
          </a:p>
          <a:p>
            <a:pPr>
              <a:defRPr sz="1600"/>
            </a:pPr>
            <a:r>
              <a:rPr sz="1600"/>
              <a:t>3,500 pts, LVEF &gt;40%</a:t>
            </a:r>
            <a:br>
              <a:rPr sz="1600"/>
            </a:br>
            <a:r>
              <a:rPr sz="1600"/>
              <a:t>❌ No difference in death or MI</a:t>
            </a:r>
          </a:p>
        </p:txBody>
      </p:sp>
      <p:sp>
        <p:nvSpPr>
          <p:cNvPr id="8" name="Rectangle 7"/>
          <p:cNvSpPr/>
          <p:nvPr/>
        </p:nvSpPr>
        <p:spPr>
          <a:xfrm>
            <a:off x="1524000" y="5669280"/>
            <a:ext cx="9144000" cy="914400"/>
          </a:xfrm>
          <a:prstGeom prst="rect">
            <a:avLst/>
          </a:prstGeom>
          <a:solidFill>
            <a:srgbClr val="E6E6E6"/>
          </a:solidFill>
          <a:ln>
            <a:solidFill>
              <a:srgbClr val="8B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sz="2000" b="1"/>
            </a:pPr>
            <a:r>
              <a:rPr sz="2000" dirty="0">
                <a:solidFill>
                  <a:srgbClr val="FF0000"/>
                </a:solidFill>
              </a:rPr>
              <a:t>Routine β-blocker therapy not beneficial in revascularized, preserved-EF post-MI.</a:t>
            </a:r>
          </a:p>
          <a:p>
            <a:r>
              <a:rPr lang="en-US" dirty="0">
                <a:solidFill>
                  <a:srgbClr val="FF0000"/>
                </a:solidFill>
              </a:rPr>
              <a:t>	</a:t>
            </a:r>
            <a:r>
              <a:rPr dirty="0">
                <a:solidFill>
                  <a:srgbClr val="FF0000"/>
                </a:solidFill>
              </a:rPr>
              <a:t>Continue only if EF ≤40%, HF, or arrhythmia risk.</a:t>
            </a:r>
          </a:p>
        </p:txBody>
      </p:sp>
    </p:spTree>
    <p:extLst>
      <p:ext uri="{BB962C8B-B14F-4D97-AF65-F5344CB8AC3E}">
        <p14:creationId xmlns:p14="http://schemas.microsoft.com/office/powerpoint/2010/main" val="661624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2D5A0-6C72-3A4B-B584-4BBC60A1FBDC}"/>
              </a:ext>
            </a:extLst>
          </p:cNvPr>
          <p:cNvSpPr>
            <a:spLocks noGrp="1"/>
          </p:cNvSpPr>
          <p:nvPr>
            <p:ph type="title"/>
          </p:nvPr>
        </p:nvSpPr>
        <p:spPr/>
        <p:txBody>
          <a:bodyPr>
            <a:normAutofit/>
          </a:bodyPr>
          <a:lstStyle/>
          <a:p>
            <a:r>
              <a:rPr lang="en-US" sz="4800" b="1" i="1" dirty="0">
                <a:latin typeface="+mn-lt"/>
              </a:rPr>
              <a:t>OPTION</a:t>
            </a:r>
            <a:r>
              <a:rPr lang="en-US" sz="4800" b="1" dirty="0">
                <a:latin typeface="+mn-lt"/>
              </a:rPr>
              <a:t>  Trial</a:t>
            </a:r>
          </a:p>
        </p:txBody>
      </p:sp>
      <p:pic>
        <p:nvPicPr>
          <p:cNvPr id="4" name="Content Placeholder 3">
            <a:extLst>
              <a:ext uri="{FF2B5EF4-FFF2-40B4-BE49-F238E27FC236}">
                <a16:creationId xmlns:a16="http://schemas.microsoft.com/office/drawing/2014/main" id="{1B8FA30F-B6CF-B042-99E2-EC57C718D290}"/>
              </a:ext>
            </a:extLst>
          </p:cNvPr>
          <p:cNvPicPr>
            <a:picLocks noGrp="1" noChangeAspect="1"/>
          </p:cNvPicPr>
          <p:nvPr>
            <p:ph idx="1"/>
          </p:nvPr>
        </p:nvPicPr>
        <p:blipFill>
          <a:blip r:embed="rId2"/>
          <a:stretch>
            <a:fillRect/>
          </a:stretch>
        </p:blipFill>
        <p:spPr>
          <a:xfrm>
            <a:off x="743198" y="3123139"/>
            <a:ext cx="10515600" cy="3205097"/>
          </a:xfrm>
          <a:prstGeom prst="rect">
            <a:avLst/>
          </a:prstGeom>
        </p:spPr>
      </p:pic>
      <p:pic>
        <p:nvPicPr>
          <p:cNvPr id="5" name="Picture 4">
            <a:extLst>
              <a:ext uri="{FF2B5EF4-FFF2-40B4-BE49-F238E27FC236}">
                <a16:creationId xmlns:a16="http://schemas.microsoft.com/office/drawing/2014/main" id="{79B0D462-3B6C-D44C-933B-EB00642A9EF3}"/>
              </a:ext>
            </a:extLst>
          </p:cNvPr>
          <p:cNvPicPr>
            <a:picLocks noChangeAspect="1"/>
          </p:cNvPicPr>
          <p:nvPr/>
        </p:nvPicPr>
        <p:blipFill>
          <a:blip r:embed="rId3"/>
          <a:stretch>
            <a:fillRect/>
          </a:stretch>
        </p:blipFill>
        <p:spPr>
          <a:xfrm>
            <a:off x="600692" y="1369966"/>
            <a:ext cx="6019800" cy="1155700"/>
          </a:xfrm>
          <a:prstGeom prst="rect">
            <a:avLst/>
          </a:prstGeom>
        </p:spPr>
      </p:pic>
    </p:spTree>
    <p:extLst>
      <p:ext uri="{BB962C8B-B14F-4D97-AF65-F5344CB8AC3E}">
        <p14:creationId xmlns:p14="http://schemas.microsoft.com/office/powerpoint/2010/main" val="11273482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b="1" dirty="0"/>
              <a:t>Background &amp; Rationale</a:t>
            </a:r>
          </a:p>
        </p:txBody>
      </p:sp>
      <p:sp>
        <p:nvSpPr>
          <p:cNvPr id="3" name="Content Placeholder 2"/>
          <p:cNvSpPr>
            <a:spLocks noGrp="1"/>
          </p:cNvSpPr>
          <p:nvPr>
            <p:ph idx="1"/>
          </p:nvPr>
        </p:nvSpPr>
        <p:spPr/>
        <p:txBody>
          <a:bodyPr>
            <a:normAutofit/>
          </a:bodyPr>
          <a:lstStyle/>
          <a:p>
            <a:pPr marL="0" indent="0">
              <a:spcAft>
                <a:spcPts val="1000"/>
              </a:spcAft>
              <a:buNone/>
              <a:defRPr sz="2000"/>
            </a:pPr>
            <a:r>
              <a:rPr sz="2400" dirty="0"/>
              <a:t>• AF ablation does not eliminate long-term stroke risk</a:t>
            </a:r>
          </a:p>
          <a:p>
            <a:pPr marL="0" indent="0">
              <a:spcAft>
                <a:spcPts val="1000"/>
              </a:spcAft>
              <a:buNone/>
              <a:defRPr sz="2000"/>
            </a:pPr>
            <a:r>
              <a:rPr sz="2400" dirty="0"/>
              <a:t>• OAC reduces stroke but increases bleeding</a:t>
            </a:r>
          </a:p>
          <a:p>
            <a:pPr marL="0" indent="0">
              <a:spcAft>
                <a:spcPts val="1000"/>
              </a:spcAft>
              <a:buNone/>
              <a:defRPr sz="2000"/>
            </a:pPr>
            <a:r>
              <a:rPr sz="2400" dirty="0"/>
              <a:t>• LAAC may offer similar stroke prevention with less bleeding</a:t>
            </a:r>
          </a:p>
          <a:p>
            <a:pPr marL="0" indent="0">
              <a:spcAft>
                <a:spcPts val="1000"/>
              </a:spcAft>
              <a:buNone/>
              <a:defRPr sz="2000"/>
            </a:pPr>
            <a:r>
              <a:rPr sz="2400" dirty="0"/>
              <a:t>• OPTION trial tested LAAC vs continued OAC post-ablation</a:t>
            </a:r>
          </a:p>
        </p:txBody>
      </p:sp>
    </p:spTree>
    <p:extLst>
      <p:ext uri="{BB962C8B-B14F-4D97-AF65-F5344CB8AC3E}">
        <p14:creationId xmlns:p14="http://schemas.microsoft.com/office/powerpoint/2010/main" val="14794661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B3497E-62B8-3149-9D02-B87AD02CBD43}"/>
              </a:ext>
            </a:extLst>
          </p:cNvPr>
          <p:cNvPicPr>
            <a:picLocks noChangeAspect="1"/>
          </p:cNvPicPr>
          <p:nvPr/>
        </p:nvPicPr>
        <p:blipFill>
          <a:blip r:embed="rId2"/>
          <a:stretch>
            <a:fillRect/>
          </a:stretch>
        </p:blipFill>
        <p:spPr>
          <a:xfrm>
            <a:off x="0" y="514474"/>
            <a:ext cx="6404641" cy="5346293"/>
          </a:xfrm>
          <a:prstGeom prst="rect">
            <a:avLst/>
          </a:prstGeom>
        </p:spPr>
      </p:pic>
      <p:pic>
        <p:nvPicPr>
          <p:cNvPr id="5" name="Content Placeholder 3">
            <a:extLst>
              <a:ext uri="{FF2B5EF4-FFF2-40B4-BE49-F238E27FC236}">
                <a16:creationId xmlns:a16="http://schemas.microsoft.com/office/drawing/2014/main" id="{7E6C0B22-438F-A144-A9EB-60885CF4CD64}"/>
              </a:ext>
            </a:extLst>
          </p:cNvPr>
          <p:cNvPicPr>
            <a:picLocks noGrp="1" noChangeAspect="1"/>
          </p:cNvPicPr>
          <p:nvPr>
            <p:ph idx="1"/>
          </p:nvPr>
        </p:nvPicPr>
        <p:blipFill>
          <a:blip r:embed="rId3"/>
          <a:stretch>
            <a:fillRect/>
          </a:stretch>
        </p:blipFill>
        <p:spPr>
          <a:xfrm>
            <a:off x="6486417" y="165100"/>
            <a:ext cx="5527164" cy="6045042"/>
          </a:xfrm>
          <a:prstGeom prst="rect">
            <a:avLst/>
          </a:prstGeom>
        </p:spPr>
      </p:pic>
    </p:spTree>
    <p:extLst>
      <p:ext uri="{BB962C8B-B14F-4D97-AF65-F5344CB8AC3E}">
        <p14:creationId xmlns:p14="http://schemas.microsoft.com/office/powerpoint/2010/main" val="31741027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b="1" dirty="0">
                <a:latin typeface="+mn-lt"/>
              </a:rPr>
              <a:t>Procedural Outcomes</a:t>
            </a:r>
          </a:p>
        </p:txBody>
      </p:sp>
      <p:sp>
        <p:nvSpPr>
          <p:cNvPr id="3" name="Content Placeholder 2"/>
          <p:cNvSpPr>
            <a:spLocks noGrp="1"/>
          </p:cNvSpPr>
          <p:nvPr>
            <p:ph idx="1"/>
          </p:nvPr>
        </p:nvSpPr>
        <p:spPr/>
        <p:txBody>
          <a:bodyPr>
            <a:normAutofit/>
          </a:bodyPr>
          <a:lstStyle/>
          <a:p>
            <a:pPr marL="0" indent="0">
              <a:spcAft>
                <a:spcPts val="1000"/>
              </a:spcAft>
              <a:buNone/>
              <a:defRPr sz="2000"/>
            </a:pPr>
            <a:r>
              <a:rPr sz="2400" dirty="0"/>
              <a:t>• Device success: 98.8%</a:t>
            </a:r>
          </a:p>
          <a:p>
            <a:pPr marL="0" indent="0">
              <a:spcAft>
                <a:spcPts val="1000"/>
              </a:spcAft>
              <a:buNone/>
              <a:defRPr sz="2000"/>
            </a:pPr>
            <a:r>
              <a:rPr sz="2400" dirty="0"/>
              <a:t>• Concomitant LAAC with ablation common</a:t>
            </a:r>
          </a:p>
          <a:p>
            <a:pPr marL="0" indent="0">
              <a:spcAft>
                <a:spcPts val="1000"/>
              </a:spcAft>
              <a:buNone/>
              <a:defRPr sz="2000"/>
            </a:pPr>
            <a:r>
              <a:rPr sz="2400" dirty="0"/>
              <a:t>• Periprocedural complication rate ≈2.7%</a:t>
            </a:r>
          </a:p>
          <a:p>
            <a:pPr marL="0" indent="0">
              <a:spcAft>
                <a:spcPts val="1000"/>
              </a:spcAft>
              <a:buNone/>
              <a:defRPr sz="2000"/>
            </a:pPr>
            <a:r>
              <a:rPr sz="2400" dirty="0"/>
              <a:t>• Imaging confirmed closure in &gt;95% at follow-up</a:t>
            </a:r>
          </a:p>
        </p:txBody>
      </p:sp>
    </p:spTree>
    <p:extLst>
      <p:ext uri="{BB962C8B-B14F-4D97-AF65-F5344CB8AC3E}">
        <p14:creationId xmlns:p14="http://schemas.microsoft.com/office/powerpoint/2010/main" val="40674587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6FCC32-318E-594B-8A95-F0E0A86FA45E}"/>
              </a:ext>
            </a:extLst>
          </p:cNvPr>
          <p:cNvPicPr>
            <a:picLocks noChangeAspect="1"/>
          </p:cNvPicPr>
          <p:nvPr/>
        </p:nvPicPr>
        <p:blipFill>
          <a:blip r:embed="rId2"/>
          <a:stretch>
            <a:fillRect/>
          </a:stretch>
        </p:blipFill>
        <p:spPr>
          <a:xfrm>
            <a:off x="1676111" y="101090"/>
            <a:ext cx="8839777" cy="5902830"/>
          </a:xfrm>
          <a:prstGeom prst="rect">
            <a:avLst/>
          </a:prstGeom>
        </p:spPr>
      </p:pic>
      <p:sp>
        <p:nvSpPr>
          <p:cNvPr id="5" name="Rectangle 4">
            <a:extLst>
              <a:ext uri="{FF2B5EF4-FFF2-40B4-BE49-F238E27FC236}">
                <a16:creationId xmlns:a16="http://schemas.microsoft.com/office/drawing/2014/main" id="{4E687F17-66D6-8746-BEE5-8EC5AC204E5E}"/>
              </a:ext>
            </a:extLst>
          </p:cNvPr>
          <p:cNvSpPr/>
          <p:nvPr/>
        </p:nvSpPr>
        <p:spPr>
          <a:xfrm>
            <a:off x="1574800" y="6003920"/>
            <a:ext cx="10617200" cy="836126"/>
          </a:xfrm>
          <a:prstGeom prst="rect">
            <a:avLst/>
          </a:prstGeom>
        </p:spPr>
        <p:txBody>
          <a:bodyPr wrap="square">
            <a:spAutoFit/>
          </a:bodyPr>
          <a:lstStyle/>
          <a:p>
            <a:pPr>
              <a:spcAft>
                <a:spcPts val="1000"/>
              </a:spcAft>
              <a:defRPr sz="2000"/>
            </a:pPr>
            <a:r>
              <a:rPr lang="en-US" dirty="0"/>
              <a:t>• 1,600 patients				• Watchman FLX LAAC (concomitant or staged) vs DOAC</a:t>
            </a:r>
          </a:p>
          <a:p>
            <a:pPr>
              <a:spcAft>
                <a:spcPts val="1000"/>
              </a:spcAft>
              <a:defRPr sz="2000"/>
            </a:pPr>
            <a:r>
              <a:rPr lang="en-US" dirty="0"/>
              <a:t>• CHA₂DS₂-</a:t>
            </a:r>
            <a:r>
              <a:rPr lang="en-US" dirty="0" err="1"/>
              <a:t>VASc</a:t>
            </a:r>
            <a:r>
              <a:rPr lang="en-US" dirty="0"/>
              <a:t> ≥2 (men), ≥3 (women)	• 36 months</a:t>
            </a:r>
          </a:p>
        </p:txBody>
      </p:sp>
    </p:spTree>
    <p:extLst>
      <p:ext uri="{BB962C8B-B14F-4D97-AF65-F5344CB8AC3E}">
        <p14:creationId xmlns:p14="http://schemas.microsoft.com/office/powerpoint/2010/main" val="3571426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CAB77-2432-9243-A684-B60A5BD61B43}"/>
              </a:ext>
            </a:extLst>
          </p:cNvPr>
          <p:cNvSpPr>
            <a:spLocks noGrp="1"/>
          </p:cNvSpPr>
          <p:nvPr>
            <p:ph type="title"/>
          </p:nvPr>
        </p:nvSpPr>
        <p:spPr/>
        <p:txBody>
          <a:bodyPr>
            <a:normAutofit/>
          </a:bodyPr>
          <a:lstStyle/>
          <a:p>
            <a:r>
              <a:rPr lang="en-US" sz="4800" b="1" i="1" dirty="0">
                <a:latin typeface="+mn-lt"/>
                <a:ea typeface="PingFang MO Medium" panose="020B0600000000000000" pitchFamily="34" charset="-120"/>
                <a:cs typeface="Lao MN" pitchFamily="2" charset="0"/>
              </a:rPr>
              <a:t>SELECT  </a:t>
            </a:r>
            <a:r>
              <a:rPr lang="en-US" sz="4800" b="1" dirty="0">
                <a:latin typeface="+mn-lt"/>
                <a:ea typeface="PingFang MO Medium" panose="020B0600000000000000" pitchFamily="34" charset="-120"/>
                <a:cs typeface="Lao MN" pitchFamily="2" charset="0"/>
              </a:rPr>
              <a:t>Trial</a:t>
            </a:r>
          </a:p>
        </p:txBody>
      </p:sp>
      <p:pic>
        <p:nvPicPr>
          <p:cNvPr id="5" name="Content Placeholder 4">
            <a:extLst>
              <a:ext uri="{FF2B5EF4-FFF2-40B4-BE49-F238E27FC236}">
                <a16:creationId xmlns:a16="http://schemas.microsoft.com/office/drawing/2014/main" id="{3F8D8D45-7F4C-2045-88C4-9A452D26D25A}"/>
              </a:ext>
            </a:extLst>
          </p:cNvPr>
          <p:cNvPicPr>
            <a:picLocks noGrp="1" noChangeAspect="1"/>
          </p:cNvPicPr>
          <p:nvPr>
            <p:ph idx="1"/>
          </p:nvPr>
        </p:nvPicPr>
        <p:blipFill>
          <a:blip r:embed="rId2"/>
          <a:stretch>
            <a:fillRect/>
          </a:stretch>
        </p:blipFill>
        <p:spPr>
          <a:xfrm>
            <a:off x="1002063" y="1476933"/>
            <a:ext cx="9139464" cy="5074032"/>
          </a:xfrm>
          <a:prstGeom prst="rect">
            <a:avLst/>
          </a:prstGeom>
        </p:spPr>
      </p:pic>
    </p:spTree>
    <p:extLst>
      <p:ext uri="{BB962C8B-B14F-4D97-AF65-F5344CB8AC3E}">
        <p14:creationId xmlns:p14="http://schemas.microsoft.com/office/powerpoint/2010/main" val="1069042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b="1" dirty="0">
                <a:latin typeface="+mn-lt"/>
              </a:rPr>
              <a:t>Primary Results</a:t>
            </a:r>
          </a:p>
        </p:txBody>
      </p:sp>
      <p:sp>
        <p:nvSpPr>
          <p:cNvPr id="3" name="Content Placeholder 2"/>
          <p:cNvSpPr>
            <a:spLocks noGrp="1"/>
          </p:cNvSpPr>
          <p:nvPr>
            <p:ph idx="1"/>
          </p:nvPr>
        </p:nvSpPr>
        <p:spPr>
          <a:xfrm>
            <a:off x="838200" y="1520825"/>
            <a:ext cx="10515600" cy="4351338"/>
          </a:xfrm>
        </p:spPr>
        <p:txBody>
          <a:bodyPr>
            <a:normAutofit lnSpcReduction="10000"/>
          </a:bodyPr>
          <a:lstStyle/>
          <a:p>
            <a:pPr marL="0" indent="0">
              <a:spcAft>
                <a:spcPts val="1000"/>
              </a:spcAft>
              <a:buNone/>
              <a:defRPr sz="2000"/>
            </a:pPr>
            <a:r>
              <a:rPr sz="2400" dirty="0"/>
              <a:t>• Efficacy endpoint: 5.3% (LAAC) vs 5.8% (OAC)</a:t>
            </a:r>
          </a:p>
          <a:p>
            <a:pPr marL="0" indent="0">
              <a:spcAft>
                <a:spcPts val="1000"/>
              </a:spcAft>
              <a:buNone/>
              <a:defRPr sz="2000"/>
            </a:pPr>
            <a:r>
              <a:rPr sz="2400" dirty="0"/>
              <a:t>• Non-inferior for death/stroke/systemic embolism</a:t>
            </a:r>
          </a:p>
          <a:p>
            <a:pPr marL="0" indent="0">
              <a:spcAft>
                <a:spcPts val="1000"/>
              </a:spcAft>
              <a:buNone/>
              <a:defRPr sz="2000"/>
            </a:pPr>
            <a:r>
              <a:rPr sz="2400" dirty="0"/>
              <a:t>• Ischemic stroke: 1.2% vs 1.3%</a:t>
            </a:r>
          </a:p>
          <a:p>
            <a:pPr marL="0" indent="0">
              <a:spcAft>
                <a:spcPts val="1000"/>
              </a:spcAft>
              <a:buNone/>
              <a:defRPr sz="2000"/>
            </a:pPr>
            <a:r>
              <a:rPr sz="2400" dirty="0"/>
              <a:t>• Equivalent thromboembolic protection</a:t>
            </a:r>
            <a:endParaRPr lang="en-US" sz="2400" dirty="0"/>
          </a:p>
          <a:p>
            <a:pPr marL="0" indent="0">
              <a:spcAft>
                <a:spcPts val="1000"/>
              </a:spcAft>
              <a:buNone/>
              <a:defRPr sz="2000"/>
            </a:pPr>
            <a:endParaRPr lang="en-US" sz="2400" dirty="0"/>
          </a:p>
          <a:p>
            <a:pPr marL="0" indent="0">
              <a:spcAft>
                <a:spcPts val="1000"/>
              </a:spcAft>
              <a:buNone/>
              <a:defRPr sz="2000"/>
            </a:pPr>
            <a:r>
              <a:rPr lang="en-US" sz="2400" dirty="0"/>
              <a:t>• Major + clinically relevant non-major bleeding: 8.5%(LAAC) vs 18.1%(OAC)</a:t>
            </a:r>
          </a:p>
          <a:p>
            <a:pPr marL="0" indent="0">
              <a:spcAft>
                <a:spcPts val="1000"/>
              </a:spcAft>
              <a:buNone/>
              <a:defRPr sz="2000"/>
            </a:pPr>
            <a:r>
              <a:rPr lang="en-US" sz="2400" dirty="0"/>
              <a:t>• 55% relative reduction in bleeding</a:t>
            </a:r>
          </a:p>
          <a:p>
            <a:pPr marL="0" indent="0">
              <a:spcAft>
                <a:spcPts val="1000"/>
              </a:spcAft>
              <a:buNone/>
              <a:defRPr sz="2000"/>
            </a:pPr>
            <a:r>
              <a:rPr lang="en-US" sz="2400" dirty="0"/>
              <a:t>• Fewer late bleeds; no increase in thrombotic events</a:t>
            </a:r>
          </a:p>
          <a:p>
            <a:pPr marL="0" indent="0">
              <a:spcAft>
                <a:spcPts val="1000"/>
              </a:spcAft>
              <a:buNone/>
              <a:defRPr sz="2000"/>
            </a:pPr>
            <a:endParaRPr sz="2400" dirty="0"/>
          </a:p>
        </p:txBody>
      </p:sp>
    </p:spTree>
    <p:extLst>
      <p:ext uri="{BB962C8B-B14F-4D97-AF65-F5344CB8AC3E}">
        <p14:creationId xmlns:p14="http://schemas.microsoft.com/office/powerpoint/2010/main" val="34346551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127701-C456-F94F-A880-CA9F3EB60B68}"/>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7F1421F3-19D5-8F4F-87BF-5DF1924E3CBA}"/>
              </a:ext>
            </a:extLst>
          </p:cNvPr>
          <p:cNvPicPr>
            <a:picLocks noChangeAspect="1"/>
          </p:cNvPicPr>
          <p:nvPr/>
        </p:nvPicPr>
        <p:blipFill>
          <a:blip r:embed="rId3"/>
          <a:stretch>
            <a:fillRect/>
          </a:stretch>
        </p:blipFill>
        <p:spPr>
          <a:xfrm>
            <a:off x="317925" y="1615005"/>
            <a:ext cx="5344533" cy="3551746"/>
          </a:xfrm>
          <a:prstGeom prst="rect">
            <a:avLst/>
          </a:prstGeom>
        </p:spPr>
      </p:pic>
      <p:pic>
        <p:nvPicPr>
          <p:cNvPr id="5" name="Picture 4">
            <a:extLst>
              <a:ext uri="{FF2B5EF4-FFF2-40B4-BE49-F238E27FC236}">
                <a16:creationId xmlns:a16="http://schemas.microsoft.com/office/drawing/2014/main" id="{93619AE4-D877-184E-B161-DB9F1FE97B8C}"/>
              </a:ext>
            </a:extLst>
          </p:cNvPr>
          <p:cNvPicPr>
            <a:picLocks noChangeAspect="1"/>
          </p:cNvPicPr>
          <p:nvPr/>
        </p:nvPicPr>
        <p:blipFill>
          <a:blip r:embed="rId4"/>
          <a:stretch>
            <a:fillRect/>
          </a:stretch>
        </p:blipFill>
        <p:spPr>
          <a:xfrm>
            <a:off x="6096000" y="2659063"/>
            <a:ext cx="5283200" cy="3517900"/>
          </a:xfrm>
          <a:prstGeom prst="rect">
            <a:avLst/>
          </a:prstGeom>
        </p:spPr>
      </p:pic>
      <p:pic>
        <p:nvPicPr>
          <p:cNvPr id="6" name="Picture 5">
            <a:extLst>
              <a:ext uri="{FF2B5EF4-FFF2-40B4-BE49-F238E27FC236}">
                <a16:creationId xmlns:a16="http://schemas.microsoft.com/office/drawing/2014/main" id="{4A925594-67E9-D744-9DCE-777AB78F08C1}"/>
              </a:ext>
            </a:extLst>
          </p:cNvPr>
          <p:cNvPicPr>
            <a:picLocks noChangeAspect="1"/>
          </p:cNvPicPr>
          <p:nvPr/>
        </p:nvPicPr>
        <p:blipFill>
          <a:blip r:embed="rId5"/>
          <a:stretch>
            <a:fillRect/>
          </a:stretch>
        </p:blipFill>
        <p:spPr>
          <a:xfrm>
            <a:off x="5662458" y="213144"/>
            <a:ext cx="6328820" cy="6355468"/>
          </a:xfrm>
          <a:prstGeom prst="rect">
            <a:avLst/>
          </a:prstGeom>
        </p:spPr>
      </p:pic>
    </p:spTree>
    <p:extLst>
      <p:ext uri="{BB962C8B-B14F-4D97-AF65-F5344CB8AC3E}">
        <p14:creationId xmlns:p14="http://schemas.microsoft.com/office/powerpoint/2010/main" val="26848746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47712-472C-684D-BAB9-B4391B4D1CBB}"/>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BBF4CD18-DCF7-094D-84DE-38F94C6791FA}"/>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0A0B0E9C-D45B-3749-ACB8-5C0ACA3B0320}"/>
              </a:ext>
            </a:extLst>
          </p:cNvPr>
          <p:cNvPicPr>
            <a:picLocks noChangeAspect="1"/>
          </p:cNvPicPr>
          <p:nvPr/>
        </p:nvPicPr>
        <p:blipFill rotWithShape="1">
          <a:blip r:embed="rId2"/>
          <a:srcRect l="1234" r="1255" b="3350"/>
          <a:stretch/>
        </p:blipFill>
        <p:spPr>
          <a:xfrm>
            <a:off x="516673" y="237197"/>
            <a:ext cx="11158653" cy="6383606"/>
          </a:xfrm>
          <a:prstGeom prst="rect">
            <a:avLst/>
          </a:prstGeom>
        </p:spPr>
      </p:pic>
    </p:spTree>
    <p:extLst>
      <p:ext uri="{BB962C8B-B14F-4D97-AF65-F5344CB8AC3E}">
        <p14:creationId xmlns:p14="http://schemas.microsoft.com/office/powerpoint/2010/main" val="6417661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B41460D-CA8D-D448-9728-E1EEE4E0E8F4}"/>
              </a:ext>
            </a:extLst>
          </p:cNvPr>
          <p:cNvPicPr>
            <a:picLocks noGrp="1" noChangeAspect="1"/>
          </p:cNvPicPr>
          <p:nvPr>
            <p:ph idx="1"/>
          </p:nvPr>
        </p:nvPicPr>
        <p:blipFill>
          <a:blip r:embed="rId2"/>
          <a:stretch>
            <a:fillRect/>
          </a:stretch>
        </p:blipFill>
        <p:spPr>
          <a:xfrm>
            <a:off x="1334429" y="-15541"/>
            <a:ext cx="9523142" cy="6889082"/>
          </a:xfrm>
          <a:prstGeom prst="rect">
            <a:avLst/>
          </a:prstGeom>
        </p:spPr>
      </p:pic>
    </p:spTree>
    <p:extLst>
      <p:ext uri="{BB962C8B-B14F-4D97-AF65-F5344CB8AC3E}">
        <p14:creationId xmlns:p14="http://schemas.microsoft.com/office/powerpoint/2010/main" val="38285542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3778B84-A069-6645-889F-3AA9F9DAB603}"/>
              </a:ext>
            </a:extLst>
          </p:cNvPr>
          <p:cNvPicPr>
            <a:picLocks noGrp="1" noChangeAspect="1"/>
          </p:cNvPicPr>
          <p:nvPr>
            <p:ph idx="1"/>
          </p:nvPr>
        </p:nvPicPr>
        <p:blipFill rotWithShape="1">
          <a:blip r:embed="rId2"/>
          <a:srcRect b="5487"/>
          <a:stretch/>
        </p:blipFill>
        <p:spPr>
          <a:xfrm>
            <a:off x="1256518" y="360834"/>
            <a:ext cx="9678963" cy="6136332"/>
          </a:xfrm>
          <a:prstGeom prst="rect">
            <a:avLst/>
          </a:prstGeom>
        </p:spPr>
      </p:pic>
    </p:spTree>
    <p:extLst>
      <p:ext uri="{BB962C8B-B14F-4D97-AF65-F5344CB8AC3E}">
        <p14:creationId xmlns:p14="http://schemas.microsoft.com/office/powerpoint/2010/main" val="4362679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latin typeface="+mn-lt"/>
              </a:rPr>
              <a:t>OPTION</a:t>
            </a:r>
            <a:r>
              <a:rPr lang="en-US" b="1" dirty="0">
                <a:latin typeface="+mn-lt"/>
              </a:rPr>
              <a:t>  Trial</a:t>
            </a:r>
            <a:br>
              <a:rPr lang="en-US" dirty="0"/>
            </a:br>
            <a:r>
              <a:rPr lang="en-US" b="1" dirty="0">
                <a:latin typeface="+mn-lt"/>
              </a:rPr>
              <a:t>Summary &amp; Clinical Implications  </a:t>
            </a:r>
            <a:endParaRPr b="1" dirty="0">
              <a:latin typeface="+mn-lt"/>
            </a:endParaRPr>
          </a:p>
        </p:txBody>
      </p:sp>
      <p:sp>
        <p:nvSpPr>
          <p:cNvPr id="3" name="Content Placeholder 2"/>
          <p:cNvSpPr>
            <a:spLocks noGrp="1"/>
          </p:cNvSpPr>
          <p:nvPr>
            <p:ph idx="1"/>
          </p:nvPr>
        </p:nvSpPr>
        <p:spPr/>
        <p:txBody>
          <a:bodyPr>
            <a:normAutofit/>
          </a:bodyPr>
          <a:lstStyle/>
          <a:p>
            <a:pPr marL="0" indent="0">
              <a:spcAft>
                <a:spcPts val="1000"/>
              </a:spcAft>
              <a:buNone/>
              <a:defRPr sz="2000"/>
            </a:pPr>
            <a:r>
              <a:rPr sz="2400" dirty="0"/>
              <a:t>• LAAC offers stroke prevention comparable to OAC with less bleeding</a:t>
            </a:r>
          </a:p>
          <a:p>
            <a:pPr marL="0" indent="0">
              <a:spcAft>
                <a:spcPts val="1000"/>
              </a:spcAft>
              <a:buNone/>
              <a:defRPr sz="2000"/>
            </a:pPr>
            <a:r>
              <a:rPr sz="2400" dirty="0"/>
              <a:t>• Appropriate for post-ablation patients with bleeding risk or OAC intolerance</a:t>
            </a:r>
          </a:p>
          <a:p>
            <a:pPr marL="0" indent="0">
              <a:spcAft>
                <a:spcPts val="1000"/>
              </a:spcAft>
              <a:buNone/>
              <a:defRPr sz="2000"/>
            </a:pPr>
            <a:r>
              <a:rPr sz="2400" dirty="0"/>
              <a:t>• Low procedural risk with experienced operators</a:t>
            </a:r>
          </a:p>
          <a:p>
            <a:pPr marL="0" indent="0">
              <a:spcAft>
                <a:spcPts val="1000"/>
              </a:spcAft>
              <a:buNone/>
              <a:defRPr sz="2000"/>
            </a:pPr>
            <a:r>
              <a:rPr sz="2400" dirty="0"/>
              <a:t>• OPTION broadens indication for Watchman FLX</a:t>
            </a:r>
          </a:p>
          <a:p>
            <a:pPr marL="0" indent="0">
              <a:spcAft>
                <a:spcPts val="1000"/>
              </a:spcAft>
              <a:buNone/>
              <a:defRPr sz="2000"/>
            </a:pPr>
            <a:r>
              <a:rPr sz="2400" dirty="0"/>
              <a:t>• Shared decision-making essential</a:t>
            </a:r>
          </a:p>
        </p:txBody>
      </p:sp>
    </p:spTree>
    <p:extLst>
      <p:ext uri="{BB962C8B-B14F-4D97-AF65-F5344CB8AC3E}">
        <p14:creationId xmlns:p14="http://schemas.microsoft.com/office/powerpoint/2010/main" val="19814760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WT 2016 PPT Finale.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580" y="-51445"/>
            <a:ext cx="12192000" cy="9144001"/>
          </a:xfrm>
          <a:prstGeom prst="rect">
            <a:avLst/>
          </a:prstGeom>
        </p:spPr>
      </p:pic>
      <p:sp>
        <p:nvSpPr>
          <p:cNvPr id="4" name="Title 3">
            <a:extLst>
              <a:ext uri="{FF2B5EF4-FFF2-40B4-BE49-F238E27FC236}">
                <a16:creationId xmlns:a16="http://schemas.microsoft.com/office/drawing/2014/main" id="{4B5F5385-4754-EF45-8C2E-E2D583452401}"/>
              </a:ext>
            </a:extLst>
          </p:cNvPr>
          <p:cNvSpPr>
            <a:spLocks noGrp="1"/>
          </p:cNvSpPr>
          <p:nvPr>
            <p:ph type="ctrTitle"/>
          </p:nvPr>
        </p:nvSpPr>
        <p:spPr>
          <a:xfrm>
            <a:off x="4147322" y="4520555"/>
            <a:ext cx="7783629" cy="1450708"/>
          </a:xfrm>
        </p:spPr>
        <p:txBody>
          <a:bodyPr/>
          <a:lstStyle/>
          <a:p>
            <a:r>
              <a:rPr lang="en-US" dirty="0"/>
              <a:t>Thank You</a:t>
            </a:r>
          </a:p>
        </p:txBody>
      </p:sp>
    </p:spTree>
    <p:extLst>
      <p:ext uri="{BB962C8B-B14F-4D97-AF65-F5344CB8AC3E}">
        <p14:creationId xmlns:p14="http://schemas.microsoft.com/office/powerpoint/2010/main" val="35379888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F7F0D-9273-A142-97C0-3C3157A6842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09B0013-EC68-8142-8C5E-7C7F69E1599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60005F79-8618-6D4E-9C34-F357A2C3F962}"/>
              </a:ext>
            </a:extLst>
          </p:cNvPr>
          <p:cNvPicPr>
            <a:picLocks noChangeAspect="1"/>
          </p:cNvPicPr>
          <p:nvPr/>
        </p:nvPicPr>
        <p:blipFill>
          <a:blip r:embed="rId3"/>
          <a:stretch>
            <a:fillRect/>
          </a:stretch>
        </p:blipFill>
        <p:spPr>
          <a:xfrm>
            <a:off x="-1" y="323850"/>
            <a:ext cx="12192000" cy="6786680"/>
          </a:xfrm>
          <a:prstGeom prst="rect">
            <a:avLst/>
          </a:prstGeom>
        </p:spPr>
      </p:pic>
      <p:sp>
        <p:nvSpPr>
          <p:cNvPr id="5" name="TextBox 4">
            <a:extLst>
              <a:ext uri="{FF2B5EF4-FFF2-40B4-BE49-F238E27FC236}">
                <a16:creationId xmlns:a16="http://schemas.microsoft.com/office/drawing/2014/main" id="{0905EB61-C3B0-514A-A462-97F84187250E}"/>
              </a:ext>
            </a:extLst>
          </p:cNvPr>
          <p:cNvSpPr txBox="1"/>
          <p:nvPr/>
        </p:nvSpPr>
        <p:spPr>
          <a:xfrm>
            <a:off x="-1" y="674255"/>
            <a:ext cx="942109" cy="858981"/>
          </a:xfrm>
          <a:prstGeom prst="rect">
            <a:avLst/>
          </a:prstGeom>
          <a:solidFill>
            <a:schemeClr val="bg1"/>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793AD7C1-6207-8F44-8BE2-608C9867CD8A}"/>
              </a:ext>
            </a:extLst>
          </p:cNvPr>
          <p:cNvSpPr txBox="1"/>
          <p:nvPr/>
        </p:nvSpPr>
        <p:spPr>
          <a:xfrm>
            <a:off x="11245272" y="809125"/>
            <a:ext cx="838200" cy="858981"/>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6947539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F94EB-179F-7444-9FEF-4DA73F74B830}"/>
              </a:ext>
            </a:extLst>
          </p:cNvPr>
          <p:cNvSpPr>
            <a:spLocks noGrp="1"/>
          </p:cNvSpPr>
          <p:nvPr>
            <p:ph type="title"/>
          </p:nvPr>
        </p:nvSpPr>
        <p:spPr>
          <a:xfrm>
            <a:off x="838200" y="365126"/>
            <a:ext cx="10515600" cy="1024288"/>
          </a:xfrm>
        </p:spPr>
        <p:txBody>
          <a:bodyPr>
            <a:normAutofit fontScale="90000"/>
          </a:bodyPr>
          <a:lstStyle/>
          <a:p>
            <a:r>
              <a:rPr lang="en-US" b="1" dirty="0">
                <a:latin typeface="+mn-lt"/>
              </a:rPr>
              <a:t>SELECT Trial Dosing Strategy</a:t>
            </a:r>
            <a:br>
              <a:rPr lang="en-US" dirty="0">
                <a:latin typeface="+mn-lt"/>
              </a:rPr>
            </a:br>
            <a:endParaRPr lang="en-US" dirty="0">
              <a:latin typeface="+mn-lt"/>
            </a:endParaRPr>
          </a:p>
        </p:txBody>
      </p:sp>
      <p:sp>
        <p:nvSpPr>
          <p:cNvPr id="3" name="Content Placeholder 2">
            <a:extLst>
              <a:ext uri="{FF2B5EF4-FFF2-40B4-BE49-F238E27FC236}">
                <a16:creationId xmlns:a16="http://schemas.microsoft.com/office/drawing/2014/main" id="{B538685A-B9BC-6E4C-A4E5-C31A6FC491F2}"/>
              </a:ext>
            </a:extLst>
          </p:cNvPr>
          <p:cNvSpPr>
            <a:spLocks noGrp="1"/>
          </p:cNvSpPr>
          <p:nvPr>
            <p:ph idx="1"/>
          </p:nvPr>
        </p:nvSpPr>
        <p:spPr>
          <a:xfrm>
            <a:off x="838200" y="1010562"/>
            <a:ext cx="10815320" cy="2104345"/>
          </a:xfrm>
        </p:spPr>
        <p:txBody>
          <a:bodyPr>
            <a:normAutofit/>
          </a:bodyPr>
          <a:lstStyle/>
          <a:p>
            <a:pPr marL="0" indent="0">
              <a:buNone/>
            </a:pPr>
            <a:r>
              <a:rPr lang="en-US" sz="1800" b="1" dirty="0"/>
              <a:t>Titration Protocol:</a:t>
            </a:r>
            <a:endParaRPr lang="en-US" sz="1800" dirty="0"/>
          </a:p>
          <a:p>
            <a:r>
              <a:rPr lang="en-US" sz="1600" b="1" dirty="0"/>
              <a:t>Week 0:</a:t>
            </a:r>
            <a:r>
              <a:rPr lang="en-US" sz="1600" dirty="0"/>
              <a:t> 0.24 mg SC weekly</a:t>
            </a:r>
          </a:p>
          <a:p>
            <a:r>
              <a:rPr lang="en-US" sz="1600" b="1" dirty="0"/>
              <a:t>Week 4:</a:t>
            </a:r>
            <a:r>
              <a:rPr lang="en-US" sz="1600" dirty="0"/>
              <a:t> 0.5 mg</a:t>
            </a:r>
          </a:p>
          <a:p>
            <a:r>
              <a:rPr lang="en-US" sz="1600" b="1" dirty="0"/>
              <a:t>Week 8:</a:t>
            </a:r>
            <a:r>
              <a:rPr lang="en-US" sz="1600" dirty="0"/>
              <a:t> 1.0 mg</a:t>
            </a:r>
          </a:p>
          <a:p>
            <a:r>
              <a:rPr lang="en-US" sz="1600" b="1" dirty="0"/>
              <a:t>Week 12:</a:t>
            </a:r>
            <a:r>
              <a:rPr lang="en-US" sz="1600" dirty="0"/>
              <a:t> 1.7 mg</a:t>
            </a:r>
          </a:p>
          <a:p>
            <a:r>
              <a:rPr lang="en-US" sz="1600" b="1" dirty="0"/>
              <a:t>Week 16:</a:t>
            </a:r>
            <a:r>
              <a:rPr lang="en-US" sz="1600" dirty="0"/>
              <a:t> 2.4 mg (maintenance dose)</a:t>
            </a:r>
          </a:p>
        </p:txBody>
      </p:sp>
      <p:sp>
        <p:nvSpPr>
          <p:cNvPr id="4" name="Rectangle 3">
            <a:extLst>
              <a:ext uri="{FF2B5EF4-FFF2-40B4-BE49-F238E27FC236}">
                <a16:creationId xmlns:a16="http://schemas.microsoft.com/office/drawing/2014/main" id="{59A6F890-0522-5145-AB7C-5F9DD67A1DC9}"/>
              </a:ext>
            </a:extLst>
          </p:cNvPr>
          <p:cNvSpPr/>
          <p:nvPr/>
        </p:nvSpPr>
        <p:spPr>
          <a:xfrm>
            <a:off x="644078" y="5534557"/>
            <a:ext cx="2521844" cy="230832"/>
          </a:xfrm>
          <a:prstGeom prst="rect">
            <a:avLst/>
          </a:prstGeom>
        </p:spPr>
        <p:txBody>
          <a:bodyPr wrap="none">
            <a:spAutoFit/>
          </a:bodyPr>
          <a:lstStyle/>
          <a:p>
            <a:r>
              <a:rPr lang="en-US" sz="900" dirty="0"/>
              <a:t>SELECT Trial – </a:t>
            </a:r>
            <a:r>
              <a:rPr lang="en-US" sz="900" i="1" dirty="0"/>
              <a:t>N </a:t>
            </a:r>
            <a:r>
              <a:rPr lang="en-US" sz="900" i="1" dirty="0" err="1"/>
              <a:t>Engl</a:t>
            </a:r>
            <a:r>
              <a:rPr lang="en-US" sz="900" i="1" dirty="0"/>
              <a:t> J Med</a:t>
            </a:r>
            <a:r>
              <a:rPr lang="en-US" sz="900" dirty="0"/>
              <a:t>, 2023;389:2095–2107 </a:t>
            </a:r>
          </a:p>
        </p:txBody>
      </p:sp>
      <p:sp>
        <p:nvSpPr>
          <p:cNvPr id="6" name="TextBox 5">
            <a:extLst>
              <a:ext uri="{FF2B5EF4-FFF2-40B4-BE49-F238E27FC236}">
                <a16:creationId xmlns:a16="http://schemas.microsoft.com/office/drawing/2014/main" id="{32E568CA-39A2-66E2-FA93-5DEC5575815A}"/>
              </a:ext>
            </a:extLst>
          </p:cNvPr>
          <p:cNvSpPr txBox="1"/>
          <p:nvPr/>
        </p:nvSpPr>
        <p:spPr>
          <a:xfrm>
            <a:off x="838200" y="3228278"/>
            <a:ext cx="9448800" cy="2308324"/>
          </a:xfrm>
          <a:prstGeom prst="rect">
            <a:avLst/>
          </a:prstGeom>
          <a:noFill/>
        </p:spPr>
        <p:txBody>
          <a:bodyPr wrap="square">
            <a:spAutoFit/>
          </a:bodyPr>
          <a:lstStyle/>
          <a:p>
            <a:r>
              <a:rPr lang="en-US" sz="1800" b="1" dirty="0"/>
              <a:t>Tolerability Adjustment:</a:t>
            </a:r>
            <a:endParaRPr lang="en-US" sz="1800" dirty="0"/>
          </a:p>
          <a:p>
            <a:pPr marL="285750" indent="-285750">
              <a:buFont typeface="Arial" panose="020B0604020202020204" pitchFamily="34" charset="0"/>
              <a:buChar char="•"/>
            </a:pPr>
            <a:r>
              <a:rPr lang="en-US" sz="1800" dirty="0"/>
              <a:t>Slower up titration permitted if GI side effects occurred.</a:t>
            </a:r>
          </a:p>
          <a:p>
            <a:pPr marL="285750" indent="-285750">
              <a:buFont typeface="Arial" panose="020B0604020202020204" pitchFamily="34" charset="0"/>
              <a:buChar char="•"/>
            </a:pPr>
            <a:r>
              <a:rPr lang="en-US" sz="1800" dirty="0"/>
              <a:t>Lower maintenance doses allowed if unable to tolerate 2.4 mg.</a:t>
            </a:r>
          </a:p>
          <a:p>
            <a:r>
              <a:rPr lang="en-US" sz="1800" b="1" dirty="0"/>
              <a:t>Duration:</a:t>
            </a:r>
            <a:endParaRPr lang="en-US" b="1" dirty="0"/>
          </a:p>
          <a:p>
            <a:pPr marL="285750" indent="-285750">
              <a:buFont typeface="Arial" panose="020B0604020202020204" pitchFamily="34" charset="0"/>
              <a:buChar char="•"/>
            </a:pPr>
            <a:r>
              <a:rPr lang="en-US" sz="1800" dirty="0"/>
              <a:t>Participants were followed for a median of </a:t>
            </a:r>
            <a:r>
              <a:rPr lang="en-US" sz="1800" b="1" dirty="0"/>
              <a:t>~40 months</a:t>
            </a:r>
            <a:r>
              <a:rPr lang="en-US" sz="1800" dirty="0"/>
              <a:t> (mean treatment ~2 years).</a:t>
            </a:r>
          </a:p>
          <a:p>
            <a:r>
              <a:rPr lang="en-US" sz="1800" b="1" dirty="0"/>
              <a:t>Key Point:</a:t>
            </a:r>
            <a:endParaRPr lang="en-US" b="1" dirty="0"/>
          </a:p>
          <a:p>
            <a:pPr marL="285750" indent="-285750">
              <a:buFont typeface="Arial" panose="020B0604020202020204" pitchFamily="34" charset="0"/>
              <a:buChar char="•"/>
            </a:pPr>
            <a:r>
              <a:rPr lang="en-US" sz="1800" dirty="0"/>
              <a:t>Gradual escalation to target 2.4 mg mitigated GI intolerance while maintaining cardiovascular risk reduction benefits.</a:t>
            </a:r>
          </a:p>
        </p:txBody>
      </p:sp>
    </p:spTree>
    <p:extLst>
      <p:ext uri="{BB962C8B-B14F-4D97-AF65-F5344CB8AC3E}">
        <p14:creationId xmlns:p14="http://schemas.microsoft.com/office/powerpoint/2010/main" val="40879815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3C014-09E2-3441-AC57-44D4FC8C4A3B}"/>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14DB5123-12CE-4245-904A-F88172B993DC}"/>
              </a:ext>
            </a:extLst>
          </p:cNvPr>
          <p:cNvPicPr>
            <a:picLocks noGrp="1" noChangeAspect="1"/>
          </p:cNvPicPr>
          <p:nvPr>
            <p:ph idx="1"/>
          </p:nvPr>
        </p:nvPicPr>
        <p:blipFill>
          <a:blip r:embed="rId2"/>
          <a:stretch>
            <a:fillRect/>
          </a:stretch>
        </p:blipFill>
        <p:spPr>
          <a:xfrm>
            <a:off x="2228144" y="1825625"/>
            <a:ext cx="7735712" cy="4351338"/>
          </a:xfrm>
        </p:spPr>
      </p:pic>
      <p:pic>
        <p:nvPicPr>
          <p:cNvPr id="5" name="Picture 4">
            <a:extLst>
              <a:ext uri="{FF2B5EF4-FFF2-40B4-BE49-F238E27FC236}">
                <a16:creationId xmlns:a16="http://schemas.microsoft.com/office/drawing/2014/main" id="{EBF838E3-2D28-9D49-B97C-64C8DC81B201}"/>
              </a:ext>
            </a:extLst>
          </p:cNvPr>
          <p:cNvPicPr>
            <a:picLocks noChangeAspect="1"/>
          </p:cNvPicPr>
          <p:nvPr/>
        </p:nvPicPr>
        <p:blipFill>
          <a:blip r:embed="rId3"/>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056ECC4E-80C8-3D40-84FD-80DE27DA0F14}"/>
              </a:ext>
            </a:extLst>
          </p:cNvPr>
          <p:cNvPicPr>
            <a:picLocks noChangeAspect="1"/>
          </p:cNvPicPr>
          <p:nvPr/>
        </p:nvPicPr>
        <p:blipFill>
          <a:blip r:embed="rId4"/>
          <a:stretch>
            <a:fillRect/>
          </a:stretch>
        </p:blipFill>
        <p:spPr>
          <a:xfrm>
            <a:off x="0" y="154503"/>
            <a:ext cx="12192000" cy="6858000"/>
          </a:xfrm>
          <a:prstGeom prst="rect">
            <a:avLst/>
          </a:prstGeom>
        </p:spPr>
      </p:pic>
      <p:pic>
        <p:nvPicPr>
          <p:cNvPr id="3" name="Picture 2">
            <a:extLst>
              <a:ext uri="{FF2B5EF4-FFF2-40B4-BE49-F238E27FC236}">
                <a16:creationId xmlns:a16="http://schemas.microsoft.com/office/drawing/2014/main" id="{40F8C277-CC59-C54F-A906-3E58D95D51F0}"/>
              </a:ext>
            </a:extLst>
          </p:cNvPr>
          <p:cNvPicPr>
            <a:picLocks noChangeAspect="1"/>
          </p:cNvPicPr>
          <p:nvPr/>
        </p:nvPicPr>
        <p:blipFill>
          <a:blip r:embed="rId5"/>
          <a:stretch>
            <a:fillRect/>
          </a:stretch>
        </p:blipFill>
        <p:spPr>
          <a:xfrm>
            <a:off x="1943595" y="0"/>
            <a:ext cx="8304809" cy="6858000"/>
          </a:xfrm>
          <a:prstGeom prst="rect">
            <a:avLst/>
          </a:prstGeom>
        </p:spPr>
      </p:pic>
      <p:sp>
        <p:nvSpPr>
          <p:cNvPr id="8" name="Right Arrow 7">
            <a:extLst>
              <a:ext uri="{FF2B5EF4-FFF2-40B4-BE49-F238E27FC236}">
                <a16:creationId xmlns:a16="http://schemas.microsoft.com/office/drawing/2014/main" id="{AFC904B9-E317-234D-9C4E-EE07E38C4A03}"/>
              </a:ext>
            </a:extLst>
          </p:cNvPr>
          <p:cNvSpPr/>
          <p:nvPr/>
        </p:nvSpPr>
        <p:spPr>
          <a:xfrm>
            <a:off x="142504" y="154503"/>
            <a:ext cx="1983179" cy="151369"/>
          </a:xfrm>
          <a:prstGeom prst="rightArrow">
            <a:avLst/>
          </a:prstGeom>
          <a:solidFill>
            <a:srgbClr val="FF000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Tree>
    <p:extLst>
      <p:ext uri="{BB962C8B-B14F-4D97-AF65-F5344CB8AC3E}">
        <p14:creationId xmlns:p14="http://schemas.microsoft.com/office/powerpoint/2010/main" val="12337838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607D1-FEC8-EE42-BEEF-70FA608BC3A2}"/>
              </a:ext>
            </a:extLst>
          </p:cNvPr>
          <p:cNvSpPr>
            <a:spLocks noGrp="1"/>
          </p:cNvSpPr>
          <p:nvPr>
            <p:ph type="title"/>
          </p:nvPr>
        </p:nvSpPr>
        <p:spPr/>
        <p:txBody>
          <a:bodyPr/>
          <a:lstStyle/>
          <a:p>
            <a:r>
              <a:rPr lang="en-US" b="1" dirty="0">
                <a:latin typeface="+mn-lt"/>
              </a:rPr>
              <a:t>Key Takeaways</a:t>
            </a:r>
            <a:br>
              <a:rPr lang="en-US" b="1" dirty="0">
                <a:latin typeface="+mn-lt"/>
              </a:rPr>
            </a:br>
            <a:endParaRPr lang="en-US" dirty="0">
              <a:latin typeface="+mn-lt"/>
            </a:endParaRPr>
          </a:p>
        </p:txBody>
      </p:sp>
      <p:sp>
        <p:nvSpPr>
          <p:cNvPr id="3" name="Content Placeholder 2">
            <a:extLst>
              <a:ext uri="{FF2B5EF4-FFF2-40B4-BE49-F238E27FC236}">
                <a16:creationId xmlns:a16="http://schemas.microsoft.com/office/drawing/2014/main" id="{2D1E6E38-58B2-BB45-AC80-1375E1053C18}"/>
              </a:ext>
            </a:extLst>
          </p:cNvPr>
          <p:cNvSpPr>
            <a:spLocks noGrp="1"/>
          </p:cNvSpPr>
          <p:nvPr>
            <p:ph idx="1"/>
          </p:nvPr>
        </p:nvSpPr>
        <p:spPr>
          <a:xfrm>
            <a:off x="838200" y="1540617"/>
            <a:ext cx="10515600" cy="4351338"/>
          </a:xfrm>
        </p:spPr>
        <p:txBody>
          <a:bodyPr>
            <a:normAutofit/>
          </a:bodyPr>
          <a:lstStyle/>
          <a:p>
            <a:r>
              <a:rPr lang="en-US" sz="3200" dirty="0"/>
              <a:t>SELECT is the </a:t>
            </a:r>
            <a:r>
              <a:rPr lang="en-US" sz="3200" b="1" dirty="0"/>
              <a:t>first trial</a:t>
            </a:r>
            <a:r>
              <a:rPr lang="en-US" sz="3200" dirty="0"/>
              <a:t> showing CV event reduction in </a:t>
            </a:r>
            <a:br>
              <a:rPr lang="en-US" sz="3200" dirty="0"/>
            </a:br>
            <a:r>
              <a:rPr lang="en-US" sz="3200" b="1" dirty="0"/>
              <a:t>non-diabetic obese patients</a:t>
            </a:r>
            <a:r>
              <a:rPr lang="en-US" sz="3200" dirty="0"/>
              <a:t> with ASCVD.</a:t>
            </a:r>
          </a:p>
          <a:p>
            <a:r>
              <a:rPr lang="en-US" sz="3200" b="1" dirty="0"/>
              <a:t>20% reduction</a:t>
            </a:r>
            <a:r>
              <a:rPr lang="en-US" sz="3200" dirty="0"/>
              <a:t> in MACE; significant mortality benefit.</a:t>
            </a:r>
          </a:p>
          <a:p>
            <a:r>
              <a:rPr lang="en-US" sz="3200" dirty="0"/>
              <a:t>Reframes obesity as a </a:t>
            </a:r>
            <a:r>
              <a:rPr lang="en-US" sz="3200" b="1" dirty="0"/>
              <a:t>treatable cardiovascular condition.</a:t>
            </a:r>
            <a:endParaRPr lang="en-US" sz="3200" dirty="0"/>
          </a:p>
          <a:p>
            <a:r>
              <a:rPr lang="en-US" sz="3200" dirty="0"/>
              <a:t>Sets stage for future GLP-1 use in </a:t>
            </a:r>
            <a:r>
              <a:rPr lang="en-US" sz="3200" b="1" dirty="0"/>
              <a:t>primary prevention</a:t>
            </a:r>
            <a:r>
              <a:rPr lang="en-US" sz="3200" dirty="0"/>
              <a:t> populations.</a:t>
            </a:r>
          </a:p>
          <a:p>
            <a:endParaRPr lang="en-US" sz="3600" dirty="0"/>
          </a:p>
        </p:txBody>
      </p:sp>
    </p:spTree>
    <p:extLst>
      <p:ext uri="{BB962C8B-B14F-4D97-AF65-F5344CB8AC3E}">
        <p14:creationId xmlns:p14="http://schemas.microsoft.com/office/powerpoint/2010/main" val="38349445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AB296-C44A-3747-BB9F-23E5CBD0E1AE}"/>
              </a:ext>
            </a:extLst>
          </p:cNvPr>
          <p:cNvSpPr>
            <a:spLocks noGrp="1"/>
          </p:cNvSpPr>
          <p:nvPr>
            <p:ph type="title"/>
          </p:nvPr>
        </p:nvSpPr>
        <p:spPr/>
        <p:txBody>
          <a:bodyPr>
            <a:normAutofit/>
          </a:bodyPr>
          <a:lstStyle/>
          <a:p>
            <a:r>
              <a:rPr lang="en-US" sz="4800" b="1" i="1" dirty="0">
                <a:latin typeface="+mn-lt"/>
              </a:rPr>
              <a:t>SUMMIT</a:t>
            </a:r>
            <a:r>
              <a:rPr lang="en-US" sz="4800" b="1" dirty="0">
                <a:latin typeface="+mn-lt"/>
              </a:rPr>
              <a:t>  Trial</a:t>
            </a:r>
          </a:p>
        </p:txBody>
      </p:sp>
      <p:pic>
        <p:nvPicPr>
          <p:cNvPr id="4" name="Content Placeholder 3">
            <a:extLst>
              <a:ext uri="{FF2B5EF4-FFF2-40B4-BE49-F238E27FC236}">
                <a16:creationId xmlns:a16="http://schemas.microsoft.com/office/drawing/2014/main" id="{F00F8256-382F-454E-9472-A19A966AF03D}"/>
              </a:ext>
            </a:extLst>
          </p:cNvPr>
          <p:cNvPicPr>
            <a:picLocks noGrp="1" noChangeAspect="1"/>
          </p:cNvPicPr>
          <p:nvPr>
            <p:ph idx="1"/>
          </p:nvPr>
        </p:nvPicPr>
        <p:blipFill rotWithShape="1">
          <a:blip r:embed="rId2"/>
          <a:srcRect b="8630"/>
          <a:stretch/>
        </p:blipFill>
        <p:spPr>
          <a:xfrm>
            <a:off x="3317911" y="1416199"/>
            <a:ext cx="5556178" cy="5076676"/>
          </a:xfrm>
          <a:prstGeom prst="rect">
            <a:avLst/>
          </a:prstGeom>
        </p:spPr>
      </p:pic>
    </p:spTree>
    <p:extLst>
      <p:ext uri="{BB962C8B-B14F-4D97-AF65-F5344CB8AC3E}">
        <p14:creationId xmlns:p14="http://schemas.microsoft.com/office/powerpoint/2010/main" val="27744632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Widescreen Template" id="{801A062B-43CE-1241-91A0-662FF485C5E5}" vid="{03D86D77-78FA-5844-9618-030EFCDBBB6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21</TotalTime>
  <Words>1800</Words>
  <Application>Microsoft Macintosh PowerPoint</Application>
  <PresentationFormat>Widescreen</PresentationFormat>
  <Paragraphs>185</Paragraphs>
  <Slides>46</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46</vt:i4>
      </vt:variant>
    </vt:vector>
  </HeadingPairs>
  <TitlesOfParts>
    <vt:vector size="52" baseType="lpstr">
      <vt:lpstr>Arial</vt:lpstr>
      <vt:lpstr>Calibri</vt:lpstr>
      <vt:lpstr>Calibri Light</vt:lpstr>
      <vt:lpstr>Lub Dub Bold</vt:lpstr>
      <vt:lpstr>Lub Dub Medium</vt:lpstr>
      <vt:lpstr>Office Theme</vt:lpstr>
      <vt:lpstr>Rethinking the Standard of Care: GLP-1, Beta-Blockers, and the Rhythm-Integrated Cardiology A 2025 Review of Landmark Cardiovascular Trials — SELECT, SUMMIT, SOUL, REBOOT-CNIC, BETAMI-DANBLOCK and OPTION Trials </vt:lpstr>
      <vt:lpstr>Obesity in the United States: Scope and Cardiovascular Impact</vt:lpstr>
      <vt:lpstr>PowerPoint Presentation</vt:lpstr>
      <vt:lpstr>SELECT  Trial</vt:lpstr>
      <vt:lpstr>PowerPoint Presentation</vt:lpstr>
      <vt:lpstr>SELECT Trial Dosing Strategy </vt:lpstr>
      <vt:lpstr>PowerPoint Presentation</vt:lpstr>
      <vt:lpstr>Key Takeaways </vt:lpstr>
      <vt:lpstr>SUMMIT  Trial</vt:lpstr>
      <vt:lpstr>PowerPoint Presentation</vt:lpstr>
      <vt:lpstr>PowerPoint Presentation</vt:lpstr>
      <vt:lpstr>Key Results: SUMMIT Trial</vt:lpstr>
      <vt:lpstr>PowerPoint Presentation</vt:lpstr>
      <vt:lpstr>Key Takeaways: SUMMIT Trial</vt:lpstr>
      <vt:lpstr>SUMMIT Trial Substudy: Cardiac MRI</vt:lpstr>
      <vt:lpstr>PowerPoint Presentation</vt:lpstr>
      <vt:lpstr>SOUL  Trial</vt:lpstr>
      <vt:lpstr>PowerPoint Presentation</vt:lpstr>
      <vt:lpstr>PowerPoint Presentation</vt:lpstr>
      <vt:lpstr>GLP-1 Trials — Summary &amp; Clinical Implications</vt:lpstr>
      <vt:lpstr>PowerPoint Presentation</vt:lpstr>
      <vt:lpstr>Beta-Blockers After MI — Why Re-Examine an Old Standard?</vt:lpstr>
      <vt:lpstr> REBOOT-CNIC  Trial </vt:lpstr>
      <vt:lpstr>PowerPoint Presentation</vt:lpstr>
      <vt:lpstr>Study Design &amp; Population</vt:lpstr>
      <vt:lpstr>Baseline Characteristics</vt:lpstr>
      <vt:lpstr>Primary Endpoint Results</vt:lpstr>
      <vt:lpstr>Clinical Implications &amp; Summary</vt:lpstr>
      <vt:lpstr>BETAMI-DANBLOCK Trial</vt:lpstr>
      <vt:lpstr>PowerPoint Presentation</vt:lpstr>
      <vt:lpstr>PowerPoint Presentation</vt:lpstr>
      <vt:lpstr>REDUCE-AMI  Trial</vt:lpstr>
      <vt:lpstr>PowerPoint Presentation</vt:lpstr>
      <vt:lpstr>PowerPoint Presentation</vt:lpstr>
      <vt:lpstr>OPTION  Trial</vt:lpstr>
      <vt:lpstr>Background &amp; Rationale</vt:lpstr>
      <vt:lpstr>PowerPoint Presentation</vt:lpstr>
      <vt:lpstr>Procedural Outcomes</vt:lpstr>
      <vt:lpstr>PowerPoint Presentation</vt:lpstr>
      <vt:lpstr>Primary Results</vt:lpstr>
      <vt:lpstr>PowerPoint Presentation</vt:lpstr>
      <vt:lpstr>PowerPoint Presentation</vt:lpstr>
      <vt:lpstr>PowerPoint Presentation</vt:lpstr>
      <vt:lpstr>PowerPoint Presentation</vt:lpstr>
      <vt:lpstr>OPTION  Trial Summary &amp; Clinical Implications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Olivia Burns</cp:lastModifiedBy>
  <cp:revision>3</cp:revision>
  <dcterms:created xsi:type="dcterms:W3CDTF">2020-06-17T13:45:51Z</dcterms:created>
  <dcterms:modified xsi:type="dcterms:W3CDTF">2025-11-10T15:58:41Z</dcterms:modified>
</cp:coreProperties>
</file>