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57" r:id="rId4"/>
    <p:sldId id="260" r:id="rId5"/>
    <p:sldId id="258" r:id="rId6"/>
    <p:sldId id="268" r:id="rId7"/>
    <p:sldId id="259" r:id="rId8"/>
    <p:sldId id="261" r:id="rId9"/>
    <p:sldId id="262" r:id="rId10"/>
    <p:sldId id="263" r:id="rId11"/>
    <p:sldId id="269" r:id="rId12"/>
    <p:sldId id="264" r:id="rId13"/>
    <p:sldId id="270" r:id="rId14"/>
    <p:sldId id="31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53106"/>
  </p:normalViewPr>
  <p:slideViewPr>
    <p:cSldViewPr snapToGrid="0" snapToObjects="1">
      <p:cViewPr varScale="1">
        <p:scale>
          <a:sx n="87" d="100"/>
          <a:sy n="87" d="100"/>
        </p:scale>
        <p:origin x="568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73E8-8A7F-8A4A-A449-3E8CD2362BBE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8F33B-4E51-E84A-8275-785317420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9f2665483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9f2665483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f2665483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9f2665483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86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f2665483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9f2665483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9f26654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9f266548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f266548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f2665483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f266548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f266548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9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f2665483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9f2665483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f266548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9f266548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f2665483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9f2665483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3A7D-82D1-974C-9B43-B866C0934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371" y="3313280"/>
            <a:ext cx="7783629" cy="1450708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79808-102B-9B42-A5A1-48930253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89245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9CC1-5816-E743-8AD7-AA01A063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C0CD0-E84D-4243-9CC0-E3A2A4A6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CA10-301E-9E47-B57B-40C1B9FB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9C7C-1320-144E-B53E-0E940FDF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9DB8-2FB3-2F40-B046-BC7DE0BB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59863-AE53-414F-8077-5117A8F3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C8C5A-3971-0040-85D7-5E6511C30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3C245-F1DD-9E42-B47B-285C78B9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BA75-AB39-D240-924B-97814764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3E1FE-FB11-3242-881B-4D65341C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291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61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E263AEA-F660-E640-AA65-9971DB940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0255" y="4610499"/>
            <a:ext cx="8421745" cy="2140388"/>
          </a:xfrm>
        </p:spPr>
        <p:txBody>
          <a:bodyPr>
            <a:normAutofit/>
          </a:bodyPr>
          <a:lstStyle>
            <a:lvl1pPr marL="0" indent="0" algn="r">
              <a:buNone/>
              <a:defRPr sz="27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Thank your audience and/or insert any </a:t>
            </a:r>
          </a:p>
          <a:p>
            <a:r>
              <a:rPr lang="en-US" dirty="0"/>
              <a:t>resources, credentials or contact info.</a:t>
            </a:r>
          </a:p>
        </p:txBody>
      </p:sp>
    </p:spTree>
    <p:extLst>
      <p:ext uri="{BB962C8B-B14F-4D97-AF65-F5344CB8AC3E}">
        <p14:creationId xmlns:p14="http://schemas.microsoft.com/office/powerpoint/2010/main" val="40415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EB77-C394-0246-AFA5-B9B41FB7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0C69-D56B-4240-A91F-D0E4A0731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FC8-1B03-1D41-BD45-E2CD4B67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601E-9BB3-B44F-871E-EDBC2D38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C46-B4DB-3248-9A37-DCC52E96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9C4-26DC-D24C-86B5-FAF6F4CA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1BCE-E0EC-DE4B-9146-C754E01F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4257-213C-6243-90AF-D3316C711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0967-EACA-6E4C-AF4D-FC345F53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975E-9F3E-E74A-A3A1-13076E72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E7B4D-1EAC-504F-8449-DEDCBA07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7A44-0B5D-4249-AD74-748FA8A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CF7CE-6F4A-6A47-9DBE-990586C1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4F699-8A0D-0443-8468-C710B425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1375C-85F8-1B48-90A7-2A41DC5E7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2F1E9-D55C-5C4B-9AFE-2261C78F4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0659D-871E-DA4B-8AEE-54FF3552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EE622-9DC6-E04F-BD5F-BD07538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712B3-4DBB-304D-8A85-0615E327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977D-C1F2-1648-B938-2E47DDF3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07567-1AF3-1148-8D64-725E984C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F4AAC-F5DF-0842-B921-05CD0812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91E9C-EF2B-464E-9D4D-ED3DA2D8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7755-744E-FE4A-95DA-32025758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35D65-DC16-BF4A-8881-44CBBFC7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4E04D-D12C-E243-8277-05C83308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0293-7F09-394B-A528-F4D2AE17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055D-AFAF-AD4F-9A22-51F2B5B4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EE1C5-CB35-0A47-B0C5-482AC97E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42DC-46A1-CF4F-9C3F-3C11F726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CDF6-90A5-7142-9381-378F81A9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3E142-9EC3-5C4E-BEDE-AFE8321C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1557-FA93-4941-8993-293F9AF4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E5FAE-BDAC-6A42-8A03-2D421B846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2AB7-496C-C541-91A0-AD6A1D988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05828-BF16-024F-AFE0-C31E80F4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E43C-7524-794B-A1C2-3276707C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4387C-08CE-D241-B862-D5241B7F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55352-BCBB-4C48-BD66-A007B81D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F688-49C6-BE47-84BA-C18F17A3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C78D-076C-6546-B530-1EA349048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2634-78D2-8D44-BFB0-3504DF6524C3}" type="datetimeFigureOut">
              <a:rPr lang="en-US" smtClean="0"/>
              <a:t>11/10/25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15D2-F1E4-AC40-936C-AADA7A004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66E0-8ABF-9249-9E0D-E2226581B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676B-1912-C44B-802E-1619E965CE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illboard-Rolling Hills.ai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873" y="2648542"/>
            <a:ext cx="18892582" cy="4439757"/>
          </a:xfrm>
          <a:prstGeom prst="rect">
            <a:avLst/>
          </a:prstGeom>
        </p:spPr>
      </p:pic>
      <p:pic>
        <p:nvPicPr>
          <p:cNvPr id="8" name="Picture 7" descr="FMCLogo_Linear_WHITE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82" y="6125093"/>
            <a:ext cx="4154203" cy="6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lung.org/getmedia/bd0af1bf-1cd8-4fd0-9f8f-47e55c783448/ALA-Lung-Cancer-Screening-Billing-Guide-FINAL.pdf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mc.ncbi.nlm.nih.gov/articles/PMC11114737/" TargetMode="External"/><Relationship Id="rId3" Type="http://schemas.openxmlformats.org/officeDocument/2006/relationships/hyperlink" Target="https://jamanetwork.com/journals/jamainternalmedicine/fullarticle/2819820" TargetMode="External"/><Relationship Id="rId7" Type="http://schemas.openxmlformats.org/officeDocument/2006/relationships/hyperlink" Target="https://pmc.ncbi.nlm.nih.gov/articles/PMC4102106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ung.org/lung-health-diseases/lung-disease-lookup/lung-cancer/screening-resources/medicare-coverage-faq" TargetMode="External"/><Relationship Id="rId5" Type="http://schemas.openxmlformats.org/officeDocument/2006/relationships/hyperlink" Target="https://pmc.ncbi.nlm.nih.gov/articles/PMC8976270/" TargetMode="External"/><Relationship Id="rId4" Type="http://schemas.openxmlformats.org/officeDocument/2006/relationships/hyperlink" Target="https://pubmed.ncbi.nlm.nih.gov/3946923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39032" y="3356044"/>
            <a:ext cx="10363200" cy="14700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5867" dirty="0"/>
              <a:t>Lung Cancer Screening</a:t>
            </a:r>
            <a:endParaRPr sz="5867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61993" y="5015449"/>
            <a:ext cx="7405937" cy="11786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" dirty="0"/>
              <a:t>12 Nov 2025</a:t>
            </a:r>
          </a:p>
          <a:p>
            <a:pPr>
              <a:spcBef>
                <a:spcPts val="0"/>
              </a:spcBef>
            </a:pPr>
            <a:r>
              <a:rPr lang="en" dirty="0"/>
              <a:t>Avneet Singh, MD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15600" y="19463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dirty="0"/>
              <a:t>Insurance coverage </a:t>
            </a:r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50472" y="958238"/>
            <a:ext cx="11719608" cy="52001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>
              <a:buClr>
                <a:schemeClr val="dk1"/>
              </a:buClr>
              <a:buSzPct val="81481"/>
              <a:buNone/>
            </a:pPr>
            <a:r>
              <a:rPr lang="en" sz="2667" dirty="0">
                <a:solidFill>
                  <a:schemeClr val="dk1"/>
                </a:solidFill>
              </a:rPr>
              <a:t>Physicians must provide an order for screening to Medicare after having a lung cancer screening counseling and a shared-decision making discussion with the patient. This visit includes:</a:t>
            </a:r>
            <a:endParaRPr sz="2667" dirty="0">
              <a:solidFill>
                <a:schemeClr val="dk1"/>
              </a:solidFill>
            </a:endParaRPr>
          </a:p>
          <a:p>
            <a:pPr marL="380990" indent="-380990">
              <a:lnSpc>
                <a:spcPct val="144000"/>
              </a:lnSpc>
              <a:spcBef>
                <a:spcPts val="1467"/>
              </a:spcBef>
            </a:pPr>
            <a:r>
              <a:rPr lang="en" sz="2667" dirty="0">
                <a:solidFill>
                  <a:schemeClr val="dk1"/>
                </a:solidFill>
              </a:rPr>
              <a:t>Confirmation that patients meet the high-risk definition</a:t>
            </a:r>
          </a:p>
          <a:p>
            <a:pPr marL="380990" indent="-380990">
              <a:lnSpc>
                <a:spcPct val="144000"/>
              </a:lnSpc>
              <a:spcBef>
                <a:spcPts val="1467"/>
              </a:spcBef>
            </a:pPr>
            <a:r>
              <a:rPr lang="en" sz="2667" dirty="0">
                <a:solidFill>
                  <a:schemeClr val="dk1"/>
                </a:solidFill>
              </a:rPr>
              <a:t>A discussion with the Medicare patient regarding the benefits and harms of screening; information regarding follow-up to the screening; the risks of over-diagnosis and radiation exposure; and a warning that a false positive diagnosis could occur</a:t>
            </a:r>
          </a:p>
          <a:p>
            <a:pPr marL="380990" indent="-380990">
              <a:lnSpc>
                <a:spcPct val="144000"/>
              </a:lnSpc>
              <a:spcBef>
                <a:spcPts val="1467"/>
              </a:spcBef>
            </a:pPr>
            <a:r>
              <a:rPr lang="en" sz="2667" dirty="0">
                <a:solidFill>
                  <a:schemeClr val="dk1"/>
                </a:solidFill>
              </a:rPr>
              <a:t>Counseling on the importance of being screened each year and the impact of other possible causes of death with lung cancer</a:t>
            </a:r>
          </a:p>
          <a:p>
            <a:pPr marL="380990" indent="-380990">
              <a:lnSpc>
                <a:spcPct val="144000"/>
              </a:lnSpc>
              <a:spcBef>
                <a:spcPts val="1467"/>
              </a:spcBef>
            </a:pPr>
            <a:r>
              <a:rPr lang="en" sz="2667" dirty="0">
                <a:solidFill>
                  <a:schemeClr val="dk1"/>
                </a:solidFill>
              </a:rPr>
              <a:t>Counseling on the importance of quitting smoking, or staying quit, including information on Medicare-covered cessation services</a:t>
            </a:r>
            <a:endParaRPr sz="2667" dirty="0">
              <a:solidFill>
                <a:schemeClr val="dk1"/>
              </a:solidFill>
            </a:endParaRPr>
          </a:p>
          <a:p>
            <a:pPr marL="0" indent="0">
              <a:spcBef>
                <a:spcPts val="2933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981A5-E97B-DEEF-934B-5B84560EE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6" b="6149"/>
          <a:stretch/>
        </p:blipFill>
        <p:spPr>
          <a:xfrm>
            <a:off x="1322570" y="2915374"/>
            <a:ext cx="9898407" cy="2564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240747-35AE-4A39-052A-E749F3DB6D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0808"/>
          <a:stretch>
            <a:fillRect/>
          </a:stretch>
        </p:blipFill>
        <p:spPr>
          <a:xfrm>
            <a:off x="155636" y="93911"/>
            <a:ext cx="10110611" cy="2564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CEBD-367C-CF6B-E55C-4675400B9E59}"/>
              </a:ext>
            </a:extLst>
          </p:cNvPr>
          <p:cNvSpPr txBox="1"/>
          <p:nvPr/>
        </p:nvSpPr>
        <p:spPr>
          <a:xfrm>
            <a:off x="479892" y="24537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Lung Cancer Screening Billing Guide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69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288600" y="212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Nodules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66400" y="114757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US" dirty="0"/>
              <a:t>Solitary pulmonary nodule malignancy risk score (next slide)</a:t>
            </a:r>
            <a:endParaRPr dirty="0"/>
          </a:p>
          <a:p>
            <a:r>
              <a:rPr lang="en" dirty="0"/>
              <a:t>High risk characteristics:</a:t>
            </a:r>
            <a:endParaRPr dirty="0"/>
          </a:p>
          <a:p>
            <a:pPr lvl="1"/>
            <a:r>
              <a:rPr lang="en" dirty="0"/>
              <a:t>Upper lobe</a:t>
            </a:r>
            <a:endParaRPr dirty="0"/>
          </a:p>
          <a:p>
            <a:pPr lvl="1"/>
            <a:r>
              <a:rPr lang="en" dirty="0"/>
              <a:t>Spiculated</a:t>
            </a:r>
            <a:endParaRPr dirty="0"/>
          </a:p>
          <a:p>
            <a:pPr lvl="1"/>
            <a:r>
              <a:rPr lang="en-US" dirty="0"/>
              <a:t>Size and growth rate </a:t>
            </a:r>
            <a:endParaRPr dirty="0"/>
          </a:p>
          <a:p>
            <a:pPr lvl="1"/>
            <a:r>
              <a:rPr lang="en" dirty="0"/>
              <a:t>PET positive</a:t>
            </a:r>
            <a:endParaRPr dirty="0"/>
          </a:p>
          <a:p>
            <a:r>
              <a:rPr lang="en" dirty="0"/>
              <a:t>Differential for benign nodules: granulomatous disease, rheumatoid nodules, infectious etiologies (fungal, abscess)</a:t>
            </a:r>
            <a:endParaRPr dirty="0"/>
          </a:p>
          <a:p>
            <a:r>
              <a:rPr lang="en" dirty="0"/>
              <a:t>Following nodules:</a:t>
            </a:r>
            <a:endParaRPr dirty="0"/>
          </a:p>
          <a:p>
            <a:pPr lvl="1"/>
            <a:r>
              <a:rPr lang="en" dirty="0"/>
              <a:t>Fleischner criteria</a:t>
            </a:r>
            <a:endParaRPr dirty="0"/>
          </a:p>
          <a:p>
            <a:r>
              <a:rPr lang="en" dirty="0"/>
              <a:t>When to refer: whenever</a:t>
            </a:r>
            <a:endParaRPr dirty="0"/>
          </a:p>
          <a:p>
            <a:pPr lvl="1"/>
            <a:r>
              <a:rPr lang="en" dirty="0"/>
              <a:t>We have a protocol for assessing how quickly a patient needs to be seen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95B609-D47F-5122-11C3-E29AA6C3A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437360"/>
            <a:ext cx="7998400" cy="806800"/>
          </a:xfrm>
        </p:spPr>
        <p:txBody>
          <a:bodyPr/>
          <a:lstStyle/>
          <a:p>
            <a:r>
              <a:rPr lang="en-US" dirty="0"/>
              <a:t>SPN Malignancy Risk Score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26774-67D8-E3ED-D331-A1BDD4B7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0" y="0"/>
            <a:ext cx="4729757" cy="5556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9ACF4-6B87-5CC4-3FBC-DDB5AF866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5" y="0"/>
            <a:ext cx="5636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 2016 PPT Fina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" y="-51445"/>
            <a:ext cx="12192000" cy="91440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5F5385-4754-EF45-8C2E-E2D58345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603" y="4641824"/>
            <a:ext cx="7783629" cy="145070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798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Works cited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https://jamanetwork.com/journals/jamainternalmedicine/fullarticle/2819820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https://pubmed.ncbi.nlm.nih.gov/39469231/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https://pmc.ncbi.nlm.nih.gov/articles/PMC8976270/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https://www.nejm.org/doi/full/10.1056/NEJMoa1911793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https://www.lung.org/lung-health-diseases/lung-disease-lookup/lung-cancer/screening-resources/medicare-coverage-faq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https://pmc.ncbi.nlm.nih.gov/articles/PMC4102106/</a:t>
            </a:r>
            <a:endParaRPr lang="en" u="sng" dirty="0"/>
          </a:p>
          <a:p>
            <a:pPr marL="0" indent="0">
              <a:spcBef>
                <a:spcPts val="1600"/>
              </a:spcBef>
              <a:buNone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CMS Requirement for Shared Decision Making for Lung Cancer Screening - PMC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6CB0-CF1F-8D14-B3F2-9904A8D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D716E-BF51-D389-FB32-8022C02CA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The Data </a:t>
            </a:r>
          </a:p>
          <a:p>
            <a:r>
              <a:rPr lang="en-US" dirty="0"/>
              <a:t>Current recommendations</a:t>
            </a:r>
          </a:p>
          <a:p>
            <a:r>
              <a:rPr lang="en-US" dirty="0"/>
              <a:t>Shared decision making</a:t>
            </a:r>
          </a:p>
          <a:p>
            <a:r>
              <a:rPr lang="en-US" dirty="0"/>
              <a:t>Insurance coverage</a:t>
            </a:r>
          </a:p>
          <a:p>
            <a:r>
              <a:rPr lang="en-US" dirty="0"/>
              <a:t>A brief aside on nodules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9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59957" y="269112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Background 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59957" y="1151400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45758">
              <a:buSzPct val="100000"/>
            </a:pPr>
            <a:r>
              <a:rPr lang="en" dirty="0"/>
              <a:t>Lung cancer is one of the leading causes of death in the U.S.</a:t>
            </a:r>
            <a:endParaRPr dirty="0"/>
          </a:p>
          <a:p>
            <a:pPr indent="-445758">
              <a:buSzPct val="100000"/>
            </a:pPr>
            <a:r>
              <a:rPr lang="en" dirty="0"/>
              <a:t>Overall 5 year survival rate is 19%</a:t>
            </a:r>
            <a:endParaRPr dirty="0"/>
          </a:p>
          <a:p>
            <a:pPr indent="-445758">
              <a:buSzPct val="100000"/>
            </a:pPr>
            <a:r>
              <a:rPr lang="en" dirty="0"/>
              <a:t>Earlier stage diagnoses are associated with improved survival</a:t>
            </a:r>
            <a:endParaRPr dirty="0"/>
          </a:p>
          <a:p>
            <a:pPr lvl="1" indent="-414432">
              <a:buSzPct val="100000"/>
            </a:pPr>
            <a:r>
              <a:rPr lang="en" dirty="0"/>
              <a:t>The clinical outcome for NSCLC is related to stage </a:t>
            </a:r>
            <a:endParaRPr dirty="0"/>
          </a:p>
          <a:p>
            <a:pPr indent="-445758">
              <a:buSzPct val="100000"/>
            </a:pPr>
            <a:r>
              <a:rPr lang="en" dirty="0"/>
              <a:t>Prior screening modalities: chest X ray (CXR) and Sputum Cytology</a:t>
            </a:r>
            <a:endParaRPr dirty="0"/>
          </a:p>
          <a:p>
            <a:pPr lvl="1" indent="-414432">
              <a:buSzPct val="100000"/>
              <a:buChar char="■"/>
            </a:pPr>
            <a:r>
              <a:rPr lang="en" dirty="0"/>
              <a:t>Studies in the 1980s evaluated screening with CXR; no significant mortality benefit identified for the population screened </a:t>
            </a:r>
            <a:endParaRPr dirty="0"/>
          </a:p>
          <a:p>
            <a:pPr lvl="1" indent="-414432">
              <a:buSzPct val="100000"/>
              <a:buChar char="■"/>
            </a:pPr>
            <a:r>
              <a:rPr lang="en" dirty="0"/>
              <a:t>More stage I lung cancers were identified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23555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The Data!</a:t>
            </a: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15601" y="999158"/>
            <a:ext cx="10811642" cy="36921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2400" dirty="0"/>
              <a:t>NSLT: randomized trial, funded by the National Cancer Institute. Data collected from 2002 to 2009, focused on a defined population of known high risk individuals (smokers, ages 55-74)</a:t>
            </a:r>
            <a:endParaRPr sz="2400" dirty="0"/>
          </a:p>
          <a:p>
            <a:pPr lvl="1"/>
            <a:r>
              <a:rPr lang="en" sz="2000" dirty="0"/>
              <a:t>The first of its kind to use LDCT in high risk populations, &gt; 53,000 people enrolled</a:t>
            </a:r>
            <a:endParaRPr sz="2000" dirty="0"/>
          </a:p>
          <a:p>
            <a:pPr lvl="1"/>
            <a:r>
              <a:rPr lang="en" sz="2000" dirty="0"/>
              <a:t>Randomized between LDCT and standard CXR</a:t>
            </a:r>
            <a:endParaRPr sz="2000" dirty="0"/>
          </a:p>
          <a:p>
            <a:pPr lvl="1"/>
            <a:r>
              <a:rPr lang="en" sz="2000" dirty="0">
                <a:solidFill>
                  <a:srgbClr val="1B1B1B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The relative reduction in mortality from lung cancer with LDCT screening was 20.0% (95% CI: 6.8–26.7; </a:t>
            </a:r>
            <a:r>
              <a:rPr lang="en" sz="2000" i="1" dirty="0">
                <a:solidFill>
                  <a:srgbClr val="1B1B1B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p</a:t>
            </a:r>
            <a:r>
              <a:rPr lang="en" sz="2000" dirty="0">
                <a:solidFill>
                  <a:srgbClr val="1B1B1B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 = 0.004) as compared with CR</a:t>
            </a:r>
            <a:endParaRPr sz="2000" dirty="0">
              <a:solidFill>
                <a:srgbClr val="1B1B1B"/>
              </a:solidFill>
              <a:highlight>
                <a:srgbClr val="FFFFFF"/>
              </a:highlight>
              <a:ea typeface="Cambria"/>
              <a:cs typeface="Cambria"/>
              <a:sym typeface="Cambria"/>
            </a:endParaRPr>
          </a:p>
          <a:p>
            <a:pPr lvl="1">
              <a:buClr>
                <a:srgbClr val="1B1B1B"/>
              </a:buClr>
              <a:buFont typeface="Cambria"/>
              <a:buChar char="○"/>
            </a:pPr>
            <a:r>
              <a:rPr lang="en" sz="2000" dirty="0">
                <a:solidFill>
                  <a:srgbClr val="1B1B1B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3 annual LDCTs resulted in 20% lower mortality in patients with lung cancer </a:t>
            </a:r>
            <a:endParaRPr sz="2000" dirty="0">
              <a:solidFill>
                <a:srgbClr val="1B1B1B"/>
              </a:solidFill>
              <a:highlight>
                <a:srgbClr val="FFFFFF"/>
              </a:highlight>
              <a:ea typeface="Cambria"/>
              <a:cs typeface="Cambria"/>
              <a:sym typeface="Cambria"/>
            </a:endParaRPr>
          </a:p>
          <a:p>
            <a:pPr lvl="1">
              <a:buClr>
                <a:srgbClr val="1B1B1B"/>
              </a:buClr>
              <a:buFont typeface="Cambria"/>
              <a:buChar char="○"/>
            </a:pPr>
            <a:r>
              <a:rPr lang="en" sz="2000" dirty="0">
                <a:solidFill>
                  <a:srgbClr val="FF0000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At 5.5 year follow up, confirmed mortality as much as 19% lower in the population that underwent screening</a:t>
            </a:r>
            <a:endParaRPr sz="2000" dirty="0">
              <a:solidFill>
                <a:srgbClr val="FF0000"/>
              </a:solidFill>
              <a:highlight>
                <a:srgbClr val="FFFFFF"/>
              </a:highlight>
              <a:ea typeface="Cambria"/>
              <a:cs typeface="Cambria"/>
              <a:sym typeface="Cambr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21647-6A43-55D3-5180-36810CFF0F61}"/>
              </a:ext>
            </a:extLst>
          </p:cNvPr>
          <p:cNvSpPr txBox="1"/>
          <p:nvPr/>
        </p:nvSpPr>
        <p:spPr>
          <a:xfrm>
            <a:off x="566602" y="4306870"/>
            <a:ext cx="1136042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1B1B1B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1B1B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NELSON trial: Dutch/Belgian; in high-risk individuals</a:t>
            </a:r>
            <a:r>
              <a:rPr lang="en-US" sz="2400" dirty="0">
                <a:highlight>
                  <a:srgbClr val="FFFFFF"/>
                </a:highlight>
                <a:ea typeface="Cambria"/>
                <a:cs typeface="Cambria"/>
                <a:sym typeface="Cambria"/>
              </a:rPr>
              <a:t>,</a:t>
            </a: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 lung cancer mortality was significantly reduced among those who underwent screening with CT</a:t>
            </a:r>
          </a:p>
          <a:p>
            <a:pPr marL="914400" lvl="1" indent="-457200">
              <a:buClr>
                <a:srgbClr val="1B1B1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B1B"/>
                </a:solidFill>
                <a:highlight>
                  <a:srgbClr val="FFFFFF"/>
                </a:highlight>
                <a:ea typeface="Cambria"/>
                <a:cs typeface="Cambria"/>
                <a:sym typeface="Cambria"/>
              </a:rPr>
              <a:t>In part attributed to the diagnosis of earlier stage cancers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Current recommendations: USPSTF</a:t>
            </a: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rcRect l="2128"/>
          <a:stretch>
            <a:fillRect/>
          </a:stretch>
        </p:blipFill>
        <p:spPr>
          <a:xfrm>
            <a:off x="129702" y="1781670"/>
            <a:ext cx="11932596" cy="282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83AF-826D-B1AB-5D8F-6F15BF95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for 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21344-B1F8-CDAC-BC12-3F8BF4721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Age: 50-80 years </a:t>
            </a:r>
          </a:p>
          <a:p>
            <a:r>
              <a:rPr lang="en-US" dirty="0"/>
              <a:t>Smoking history: current smoker OR former smoker who quit within the past 15 years</a:t>
            </a:r>
          </a:p>
          <a:p>
            <a:r>
              <a:rPr lang="en-US" dirty="0"/>
              <a:t>Pack year history: 20+ pack year </a:t>
            </a:r>
          </a:p>
          <a:p>
            <a:pPr lvl="1"/>
            <a:r>
              <a:rPr lang="en-US" dirty="0"/>
              <a:t>Pack year calculation: Pack per day X Years smoking</a:t>
            </a:r>
          </a:p>
          <a:p>
            <a:pPr lvl="1"/>
            <a:r>
              <a:rPr lang="en-US" dirty="0"/>
              <a:t>Example: 1 PPD x 20 years = 20 pack years</a:t>
            </a:r>
          </a:p>
        </p:txBody>
      </p:sp>
    </p:spTree>
    <p:extLst>
      <p:ext uri="{BB962C8B-B14F-4D97-AF65-F5344CB8AC3E}">
        <p14:creationId xmlns:p14="http://schemas.microsoft.com/office/powerpoint/2010/main" val="220141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742" y="1"/>
            <a:ext cx="927191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8300935" y="6509199"/>
            <a:ext cx="4000000" cy="34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667" dirty="0"/>
              <a:t>https://pmc.ncbi.nlm.nih.gov/articles/PMC8976270/</a:t>
            </a:r>
            <a:endParaRPr sz="6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Shared decision making</a:t>
            </a:r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Radiation exposure:</a:t>
            </a:r>
            <a:endParaRPr dirty="0"/>
          </a:p>
          <a:p>
            <a:pPr lvl="1"/>
            <a:r>
              <a:rPr lang="en" dirty="0"/>
              <a:t>Less radiation than a traditional CT (1.5 vs 7 mSv)</a:t>
            </a:r>
            <a:endParaRPr dirty="0"/>
          </a:p>
          <a:p>
            <a:pPr lvl="1"/>
            <a:r>
              <a:rPr lang="en" dirty="0"/>
              <a:t>No contrast administration needed</a:t>
            </a:r>
            <a:endParaRPr dirty="0"/>
          </a:p>
          <a:p>
            <a:pPr lvl="1"/>
            <a:r>
              <a:rPr lang="en" dirty="0"/>
              <a:t>10 minutes, single breath hold</a:t>
            </a:r>
            <a:endParaRPr dirty="0"/>
          </a:p>
          <a:p>
            <a:r>
              <a:rPr lang="en" dirty="0"/>
              <a:t>Invasive diagnostics and the risk of a false positive</a:t>
            </a:r>
            <a:endParaRPr dirty="0"/>
          </a:p>
          <a:p>
            <a:pPr lvl="1"/>
            <a:r>
              <a:rPr lang="en" dirty="0"/>
              <a:t>Emotional burden</a:t>
            </a:r>
            <a:endParaRPr dirty="0"/>
          </a:p>
          <a:p>
            <a:pPr lvl="1"/>
            <a:r>
              <a:rPr lang="en" dirty="0"/>
              <a:t>Radiation exposure associated with additional testing, follow up scans</a:t>
            </a:r>
            <a:endParaRPr dirty="0"/>
          </a:p>
          <a:p>
            <a:pPr lvl="1"/>
            <a:r>
              <a:rPr lang="en" dirty="0"/>
              <a:t>Risk of complications from biopsy, surgical resection</a:t>
            </a:r>
            <a:endParaRPr dirty="0"/>
          </a:p>
          <a:p>
            <a:pPr lvl="1"/>
            <a:r>
              <a:rPr lang="en" dirty="0"/>
              <a:t>The risk of invasive diagnostics for a slowly growing BAC that would not impact mortality </a:t>
            </a:r>
            <a:endParaRPr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15600" y="3818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Insurance coverage 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15600" y="1382558"/>
            <a:ext cx="11685609" cy="50859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2133" dirty="0">
                <a:solidFill>
                  <a:schemeClr val="dk1"/>
                </a:solidFill>
              </a:rPr>
              <a:t>Medicare has decided that there is sufficient evidence to cover annual low-dose CT lung cancer screening coverage among Medicare beneficiaries who fit the following criteria:</a:t>
            </a:r>
            <a:endParaRPr sz="2133" dirty="0">
              <a:solidFill>
                <a:schemeClr val="dk1"/>
              </a:solidFill>
            </a:endParaRPr>
          </a:p>
          <a:p>
            <a:pPr indent="-304792">
              <a:lnSpc>
                <a:spcPct val="144000"/>
              </a:lnSpc>
              <a:spcBef>
                <a:spcPts val="1467"/>
              </a:spcBef>
              <a:buClr>
                <a:schemeClr val="dk1"/>
              </a:buClr>
              <a:buSzPts val="1350"/>
              <a:buNone/>
            </a:pPr>
            <a:r>
              <a:rPr lang="en" sz="2133" dirty="0">
                <a:solidFill>
                  <a:schemeClr val="dk1"/>
                </a:solidFill>
              </a:rPr>
              <a:t>Age 50-77 years</a:t>
            </a:r>
            <a:endParaRPr sz="2133" dirty="0">
              <a:solidFill>
                <a:schemeClr val="dk1"/>
              </a:solidFill>
            </a:endParaRPr>
          </a:p>
          <a:p>
            <a:pPr indent="-304792">
              <a:lnSpc>
                <a:spcPct val="144000"/>
              </a:lnSpc>
              <a:buClr>
                <a:schemeClr val="dk1"/>
              </a:buClr>
              <a:buSzPts val="1350"/>
              <a:buNone/>
            </a:pPr>
            <a:r>
              <a:rPr lang="en" sz="2133" dirty="0">
                <a:solidFill>
                  <a:schemeClr val="dk1"/>
                </a:solidFill>
              </a:rPr>
              <a:t>No current signs or symptoms of lung cancer</a:t>
            </a:r>
            <a:endParaRPr sz="2133" dirty="0">
              <a:solidFill>
                <a:schemeClr val="dk1"/>
              </a:solidFill>
            </a:endParaRPr>
          </a:p>
          <a:p>
            <a:pPr indent="-304792">
              <a:lnSpc>
                <a:spcPct val="144000"/>
              </a:lnSpc>
              <a:buClr>
                <a:schemeClr val="dk1"/>
              </a:buClr>
              <a:buSzPts val="1350"/>
              <a:buNone/>
            </a:pPr>
            <a:r>
              <a:rPr lang="en" sz="2133" dirty="0">
                <a:solidFill>
                  <a:schemeClr val="dk1"/>
                </a:solidFill>
              </a:rPr>
              <a:t>Tobacco smoking history of at least 20 pack-years (pack-years are calculated by multiplying the number of packs smoked per day by number of years smoked)</a:t>
            </a:r>
            <a:endParaRPr sz="2133" dirty="0">
              <a:solidFill>
                <a:schemeClr val="dk1"/>
              </a:solidFill>
            </a:endParaRPr>
          </a:p>
          <a:p>
            <a:pPr indent="-304792">
              <a:lnSpc>
                <a:spcPct val="144000"/>
              </a:lnSpc>
              <a:buClr>
                <a:schemeClr val="dk1"/>
              </a:buClr>
              <a:buSzPts val="1350"/>
              <a:buNone/>
            </a:pPr>
            <a:r>
              <a:rPr lang="en" sz="2133" dirty="0">
                <a:solidFill>
                  <a:schemeClr val="dk1"/>
                </a:solidFill>
              </a:rPr>
              <a:t>Currently smoke or have quit within the last 15 years</a:t>
            </a:r>
            <a:endParaRPr sz="2133" dirty="0">
              <a:solidFill>
                <a:schemeClr val="dk1"/>
              </a:solidFill>
            </a:endParaRPr>
          </a:p>
          <a:p>
            <a:pPr marL="0" indent="0">
              <a:spcBef>
                <a:spcPts val="2933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Widescreen Template" id="{801A062B-43CE-1241-91A0-662FF485C5E5}" vid="{03D86D77-78FA-5844-9618-030EFCDBB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783</Words>
  <Application>Microsoft Macintosh PowerPoint</Application>
  <PresentationFormat>Widescreen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Lung Cancer Screening</vt:lpstr>
      <vt:lpstr>Agenda: </vt:lpstr>
      <vt:lpstr>Background </vt:lpstr>
      <vt:lpstr>The Data!</vt:lpstr>
      <vt:lpstr>Current recommendations: USPSTF</vt:lpstr>
      <vt:lpstr>Recommendations for screening</vt:lpstr>
      <vt:lpstr>PowerPoint Presentation</vt:lpstr>
      <vt:lpstr>Shared decision making</vt:lpstr>
      <vt:lpstr>Insurance coverage </vt:lpstr>
      <vt:lpstr>Insurance coverage </vt:lpstr>
      <vt:lpstr>PowerPoint Presentation</vt:lpstr>
      <vt:lpstr>Nodules</vt:lpstr>
      <vt:lpstr>PowerPoint Presentation</vt:lpstr>
      <vt:lpstr>Questions?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Olivia Burns</cp:lastModifiedBy>
  <cp:revision>5</cp:revision>
  <dcterms:created xsi:type="dcterms:W3CDTF">2020-06-17T13:45:51Z</dcterms:created>
  <dcterms:modified xsi:type="dcterms:W3CDTF">2025-11-10T19:57:10Z</dcterms:modified>
</cp:coreProperties>
</file>