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B_45A5CCD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11" r:id="rId3"/>
    <p:sldId id="257" r:id="rId4"/>
    <p:sldId id="258" r:id="rId5"/>
    <p:sldId id="275" r:id="rId6"/>
    <p:sldId id="260" r:id="rId7"/>
    <p:sldId id="259" r:id="rId8"/>
    <p:sldId id="261" r:id="rId9"/>
    <p:sldId id="263" r:id="rId10"/>
    <p:sldId id="264" r:id="rId11"/>
    <p:sldId id="265" r:id="rId12"/>
    <p:sldId id="266" r:id="rId13"/>
    <p:sldId id="267" r:id="rId14"/>
    <p:sldId id="268" r:id="rId15"/>
    <p:sldId id="269" r:id="rId16"/>
    <p:sldId id="270" r:id="rId17"/>
    <p:sldId id="271" r:id="rId18"/>
    <p:sldId id="273" r:id="rId19"/>
    <p:sldId id="274" r:id="rId20"/>
    <p:sldId id="3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B2C3D-B725-EAB8-70B2-4FFD37C3391D}" name="Dr. Christian T. Tencza" initials="CT" userId="S::ctt1028@fmchealth.org::7cf0fc50-1198-4b31-ac0c-4f610bb690c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37"/>
    <p:restoredTop sz="94679"/>
  </p:normalViewPr>
  <p:slideViewPr>
    <p:cSldViewPr snapToGrid="0" snapToObjects="1">
      <p:cViewPr varScale="1">
        <p:scale>
          <a:sx n="171" d="100"/>
          <a:sy n="171" d="100"/>
        </p:scale>
        <p:origin x="259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0B_45A5CCD5.xml><?xml version="1.0" encoding="utf-8"?>
<p188:cmLst xmlns:a="http://schemas.openxmlformats.org/drawingml/2006/main" xmlns:r="http://schemas.openxmlformats.org/officeDocument/2006/relationships" xmlns:p188="http://schemas.microsoft.com/office/powerpoint/2018/8/main">
  <p188:cm id="{E763A035-9D78-4CF8-92FE-8C05314B9BF7}" authorId="{1B8B2C3D-B725-EAB8-70B2-4FFD37C3391D}" created="2025-11-07T16:53:23.248">
    <pc:sldMkLst xmlns:pc="http://schemas.microsoft.com/office/powerpoint/2013/main/command">
      <pc:docMk/>
      <pc:sldMk cId="1168493781" sldId="267"/>
    </pc:sldMkLst>
    <p188:txBody>
      <a:bodyPr/>
      <a:lstStyle/>
      <a:p>
        <a:r>
          <a:rPr lang="en-US"/>
          <a:t>HP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3411E-EECB-A64C-9B0D-E8099ECAA7A3}" type="datetimeFigureOut">
              <a:rPr lang="en-US" smtClean="0"/>
              <a:t>11/12/25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E70C6-8A06-D041-8A6B-C350FB94B0C3}" type="slidenum">
              <a:rPr lang="en-US" smtClean="0"/>
              <a:t>‹#›</a:t>
            </a:fld>
            <a:endParaRPr lang="en-US"/>
          </a:p>
        </p:txBody>
      </p:sp>
    </p:spTree>
    <p:extLst>
      <p:ext uri="{BB962C8B-B14F-4D97-AF65-F5344CB8AC3E}">
        <p14:creationId xmlns:p14="http://schemas.microsoft.com/office/powerpoint/2010/main" val="101884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noRot="1" noChangeAspect="1"/>
          </p:cNvSpPr>
          <p:nvPr>
            <p:ph type="sldImg"/>
          </p:nvPr>
        </p:nvSpPr>
        <p:spPr>
          <a:xfrm>
            <a:off x="823913" y="1006475"/>
            <a:ext cx="6124575" cy="3446463"/>
          </a:xfrm>
          <a:prstGeom prst="rect">
            <a:avLst/>
          </a:prstGeom>
        </p:spPr>
      </p:sp>
      <p:sp>
        <p:nvSpPr>
          <p:cNvPr id="47" name="PlaceHolder 2"/>
          <p:cNvSpPr>
            <a:spLocks noGrp="1"/>
          </p:cNvSpPr>
          <p:nvPr>
            <p:ph type="body"/>
          </p:nvPr>
        </p:nvSpPr>
        <p:spPr>
          <a:xfrm>
            <a:off x="1185120" y="4787640"/>
            <a:ext cx="5407560" cy="7933320"/>
          </a:xfrm>
          <a:prstGeom prst="rect">
            <a:avLst/>
          </a:prstGeom>
        </p:spPr>
        <p:txBody>
          <a:bodyPr lIns="0" tIns="0" rIns="0" bIns="0"/>
          <a:lstStyle/>
          <a:p>
            <a:r>
              <a:rPr lang="en-US" sz="2000" b="0" strike="noStrike" spc="-1">
                <a:latin typeface="Arial"/>
              </a:rPr>
              <a:t>There are 5 broad PH clinical groups that reflect the circumstances underlying elevated pulmonary artery pressure and other pathogenic cardiopulmonary hemodynamic findings on right heart catheterization (RHC). In pulmonary arterial hypertension (PAH), fibromuscular and plexigenic remodeling of distal pulmonary arterioles is caused by interplay between genetic and molecular events, induced by certain toxic drugs (eg, methamphetamines, desatinib, or anorexigens) or observed in association with systemic sclerosis, liver disease, HIV, or other predisposing conditions. Patients with PH attributable to left heart disease present with pulmonary venous hypertension, manifest by postcapillary PH on RHC, whereas PH severity in patients with underlying lung disease is variable. Thrombotic mechanical obstruction to normal pulmonary blood flow is the cornerstone feature of chronic thromboembolic PH (CTEPH). Reproduced from Humbert et al4 with permission. Copyright ©2023 European Society of Cardiology and European Respiratory Society. Cpc indicates combined precapillary+postcapillary PH; and Ipc, isolated postcapillary PH.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noRot="1" noChangeAspect="1"/>
          </p:cNvSpPr>
          <p:nvPr>
            <p:ph type="sldImg"/>
          </p:nvPr>
        </p:nvSpPr>
        <p:spPr>
          <a:xfrm>
            <a:off x="823913" y="1006475"/>
            <a:ext cx="6124575" cy="3446463"/>
          </a:xfrm>
          <a:prstGeom prst="rect">
            <a:avLst/>
          </a:prstGeom>
        </p:spPr>
      </p:sp>
      <p:sp>
        <p:nvSpPr>
          <p:cNvPr id="47" name="PlaceHolder 2"/>
          <p:cNvSpPr>
            <a:spLocks noGrp="1"/>
          </p:cNvSpPr>
          <p:nvPr>
            <p:ph type="body"/>
          </p:nvPr>
        </p:nvSpPr>
        <p:spPr>
          <a:xfrm>
            <a:off x="1185120" y="4787640"/>
            <a:ext cx="5407560" cy="5383440"/>
          </a:xfrm>
          <a:prstGeom prst="rect">
            <a:avLst/>
          </a:prstGeom>
        </p:spPr>
        <p:txBody>
          <a:bodyPr lIns="0" tIns="0" rIns="0" bIns="0"/>
          <a:lstStyle/>
          <a:p>
            <a:r>
              <a:rPr lang="en-US" sz="2000" b="0" strike="noStrike" spc="-1">
                <a:latin typeface="Arial"/>
              </a:rPr>
              <a:t>In a national cohort of patients referred for right heart catheterization, mean pulmonary artery pressure (mPAP) (N=21 727) (A) and pulmonary vascular resistance (PVR) restricted to patients with mPAP ≥19 mm Hg (N=32 725) (B) were modeled continuously, and the association with all‐cause mortality risk is shown. These results converge with normative data,18, 19 suggesting that the upper limits of normal for mPAP and PVR are ≈20 mm Hg and 2 WU, respectively. Taken together, these data establish an evidence‐based framework for the new hemodynamic definition of PH. The red disc represents the referent group. Adapted with permission from Maron BA, et al16 © 2016, American Heart Association, Inc (A); and Maron BA, et al17 © 2020, Elsevier Ltd (B). HR indicates hazard ratio; and WU, Wood units.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3A7D-82D1-974C-9B43-B866C09342E6}"/>
              </a:ext>
            </a:extLst>
          </p:cNvPr>
          <p:cNvSpPr>
            <a:spLocks noGrp="1"/>
          </p:cNvSpPr>
          <p:nvPr>
            <p:ph type="ctrTitle"/>
          </p:nvPr>
        </p:nvSpPr>
        <p:spPr>
          <a:xfrm>
            <a:off x="4408371" y="3313280"/>
            <a:ext cx="7783629" cy="1450708"/>
          </a:xfrm>
        </p:spPr>
        <p:txBody>
          <a:bodyPr anchor="b">
            <a:normAutofit/>
          </a:bodyPr>
          <a:lstStyle>
            <a:lvl1pPr algn="r">
              <a:defRPr sz="4800" b="1">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779808-102B-9B42-A5A1-489302533E6B}"/>
              </a:ext>
            </a:extLst>
          </p:cNvPr>
          <p:cNvSpPr>
            <a:spLocks noGrp="1"/>
          </p:cNvSpPr>
          <p:nvPr>
            <p:ph type="subTitle" idx="1"/>
          </p:nvPr>
        </p:nvSpPr>
        <p:spPr>
          <a:xfrm>
            <a:off x="3048000" y="4892458"/>
            <a:ext cx="9144000" cy="1655762"/>
          </a:xfrm>
        </p:spPr>
        <p:txBody>
          <a:bodyPr>
            <a:normAutofit/>
          </a:bodyPr>
          <a:lstStyle>
            <a:lvl1pPr marL="0" indent="0" algn="r">
              <a:buNone/>
              <a:defRPr sz="3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3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CC1-5816-E743-8AD7-AA01A063A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C0CD0-E84D-4243-9CC0-E3A2A4A65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CA10-301E-9E47-B57B-40C1B9FB2242}"/>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5" name="Footer Placeholder 4">
            <a:extLst>
              <a:ext uri="{FF2B5EF4-FFF2-40B4-BE49-F238E27FC236}">
                <a16:creationId xmlns:a16="http://schemas.microsoft.com/office/drawing/2014/main" id="{D9399C7C-1320-144E-B53E-0E940FDFC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E9DB8-2FB3-2F40-B046-BC7DE0BB56E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45237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59863-AE53-414F-8077-5117A8F30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C8C5A-3971-0040-85D7-5E6511C303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C245-F1DD-9E42-B47B-285C78B97CBD}"/>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5" name="Footer Placeholder 4">
            <a:extLst>
              <a:ext uri="{FF2B5EF4-FFF2-40B4-BE49-F238E27FC236}">
                <a16:creationId xmlns:a16="http://schemas.microsoft.com/office/drawing/2014/main" id="{0ACEBA75-AB39-D240-924B-978147645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E1FE-FB11-3242-881B-4D65341CCC4C}"/>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7617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127083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14408"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336564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E263AEA-F660-E640-AA65-9971DB940901}"/>
              </a:ext>
            </a:extLst>
          </p:cNvPr>
          <p:cNvSpPr>
            <a:spLocks noGrp="1"/>
          </p:cNvSpPr>
          <p:nvPr>
            <p:ph type="body" sz="quarter" idx="10" hasCustomPrompt="1"/>
          </p:nvPr>
        </p:nvSpPr>
        <p:spPr>
          <a:xfrm>
            <a:off x="3770255" y="4610499"/>
            <a:ext cx="8421745" cy="2140388"/>
          </a:xfrm>
        </p:spPr>
        <p:txBody>
          <a:bodyPr>
            <a:normAutofit/>
          </a:bodyPr>
          <a:lstStyle>
            <a:lvl1pPr marL="0" indent="0" algn="r">
              <a:buNone/>
              <a:defRPr sz="2700" b="1">
                <a:solidFill>
                  <a:srgbClr val="FFFFFF"/>
                </a:solidFill>
              </a:defRPr>
            </a:lvl1pPr>
          </a:lstStyle>
          <a:p>
            <a:r>
              <a:rPr lang="en-US" dirty="0"/>
              <a:t>Thank your audience and/or insert any </a:t>
            </a:r>
          </a:p>
          <a:p>
            <a:r>
              <a:rPr lang="en-US" dirty="0"/>
              <a:t>resources, credentials or contact info.</a:t>
            </a:r>
          </a:p>
        </p:txBody>
      </p:sp>
    </p:spTree>
    <p:extLst>
      <p:ext uri="{BB962C8B-B14F-4D97-AF65-F5344CB8AC3E}">
        <p14:creationId xmlns:p14="http://schemas.microsoft.com/office/powerpoint/2010/main" val="404155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EB77-C394-0246-AFA5-B9B41FB75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00C69-D56B-4240-A91F-D0E4A0731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3FC8-1B03-1D41-BD45-E2CD4B677638}"/>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5" name="Footer Placeholder 4">
            <a:extLst>
              <a:ext uri="{FF2B5EF4-FFF2-40B4-BE49-F238E27FC236}">
                <a16:creationId xmlns:a16="http://schemas.microsoft.com/office/drawing/2014/main" id="{7FA9601E-9BB3-B44F-871E-EDBC2D38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3C46-B4DB-3248-9A37-DCC52E96A4DE}"/>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42477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9C4-26DC-D24C-86B5-FAF6F4CA2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1BCE-E0EC-DE4B-9146-C754E01FE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C4257-213C-6243-90AF-D3316C7113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F0967-EACA-6E4C-AF4D-FC345F5347DB}"/>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6" name="Footer Placeholder 5">
            <a:extLst>
              <a:ext uri="{FF2B5EF4-FFF2-40B4-BE49-F238E27FC236}">
                <a16:creationId xmlns:a16="http://schemas.microsoft.com/office/drawing/2014/main" id="{B5E1975E-9F3E-E74A-A3A1-13076E72E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7B4D-1EAC-504F-8449-DEDCBA07950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2658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A44-0B5D-4249-AD74-748FA8AED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CF7CE-6F4A-6A47-9DBE-990586C1C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B4F699-8A0D-0443-8468-C710B4254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1375C-85F8-1B48-90A7-2A41DC5E7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62F1E9-D55C-5C4B-9AFE-2261C78F4B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0659D-871E-DA4B-8AEE-54FF3552EE8D}"/>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8" name="Footer Placeholder 7">
            <a:extLst>
              <a:ext uri="{FF2B5EF4-FFF2-40B4-BE49-F238E27FC236}">
                <a16:creationId xmlns:a16="http://schemas.microsoft.com/office/drawing/2014/main" id="{870EE622-9DC6-E04F-BD5F-BD07538D7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712B3-4DBB-304D-8A85-0615E32765C4}"/>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52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977D-C1F2-1648-B938-2E47DDF3E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07567-1AF3-1148-8D64-725E984C9EE9}"/>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4" name="Footer Placeholder 3">
            <a:extLst>
              <a:ext uri="{FF2B5EF4-FFF2-40B4-BE49-F238E27FC236}">
                <a16:creationId xmlns:a16="http://schemas.microsoft.com/office/drawing/2014/main" id="{17FF4AAC-F5DF-0842-B921-05CD0812C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391E9C-EF2B-464E-9D4D-ED3DA2D8674F}"/>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26870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97755-744E-FE4A-95DA-3202575890A6}"/>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3" name="Footer Placeholder 2">
            <a:extLst>
              <a:ext uri="{FF2B5EF4-FFF2-40B4-BE49-F238E27FC236}">
                <a16:creationId xmlns:a16="http://schemas.microsoft.com/office/drawing/2014/main" id="{6BF35D65-DC16-BF4A-8881-44CBBFC7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4E04D-D12C-E243-8277-05C83308B34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7282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0293-7F09-394B-A528-F4D2AE176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4055D-AFAF-AD4F-9A22-51F2B5B4A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EE1C5-CB35-0A47-B0C5-482AC97E3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A42DC-46A1-CF4F-9C3F-3C11F7262495}"/>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6" name="Footer Placeholder 5">
            <a:extLst>
              <a:ext uri="{FF2B5EF4-FFF2-40B4-BE49-F238E27FC236}">
                <a16:creationId xmlns:a16="http://schemas.microsoft.com/office/drawing/2014/main" id="{0848CDF6-90A5-7142-9381-378F81A97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3E142-9EC3-5C4E-BEDE-AFE8321CC16A}"/>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9646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557-FA93-4941-8993-293F9AF4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E5FAE-BDAC-6A42-8A03-2D421B8460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2E2AB7-496C-C541-91A0-AD6A1D988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905828-BF16-024F-AFE0-C31E80F4B8E1}"/>
              </a:ext>
            </a:extLst>
          </p:cNvPr>
          <p:cNvSpPr>
            <a:spLocks noGrp="1"/>
          </p:cNvSpPr>
          <p:nvPr>
            <p:ph type="dt" sz="half" idx="10"/>
          </p:nvPr>
        </p:nvSpPr>
        <p:spPr/>
        <p:txBody>
          <a:bodyPr/>
          <a:lstStyle/>
          <a:p>
            <a:fld id="{9A892634-78D2-8D44-BFB0-3504DF6524C3}" type="datetimeFigureOut">
              <a:rPr lang="en-US" smtClean="0"/>
              <a:t>11/12/25</a:t>
            </a:fld>
            <a:endParaRPr lang="en-US"/>
          </a:p>
        </p:txBody>
      </p:sp>
      <p:sp>
        <p:nvSpPr>
          <p:cNvPr id="6" name="Footer Placeholder 5">
            <a:extLst>
              <a:ext uri="{FF2B5EF4-FFF2-40B4-BE49-F238E27FC236}">
                <a16:creationId xmlns:a16="http://schemas.microsoft.com/office/drawing/2014/main" id="{18ACE43C-7524-794B-A1C2-3276707C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87C-08CE-D241-B862-D5241B7F3B7D}"/>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16497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5352-BCBB-4C48-BD66-A007B81D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9CF688-49C6-BE47-84BA-C18F17A37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A5C78D-076C-6546-B530-1EA34904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2634-78D2-8D44-BFB0-3504DF6524C3}" type="datetimeFigureOut">
              <a:rPr lang="en-US" smtClean="0"/>
              <a:t>11/12/25</a:t>
            </a:fld>
            <a:endParaRPr lang="en-US"/>
          </a:p>
        </p:txBody>
      </p:sp>
      <p:sp>
        <p:nvSpPr>
          <p:cNvPr id="5" name="Footer Placeholder 4">
            <a:extLst>
              <a:ext uri="{FF2B5EF4-FFF2-40B4-BE49-F238E27FC236}">
                <a16:creationId xmlns:a16="http://schemas.microsoft.com/office/drawing/2014/main" id="{45EA15D2-F1E4-AC40-936C-AADA7A004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266E0-8ABF-9249-9E0D-E2226581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A676B-1912-C44B-802E-1619E965CEBD}" type="slidenum">
              <a:rPr lang="en-US" smtClean="0"/>
              <a:t>‹#›</a:t>
            </a:fld>
            <a:endParaRPr lang="en-US"/>
          </a:p>
        </p:txBody>
      </p:sp>
      <p:pic>
        <p:nvPicPr>
          <p:cNvPr id="7" name="Picture 6" descr="Billboard-Rolling Hills.ai"/>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652873" y="2648542"/>
            <a:ext cx="18892582" cy="4439757"/>
          </a:xfrm>
          <a:prstGeom prst="rect">
            <a:avLst/>
          </a:prstGeom>
        </p:spPr>
      </p:pic>
      <p:pic>
        <p:nvPicPr>
          <p:cNvPr id="8" name="Picture 7" descr="FMCLogo_Linear_WHITE.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56482" y="6125093"/>
            <a:ext cx="4154203" cy="662182"/>
          </a:xfrm>
          <a:prstGeom prst="rect">
            <a:avLst/>
          </a:prstGeom>
        </p:spPr>
      </p:pic>
    </p:spTree>
    <p:extLst>
      <p:ext uri="{BB962C8B-B14F-4D97-AF65-F5344CB8AC3E}">
        <p14:creationId xmlns:p14="http://schemas.microsoft.com/office/powerpoint/2010/main" val="1565705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371/journal.pone.0247987"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10B_45A5CCD5.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s://doi.org/10.1371/journal.pone.02479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4927-CB21-581D-550B-1618CFE4BFBE}"/>
              </a:ext>
            </a:extLst>
          </p:cNvPr>
          <p:cNvSpPr>
            <a:spLocks noGrp="1"/>
          </p:cNvSpPr>
          <p:nvPr>
            <p:ph type="ctrTitle"/>
          </p:nvPr>
        </p:nvSpPr>
        <p:spPr>
          <a:xfrm>
            <a:off x="3925152" y="3429000"/>
            <a:ext cx="7783629" cy="1450708"/>
          </a:xfrm>
        </p:spPr>
        <p:txBody>
          <a:bodyPr/>
          <a:lstStyle/>
          <a:p>
            <a:r>
              <a:rPr lang="en-US" dirty="0"/>
              <a:t>Updates in Pulmonary Hypertension 2025</a:t>
            </a:r>
          </a:p>
        </p:txBody>
      </p:sp>
      <p:sp>
        <p:nvSpPr>
          <p:cNvPr id="3" name="Subtitle 2">
            <a:extLst>
              <a:ext uri="{FF2B5EF4-FFF2-40B4-BE49-F238E27FC236}">
                <a16:creationId xmlns:a16="http://schemas.microsoft.com/office/drawing/2014/main" id="{08A0AFE9-BF8B-DD50-22A7-95D4187C9216}"/>
              </a:ext>
            </a:extLst>
          </p:cNvPr>
          <p:cNvSpPr>
            <a:spLocks noGrp="1"/>
          </p:cNvSpPr>
          <p:nvPr>
            <p:ph type="subTitle" idx="1"/>
          </p:nvPr>
        </p:nvSpPr>
        <p:spPr>
          <a:xfrm>
            <a:off x="2683726" y="4989101"/>
            <a:ext cx="9144000" cy="1655762"/>
          </a:xfrm>
        </p:spPr>
        <p:txBody>
          <a:bodyPr>
            <a:normAutofit/>
          </a:bodyPr>
          <a:lstStyle/>
          <a:p>
            <a:r>
              <a:rPr lang="en-US" sz="2800" dirty="0"/>
              <a:t>Christian </a:t>
            </a:r>
            <a:r>
              <a:rPr lang="en-US" sz="2800" dirty="0" err="1"/>
              <a:t>Tencza</a:t>
            </a:r>
            <a:r>
              <a:rPr lang="en-US" sz="2800" dirty="0"/>
              <a:t>, MD</a:t>
            </a:r>
            <a:br>
              <a:rPr lang="en-US" sz="2800" dirty="0"/>
            </a:br>
            <a:r>
              <a:rPr lang="en-US" sz="2800" dirty="0"/>
              <a:t>FHP Pulmonology &amp; Critical Care</a:t>
            </a:r>
          </a:p>
        </p:txBody>
      </p:sp>
    </p:spTree>
    <p:extLst>
      <p:ext uri="{BB962C8B-B14F-4D97-AF65-F5344CB8AC3E}">
        <p14:creationId xmlns:p14="http://schemas.microsoft.com/office/powerpoint/2010/main" val="2987198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4107-A1D6-CA65-809C-475D6810203A}"/>
              </a:ext>
            </a:extLst>
          </p:cNvPr>
          <p:cNvSpPr>
            <a:spLocks noGrp="1"/>
          </p:cNvSpPr>
          <p:nvPr>
            <p:ph type="title"/>
          </p:nvPr>
        </p:nvSpPr>
        <p:spPr>
          <a:xfrm>
            <a:off x="371707" y="365125"/>
            <a:ext cx="11902069" cy="1325563"/>
          </a:xfrm>
        </p:spPr>
        <p:txBody>
          <a:bodyPr/>
          <a:lstStyle/>
          <a:p>
            <a:r>
              <a:rPr lang="en-US" b="1" dirty="0"/>
              <a:t>Combined Pre and Post Pulmonary Hypertension</a:t>
            </a:r>
          </a:p>
        </p:txBody>
      </p:sp>
      <p:sp>
        <p:nvSpPr>
          <p:cNvPr id="4" name="Content Placeholder 3">
            <a:extLst>
              <a:ext uri="{FF2B5EF4-FFF2-40B4-BE49-F238E27FC236}">
                <a16:creationId xmlns:a16="http://schemas.microsoft.com/office/drawing/2014/main" id="{01B049FA-14D7-433A-43F4-7D918677F8F1}"/>
              </a:ext>
            </a:extLst>
          </p:cNvPr>
          <p:cNvSpPr>
            <a:spLocks noGrp="1"/>
          </p:cNvSpPr>
          <p:nvPr>
            <p:ph sz="half" idx="2"/>
          </p:nvPr>
        </p:nvSpPr>
        <p:spPr/>
        <p:txBody>
          <a:bodyPr/>
          <a:lstStyle/>
          <a:p>
            <a:r>
              <a:rPr lang="en-US" dirty="0"/>
              <a:t>Universally worse outcomes for combined pre and post capillary PH</a:t>
            </a:r>
          </a:p>
        </p:txBody>
      </p:sp>
      <p:pic>
        <p:nvPicPr>
          <p:cNvPr id="3074" name="Picture 2">
            <a:extLst>
              <a:ext uri="{FF2B5EF4-FFF2-40B4-BE49-F238E27FC236}">
                <a16:creationId xmlns:a16="http://schemas.microsoft.com/office/drawing/2014/main" id="{8CA9ECB3-3FA0-9A19-6FB6-F81851A625F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4400" y="1543551"/>
            <a:ext cx="5181600" cy="3934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F63B88-11ED-20AD-D269-3BFC29C528D5}"/>
              </a:ext>
            </a:extLst>
          </p:cNvPr>
          <p:cNvSpPr txBox="1"/>
          <p:nvPr/>
        </p:nvSpPr>
        <p:spPr>
          <a:xfrm>
            <a:off x="748229" y="5481860"/>
            <a:ext cx="6094476" cy="261610"/>
          </a:xfrm>
          <a:prstGeom prst="rect">
            <a:avLst/>
          </a:prstGeom>
          <a:noFill/>
        </p:spPr>
        <p:txBody>
          <a:bodyPr wrap="square">
            <a:spAutoFit/>
          </a:bodyPr>
          <a:lstStyle/>
          <a:p>
            <a:pPr algn="l"/>
            <a:r>
              <a:rPr lang="en-US" sz="1100" b="0" i="0" u="none" strike="noStrike" dirty="0">
                <a:solidFill>
                  <a:srgbClr val="202020"/>
                </a:solidFill>
                <a:effectLst/>
                <a:latin typeface="Helvetica" panose="020B0604020202020204" pitchFamily="34" charset="0"/>
                <a:hlinkClick r:id="rId3"/>
              </a:rPr>
              <a:t>https://doi.org/10.1371/journal.pone.0247987</a:t>
            </a:r>
            <a:endParaRPr lang="en-US" sz="1100" b="0" i="0" dirty="0">
              <a:solidFill>
                <a:srgbClr val="606060"/>
              </a:solidFill>
              <a:effectLst/>
              <a:latin typeface="Helvetica" panose="020B0604020202020204" pitchFamily="34" charset="0"/>
            </a:endParaRPr>
          </a:p>
        </p:txBody>
      </p:sp>
    </p:spTree>
    <p:extLst>
      <p:ext uri="{BB962C8B-B14F-4D97-AF65-F5344CB8AC3E}">
        <p14:creationId xmlns:p14="http://schemas.microsoft.com/office/powerpoint/2010/main" val="300315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C231-63D9-FFA3-7B7A-9BC0E0C78384}"/>
              </a:ext>
            </a:extLst>
          </p:cNvPr>
          <p:cNvSpPr>
            <a:spLocks noGrp="1"/>
          </p:cNvSpPr>
          <p:nvPr>
            <p:ph type="title"/>
          </p:nvPr>
        </p:nvSpPr>
        <p:spPr>
          <a:xfrm>
            <a:off x="838200" y="83750"/>
            <a:ext cx="11160512" cy="1325563"/>
          </a:xfrm>
        </p:spPr>
        <p:txBody>
          <a:bodyPr/>
          <a:lstStyle/>
          <a:p>
            <a:r>
              <a:rPr lang="en-US" b="1" dirty="0"/>
              <a:t>Therapeutics for Combined Pre and Post </a:t>
            </a:r>
          </a:p>
        </p:txBody>
      </p:sp>
      <p:sp>
        <p:nvSpPr>
          <p:cNvPr id="3" name="Content Placeholder 2">
            <a:extLst>
              <a:ext uri="{FF2B5EF4-FFF2-40B4-BE49-F238E27FC236}">
                <a16:creationId xmlns:a16="http://schemas.microsoft.com/office/drawing/2014/main" id="{5EFF4326-A8D4-1776-195C-5DBF3A3EF911}"/>
              </a:ext>
            </a:extLst>
          </p:cNvPr>
          <p:cNvSpPr>
            <a:spLocks noGrp="1"/>
          </p:cNvSpPr>
          <p:nvPr>
            <p:ph sz="half" idx="1"/>
          </p:nvPr>
        </p:nvSpPr>
        <p:spPr>
          <a:xfrm>
            <a:off x="838200" y="1409313"/>
            <a:ext cx="5181600" cy="4351338"/>
          </a:xfrm>
        </p:spPr>
        <p:txBody>
          <a:bodyPr>
            <a:normAutofit/>
          </a:bodyPr>
          <a:lstStyle/>
          <a:p>
            <a:pPr lvl="1"/>
            <a:r>
              <a:rPr lang="en-US" dirty="0"/>
              <a:t>MELODY-1 (ERA)</a:t>
            </a:r>
          </a:p>
          <a:p>
            <a:pPr lvl="1"/>
            <a:r>
              <a:rPr lang="en-US" dirty="0"/>
              <a:t>HEART (ERA)</a:t>
            </a:r>
          </a:p>
          <a:p>
            <a:pPr lvl="1"/>
            <a:r>
              <a:rPr lang="en-US" dirty="0"/>
              <a:t>EARTH (ERA)</a:t>
            </a:r>
          </a:p>
          <a:p>
            <a:pPr lvl="1"/>
            <a:r>
              <a:rPr lang="en-US" dirty="0"/>
              <a:t>RELAX</a:t>
            </a:r>
          </a:p>
          <a:p>
            <a:pPr lvl="1"/>
            <a:r>
              <a:rPr lang="en-US" dirty="0"/>
              <a:t>SOVIAC</a:t>
            </a:r>
          </a:p>
          <a:p>
            <a:pPr lvl="1"/>
            <a:r>
              <a:rPr lang="en-US" dirty="0"/>
              <a:t>FREEDOM</a:t>
            </a:r>
          </a:p>
          <a:p>
            <a:pPr lvl="1"/>
            <a:r>
              <a:rPr lang="en-US" dirty="0"/>
              <a:t>TRIMUMPH1</a:t>
            </a:r>
          </a:p>
          <a:p>
            <a:pPr lvl="1"/>
            <a:r>
              <a:rPr lang="en-US" dirty="0"/>
              <a:t>FIRST</a:t>
            </a:r>
          </a:p>
          <a:p>
            <a:pPr lvl="1"/>
            <a:r>
              <a:rPr lang="en-US" dirty="0"/>
              <a:t>STEP</a:t>
            </a:r>
          </a:p>
          <a:p>
            <a:pPr lvl="1"/>
            <a:r>
              <a:rPr lang="en-US" dirty="0"/>
              <a:t>GRIPHON</a:t>
            </a:r>
          </a:p>
          <a:p>
            <a:pPr lvl="1"/>
            <a:r>
              <a:rPr lang="en-US" dirty="0"/>
              <a:t>PATENT-1</a:t>
            </a:r>
          </a:p>
        </p:txBody>
      </p:sp>
      <p:sp>
        <p:nvSpPr>
          <p:cNvPr id="4" name="Content Placeholder 3">
            <a:extLst>
              <a:ext uri="{FF2B5EF4-FFF2-40B4-BE49-F238E27FC236}">
                <a16:creationId xmlns:a16="http://schemas.microsoft.com/office/drawing/2014/main" id="{17CB8A8D-B62E-8F62-E7DA-EE3B37CFCF30}"/>
              </a:ext>
            </a:extLst>
          </p:cNvPr>
          <p:cNvSpPr>
            <a:spLocks noGrp="1"/>
          </p:cNvSpPr>
          <p:nvPr>
            <p:ph sz="half" idx="2"/>
          </p:nvPr>
        </p:nvSpPr>
        <p:spPr>
          <a:xfrm>
            <a:off x="6172200" y="1409313"/>
            <a:ext cx="5181600" cy="4351338"/>
          </a:xfrm>
        </p:spPr>
        <p:txBody>
          <a:bodyPr>
            <a:normAutofit/>
          </a:bodyPr>
          <a:lstStyle/>
          <a:p>
            <a:r>
              <a:rPr lang="en-US" sz="2400" dirty="0"/>
              <a:t>PATENT -2</a:t>
            </a:r>
          </a:p>
          <a:p>
            <a:r>
              <a:rPr lang="en-US" sz="2400" dirty="0"/>
              <a:t>CHEST-1</a:t>
            </a:r>
          </a:p>
          <a:p>
            <a:r>
              <a:rPr lang="en-US" sz="2400" dirty="0"/>
              <a:t>CHEST-2</a:t>
            </a:r>
          </a:p>
          <a:p>
            <a:r>
              <a:rPr lang="en-US" sz="2400" dirty="0"/>
              <a:t>SOCRATES-REDUCED</a:t>
            </a:r>
          </a:p>
          <a:p>
            <a:r>
              <a:rPr lang="en-US" sz="2400" dirty="0"/>
              <a:t>SOCRATES-PRESERVED</a:t>
            </a:r>
          </a:p>
          <a:p>
            <a:r>
              <a:rPr lang="en-US" sz="2400" dirty="0"/>
              <a:t>LEPHT</a:t>
            </a:r>
          </a:p>
          <a:p>
            <a:r>
              <a:rPr lang="en-US" sz="2400" dirty="0"/>
              <a:t>VICTORIA</a:t>
            </a:r>
          </a:p>
          <a:p>
            <a:r>
              <a:rPr lang="en-US" sz="2400" dirty="0"/>
              <a:t>VITALITY</a:t>
            </a:r>
          </a:p>
          <a:p>
            <a:r>
              <a:rPr lang="en-US" sz="2400" dirty="0"/>
              <a:t>DILATE</a:t>
            </a:r>
          </a:p>
        </p:txBody>
      </p:sp>
    </p:spTree>
    <p:extLst>
      <p:ext uri="{BB962C8B-B14F-4D97-AF65-F5344CB8AC3E}">
        <p14:creationId xmlns:p14="http://schemas.microsoft.com/office/powerpoint/2010/main" val="624044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C533-166C-D9E5-3062-FA564BE81133}"/>
              </a:ext>
            </a:extLst>
          </p:cNvPr>
          <p:cNvSpPr>
            <a:spLocks noGrp="1"/>
          </p:cNvSpPr>
          <p:nvPr>
            <p:ph type="title"/>
          </p:nvPr>
        </p:nvSpPr>
        <p:spPr/>
        <p:txBody>
          <a:bodyPr/>
          <a:lstStyle/>
          <a:p>
            <a:r>
              <a:rPr lang="en-US" b="1" dirty="0"/>
              <a:t>Key Takeaways for WHO Group 2 </a:t>
            </a:r>
            <a:br>
              <a:rPr lang="en-US" b="1" dirty="0"/>
            </a:br>
            <a:r>
              <a:rPr lang="en-US" b="1" dirty="0"/>
              <a:t>Pre and Post Capillary </a:t>
            </a:r>
            <a:r>
              <a:rPr lang="en-US" b="1" dirty="0" err="1"/>
              <a:t>Pulm</a:t>
            </a:r>
            <a:r>
              <a:rPr lang="en-US" b="1" dirty="0"/>
              <a:t> </a:t>
            </a:r>
            <a:r>
              <a:rPr lang="en-US" b="1" dirty="0" err="1"/>
              <a:t>htn</a:t>
            </a:r>
            <a:r>
              <a:rPr lang="en-US" b="1" dirty="0"/>
              <a:t>…..</a:t>
            </a:r>
          </a:p>
        </p:txBody>
      </p:sp>
      <p:sp>
        <p:nvSpPr>
          <p:cNvPr id="3" name="Content Placeholder 2">
            <a:extLst>
              <a:ext uri="{FF2B5EF4-FFF2-40B4-BE49-F238E27FC236}">
                <a16:creationId xmlns:a16="http://schemas.microsoft.com/office/drawing/2014/main" id="{BE8E0666-BD80-61E2-3E1C-4124C543A109}"/>
              </a:ext>
            </a:extLst>
          </p:cNvPr>
          <p:cNvSpPr>
            <a:spLocks noGrp="1"/>
          </p:cNvSpPr>
          <p:nvPr>
            <p:ph sz="half" idx="1"/>
          </p:nvPr>
        </p:nvSpPr>
        <p:spPr>
          <a:xfrm>
            <a:off x="838200" y="2141537"/>
            <a:ext cx="5181600" cy="4351338"/>
          </a:xfrm>
        </p:spPr>
        <p:txBody>
          <a:bodyPr/>
          <a:lstStyle/>
          <a:p>
            <a:r>
              <a:rPr lang="en-US" dirty="0"/>
              <a:t>New subset of WHO 2 patients representing 7-15% of WHO 2 patients</a:t>
            </a:r>
          </a:p>
          <a:p>
            <a:r>
              <a:rPr lang="en-US" dirty="0"/>
              <a:t>DPG replaced by PVR in diagnosis</a:t>
            </a:r>
          </a:p>
          <a:p>
            <a:r>
              <a:rPr lang="en-US" dirty="0"/>
              <a:t>Worse clinical outcomes including mortality and variety of usual CHF endpoints</a:t>
            </a:r>
          </a:p>
        </p:txBody>
      </p:sp>
      <p:sp>
        <p:nvSpPr>
          <p:cNvPr id="4" name="Content Placeholder 3">
            <a:extLst>
              <a:ext uri="{FF2B5EF4-FFF2-40B4-BE49-F238E27FC236}">
                <a16:creationId xmlns:a16="http://schemas.microsoft.com/office/drawing/2014/main" id="{0D9FC115-1334-60C5-65B9-FDFCF0720C41}"/>
              </a:ext>
            </a:extLst>
          </p:cNvPr>
          <p:cNvSpPr>
            <a:spLocks noGrp="1"/>
          </p:cNvSpPr>
          <p:nvPr>
            <p:ph sz="half" idx="2"/>
          </p:nvPr>
        </p:nvSpPr>
        <p:spPr>
          <a:xfrm>
            <a:off x="6172200" y="2141537"/>
            <a:ext cx="5181600" cy="4351338"/>
          </a:xfrm>
        </p:spPr>
        <p:txBody>
          <a:bodyPr/>
          <a:lstStyle/>
          <a:p>
            <a:r>
              <a:rPr lang="en-US" dirty="0"/>
              <a:t>No clear therapeutic benefit of directed PAH medications</a:t>
            </a:r>
          </a:p>
          <a:p>
            <a:r>
              <a:rPr lang="en-US" dirty="0"/>
              <a:t>Future considerations for </a:t>
            </a:r>
            <a:r>
              <a:rPr lang="en-US" dirty="0" err="1"/>
              <a:t>Sotatercept</a:t>
            </a:r>
            <a:r>
              <a:rPr lang="en-US" dirty="0"/>
              <a:t> (Activin signal pathway </a:t>
            </a:r>
            <a:r>
              <a:rPr lang="en-US" sz="1800" dirty="0">
                <a:solidFill>
                  <a:schemeClr val="accent3"/>
                </a:solidFill>
              </a:rPr>
              <a:t>(SOTERIA, HYPERION, ZENITH, CADENCE, MK - 7962-020, and MOONBEAM, PULSAR)</a:t>
            </a:r>
          </a:p>
        </p:txBody>
      </p:sp>
    </p:spTree>
    <p:extLst>
      <p:ext uri="{BB962C8B-B14F-4D97-AF65-F5344CB8AC3E}">
        <p14:creationId xmlns:p14="http://schemas.microsoft.com/office/powerpoint/2010/main" val="2749228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413B-A38D-EA93-3C1B-61E36259E74C}"/>
              </a:ext>
            </a:extLst>
          </p:cNvPr>
          <p:cNvSpPr>
            <a:spLocks noGrp="1"/>
          </p:cNvSpPr>
          <p:nvPr>
            <p:ph type="title"/>
          </p:nvPr>
        </p:nvSpPr>
        <p:spPr/>
        <p:txBody>
          <a:bodyPr/>
          <a:lstStyle/>
          <a:p>
            <a:r>
              <a:rPr lang="en-US" b="1" dirty="0"/>
              <a:t>Methamphetamine</a:t>
            </a:r>
          </a:p>
        </p:txBody>
      </p:sp>
      <p:sp>
        <p:nvSpPr>
          <p:cNvPr id="3" name="Content Placeholder 2">
            <a:extLst>
              <a:ext uri="{FF2B5EF4-FFF2-40B4-BE49-F238E27FC236}">
                <a16:creationId xmlns:a16="http://schemas.microsoft.com/office/drawing/2014/main" id="{4F02CD0C-702F-9414-E047-3A42D1604752}"/>
              </a:ext>
            </a:extLst>
          </p:cNvPr>
          <p:cNvSpPr>
            <a:spLocks noGrp="1"/>
          </p:cNvSpPr>
          <p:nvPr>
            <p:ph sz="half" idx="1"/>
          </p:nvPr>
        </p:nvSpPr>
        <p:spPr>
          <a:xfrm>
            <a:off x="838200" y="1825625"/>
            <a:ext cx="4499517" cy="4351338"/>
          </a:xfrm>
        </p:spPr>
        <p:txBody>
          <a:bodyPr/>
          <a:lstStyle/>
          <a:p>
            <a:r>
              <a:rPr lang="en-US" dirty="0"/>
              <a:t>1972 Aminorex removed from market in Europe (WHO)</a:t>
            </a:r>
          </a:p>
          <a:p>
            <a:r>
              <a:rPr lang="en-US" dirty="0"/>
              <a:t>10-year follow up studies showed half of patients died of RHF</a:t>
            </a:r>
          </a:p>
        </p:txBody>
      </p:sp>
      <p:sp>
        <p:nvSpPr>
          <p:cNvPr id="4" name="Content Placeholder 3">
            <a:extLst>
              <a:ext uri="{FF2B5EF4-FFF2-40B4-BE49-F238E27FC236}">
                <a16:creationId xmlns:a16="http://schemas.microsoft.com/office/drawing/2014/main" id="{0FA54EC6-1C27-2AB8-11ED-A9B7F069EB7B}"/>
              </a:ext>
            </a:extLst>
          </p:cNvPr>
          <p:cNvSpPr>
            <a:spLocks noGrp="1"/>
          </p:cNvSpPr>
          <p:nvPr>
            <p:ph sz="half" idx="2"/>
          </p:nvPr>
        </p:nvSpPr>
        <p:spPr>
          <a:xfrm>
            <a:off x="5583044" y="1825625"/>
            <a:ext cx="3397405" cy="4351338"/>
          </a:xfrm>
        </p:spPr>
        <p:txBody>
          <a:bodyPr/>
          <a:lstStyle/>
          <a:p>
            <a:r>
              <a:rPr lang="en-US" dirty="0"/>
              <a:t>Fen-Phen 1996, removed 1997</a:t>
            </a:r>
          </a:p>
          <a:p>
            <a:r>
              <a:rPr lang="en-US" dirty="0"/>
              <a:t>20% of 73 pt in 1993 review suggested Fen use</a:t>
            </a:r>
          </a:p>
        </p:txBody>
      </p:sp>
      <p:sp>
        <p:nvSpPr>
          <p:cNvPr id="5" name="TextBox 4">
            <a:extLst>
              <a:ext uri="{FF2B5EF4-FFF2-40B4-BE49-F238E27FC236}">
                <a16:creationId xmlns:a16="http://schemas.microsoft.com/office/drawing/2014/main" id="{17CF46AD-DEC0-69C6-3215-FC4A42CB70E2}"/>
              </a:ext>
            </a:extLst>
          </p:cNvPr>
          <p:cNvSpPr txBox="1"/>
          <p:nvPr/>
        </p:nvSpPr>
        <p:spPr>
          <a:xfrm>
            <a:off x="685800" y="5170431"/>
            <a:ext cx="3201517" cy="430887"/>
          </a:xfrm>
          <a:prstGeom prst="rect">
            <a:avLst/>
          </a:prstGeom>
          <a:noFill/>
        </p:spPr>
        <p:txBody>
          <a:bodyPr wrap="none" rtlCol="0">
            <a:spAutoFit/>
          </a:bodyPr>
          <a:lstStyle/>
          <a:p>
            <a:r>
              <a:rPr lang="en-US" sz="1100" dirty="0"/>
              <a:t>HP Gurtner Core Vasa 1985;27(2-3):160-71</a:t>
            </a:r>
          </a:p>
          <a:p>
            <a:r>
              <a:rPr lang="en-US" sz="1100" dirty="0"/>
              <a:t>Brenot et al Br Heart Journal 1993 Dec;70 (6);537-41</a:t>
            </a:r>
          </a:p>
        </p:txBody>
      </p:sp>
      <p:pic>
        <p:nvPicPr>
          <p:cNvPr id="1026" name="Picture 2" descr="The FDA Just Approved A New Diet Pill ...">
            <a:extLst>
              <a:ext uri="{FF2B5EF4-FFF2-40B4-BE49-F238E27FC236}">
                <a16:creationId xmlns:a16="http://schemas.microsoft.com/office/drawing/2014/main" id="{9B32520C-135C-9BA0-9F97-DFA170B3D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174" y="271530"/>
            <a:ext cx="994692" cy="1292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am Pick's Heart Valve Surgery Blog ...">
            <a:extLst>
              <a:ext uri="{FF2B5EF4-FFF2-40B4-BE49-F238E27FC236}">
                <a16:creationId xmlns:a16="http://schemas.microsoft.com/office/drawing/2014/main" id="{FAEEF6F4-01BA-EC5A-1492-AB70C90FD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616" y="489269"/>
            <a:ext cx="1346001" cy="10278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Fda - Fen Phen Nation | Dangerous ...">
            <a:extLst>
              <a:ext uri="{FF2B5EF4-FFF2-40B4-BE49-F238E27FC236}">
                <a16:creationId xmlns:a16="http://schemas.microsoft.com/office/drawing/2014/main" id="{88E144FD-680F-D5DB-D6EF-2A41AAF2D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3422">
            <a:off x="9338270" y="2016510"/>
            <a:ext cx="2360173" cy="312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9378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BBF8-5491-6A37-9630-7520B38D1DC9}"/>
              </a:ext>
            </a:extLst>
          </p:cNvPr>
          <p:cNvSpPr>
            <a:spLocks noGrp="1"/>
          </p:cNvSpPr>
          <p:nvPr>
            <p:ph type="title"/>
          </p:nvPr>
        </p:nvSpPr>
        <p:spPr>
          <a:xfrm>
            <a:off x="265021" y="-149225"/>
            <a:ext cx="10515600" cy="1325563"/>
          </a:xfrm>
        </p:spPr>
        <p:txBody>
          <a:bodyPr/>
          <a:lstStyle/>
          <a:p>
            <a:r>
              <a:rPr lang="en-US" b="1" dirty="0"/>
              <a:t>Physiology</a:t>
            </a:r>
          </a:p>
        </p:txBody>
      </p:sp>
      <p:pic>
        <p:nvPicPr>
          <p:cNvPr id="2052" name="Picture 4">
            <a:extLst>
              <a:ext uri="{FF2B5EF4-FFF2-40B4-BE49-F238E27FC236}">
                <a16:creationId xmlns:a16="http://schemas.microsoft.com/office/drawing/2014/main" id="{7102FB5B-5823-38B9-C50D-A8DB08A5C04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52273" y="832624"/>
            <a:ext cx="4985704" cy="53762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thamphetamine-associated heart failure: a systematic review of  observational studies | Heart">
            <a:extLst>
              <a:ext uri="{FF2B5EF4-FFF2-40B4-BE49-F238E27FC236}">
                <a16:creationId xmlns:a16="http://schemas.microsoft.com/office/drawing/2014/main" id="{87C82894-F100-4FAA-1DDB-B11907BC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377" y="832624"/>
            <a:ext cx="4715057" cy="597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Pulmonary Arterial Hypertension Secondary to Drugs and Toxins - Clinics in  Chest Medicine">
            <a:extLst>
              <a:ext uri="{FF2B5EF4-FFF2-40B4-BE49-F238E27FC236}">
                <a16:creationId xmlns:a16="http://schemas.microsoft.com/office/drawing/2014/main" id="{E208924C-1712-5281-3DE8-A74F4A921A8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68926" y="288181"/>
            <a:ext cx="9254148" cy="5787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4DDF9B-EBE3-D969-9B41-F2B5F6831476}"/>
              </a:ext>
            </a:extLst>
          </p:cNvPr>
          <p:cNvSpPr txBox="1"/>
          <p:nvPr/>
        </p:nvSpPr>
        <p:spPr>
          <a:xfrm>
            <a:off x="314325" y="6308209"/>
            <a:ext cx="4849404" cy="261610"/>
          </a:xfrm>
          <a:prstGeom prst="rect">
            <a:avLst/>
          </a:prstGeom>
          <a:noFill/>
        </p:spPr>
        <p:txBody>
          <a:bodyPr wrap="none" rtlCol="0">
            <a:spAutoFit/>
          </a:bodyPr>
          <a:lstStyle/>
          <a:p>
            <a:r>
              <a:rPr lang="en-US" sz="1100" dirty="0"/>
              <a:t>Zamanian 2018. American Journal Resp and Crit Care Medicine Vol 197 Number 6</a:t>
            </a:r>
          </a:p>
        </p:txBody>
      </p:sp>
    </p:spTree>
    <p:extLst>
      <p:ext uri="{BB962C8B-B14F-4D97-AF65-F5344CB8AC3E}">
        <p14:creationId xmlns:p14="http://schemas.microsoft.com/office/powerpoint/2010/main" val="451791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Cardiomyopathy-Associated Hospital Admissions Among Methamphetamine Users:  Geographical and Social Disparities | JACC: Advances">
            <a:extLst>
              <a:ext uri="{FF2B5EF4-FFF2-40B4-BE49-F238E27FC236}">
                <a16:creationId xmlns:a16="http://schemas.microsoft.com/office/drawing/2014/main" id="{E67A1D7B-B1EB-B63A-48E0-F103C2B16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438150"/>
            <a:ext cx="9631364" cy="620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25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BD00-CFF7-78FB-2DB7-FE7788A7D896}"/>
              </a:ext>
            </a:extLst>
          </p:cNvPr>
          <p:cNvSpPr>
            <a:spLocks noGrp="1"/>
          </p:cNvSpPr>
          <p:nvPr>
            <p:ph type="title"/>
          </p:nvPr>
        </p:nvSpPr>
        <p:spPr/>
        <p:txBody>
          <a:bodyPr/>
          <a:lstStyle/>
          <a:p>
            <a:r>
              <a:rPr lang="en-US" b="1" dirty="0"/>
              <a:t>Case Presentation</a:t>
            </a:r>
          </a:p>
        </p:txBody>
      </p:sp>
      <p:sp>
        <p:nvSpPr>
          <p:cNvPr id="3" name="Content Placeholder 2">
            <a:extLst>
              <a:ext uri="{FF2B5EF4-FFF2-40B4-BE49-F238E27FC236}">
                <a16:creationId xmlns:a16="http://schemas.microsoft.com/office/drawing/2014/main" id="{359EFC80-F8BB-B0F7-2B55-B3BE541D151C}"/>
              </a:ext>
            </a:extLst>
          </p:cNvPr>
          <p:cNvSpPr>
            <a:spLocks noGrp="1"/>
          </p:cNvSpPr>
          <p:nvPr>
            <p:ph sz="half" idx="1"/>
          </p:nvPr>
        </p:nvSpPr>
        <p:spPr>
          <a:xfrm>
            <a:off x="838199" y="1825625"/>
            <a:ext cx="6424961" cy="4351338"/>
          </a:xfrm>
        </p:spPr>
        <p:txBody>
          <a:bodyPr/>
          <a:lstStyle/>
          <a:p>
            <a:r>
              <a:rPr lang="en-US" dirty="0"/>
              <a:t>38 </a:t>
            </a:r>
            <a:r>
              <a:rPr lang="en-US" dirty="0" err="1"/>
              <a:t>yo</a:t>
            </a:r>
            <a:r>
              <a:rPr lang="en-US" dirty="0"/>
              <a:t> female presents to ED with sob and </a:t>
            </a:r>
            <a:r>
              <a:rPr lang="en-US" dirty="0" err="1"/>
              <a:t>abd</a:t>
            </a:r>
            <a:r>
              <a:rPr lang="en-US" dirty="0"/>
              <a:t> distension.</a:t>
            </a:r>
          </a:p>
          <a:p>
            <a:r>
              <a:rPr lang="en-US" dirty="0"/>
              <a:t>Smoker, Asthma</a:t>
            </a:r>
          </a:p>
          <a:p>
            <a:r>
              <a:rPr lang="en-US" dirty="0"/>
              <a:t>Notes 20lbs weight gain over last 2m</a:t>
            </a:r>
          </a:p>
          <a:p>
            <a:r>
              <a:rPr lang="en-US" dirty="0"/>
              <a:t>RV markedly increased, systolic function markedly reduced, RVSP 99 mmHg, TAPSE 1.1, EF 65%, LA normal size. </a:t>
            </a:r>
          </a:p>
        </p:txBody>
      </p:sp>
      <p:sp>
        <p:nvSpPr>
          <p:cNvPr id="4" name="Content Placeholder 3">
            <a:extLst>
              <a:ext uri="{FF2B5EF4-FFF2-40B4-BE49-F238E27FC236}">
                <a16:creationId xmlns:a16="http://schemas.microsoft.com/office/drawing/2014/main" id="{B6EC84F8-1AA4-64B8-0184-76C1AEE20712}"/>
              </a:ext>
            </a:extLst>
          </p:cNvPr>
          <p:cNvSpPr>
            <a:spLocks noGrp="1"/>
          </p:cNvSpPr>
          <p:nvPr>
            <p:ph sz="half" idx="2"/>
          </p:nvPr>
        </p:nvSpPr>
        <p:spPr>
          <a:xfrm>
            <a:off x="8447049" y="1825625"/>
            <a:ext cx="5181600" cy="4351338"/>
          </a:xfrm>
        </p:spPr>
        <p:txBody>
          <a:bodyPr/>
          <a:lstStyle/>
          <a:p>
            <a:r>
              <a:rPr lang="en-US" dirty="0" err="1"/>
              <a:t>mPAP</a:t>
            </a:r>
            <a:r>
              <a:rPr lang="en-US" dirty="0"/>
              <a:t> 54mmHg</a:t>
            </a:r>
          </a:p>
          <a:p>
            <a:r>
              <a:rPr lang="en-US" dirty="0"/>
              <a:t>Wedge 4 mm Hg</a:t>
            </a:r>
          </a:p>
          <a:p>
            <a:r>
              <a:rPr lang="en-US" dirty="0"/>
              <a:t>PA sat 59%</a:t>
            </a:r>
          </a:p>
          <a:p>
            <a:r>
              <a:rPr lang="en-US" dirty="0"/>
              <a:t>RA 10 mmHg</a:t>
            </a:r>
          </a:p>
          <a:p>
            <a:r>
              <a:rPr lang="en-US" dirty="0"/>
              <a:t>CI 1.66 (Fick)</a:t>
            </a:r>
          </a:p>
          <a:p>
            <a:pPr marL="0" indent="0">
              <a:buNone/>
            </a:pPr>
            <a:endParaRPr lang="en-US" dirty="0"/>
          </a:p>
        </p:txBody>
      </p:sp>
      <p:cxnSp>
        <p:nvCxnSpPr>
          <p:cNvPr id="6" name="Straight Connector 5">
            <a:extLst>
              <a:ext uri="{FF2B5EF4-FFF2-40B4-BE49-F238E27FC236}">
                <a16:creationId xmlns:a16="http://schemas.microsoft.com/office/drawing/2014/main" id="{AE2615EC-1B8F-8AE8-A355-0F5B72A7E85D}"/>
              </a:ext>
            </a:extLst>
          </p:cNvPr>
          <p:cNvCxnSpPr/>
          <p:nvPr/>
        </p:nvCxnSpPr>
        <p:spPr>
          <a:xfrm>
            <a:off x="7776117" y="1754459"/>
            <a:ext cx="0" cy="33304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73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C352-FCD4-3DB0-899D-092F1BCF736D}"/>
              </a:ext>
            </a:extLst>
          </p:cNvPr>
          <p:cNvSpPr>
            <a:spLocks noGrp="1"/>
          </p:cNvSpPr>
          <p:nvPr>
            <p:ph type="title"/>
          </p:nvPr>
        </p:nvSpPr>
        <p:spPr/>
        <p:txBody>
          <a:bodyPr/>
          <a:lstStyle/>
          <a:p>
            <a:r>
              <a:rPr lang="en-US" b="1" dirty="0"/>
              <a:t>Case Presentation</a:t>
            </a:r>
          </a:p>
        </p:txBody>
      </p:sp>
      <p:sp>
        <p:nvSpPr>
          <p:cNvPr id="3" name="Content Placeholder 2">
            <a:extLst>
              <a:ext uri="{FF2B5EF4-FFF2-40B4-BE49-F238E27FC236}">
                <a16:creationId xmlns:a16="http://schemas.microsoft.com/office/drawing/2014/main" id="{9D2C38A5-590D-6B23-D796-06FBE41C6B66}"/>
              </a:ext>
            </a:extLst>
          </p:cNvPr>
          <p:cNvSpPr>
            <a:spLocks noGrp="1"/>
          </p:cNvSpPr>
          <p:nvPr>
            <p:ph sz="half" idx="1"/>
          </p:nvPr>
        </p:nvSpPr>
        <p:spPr>
          <a:xfrm>
            <a:off x="838199" y="1825625"/>
            <a:ext cx="6008649" cy="4351338"/>
          </a:xfrm>
        </p:spPr>
        <p:txBody>
          <a:bodyPr/>
          <a:lstStyle/>
          <a:p>
            <a:r>
              <a:rPr lang="en-US" dirty="0"/>
              <a:t>3 separate admissions at local facilities</a:t>
            </a:r>
          </a:p>
          <a:p>
            <a:r>
              <a:rPr lang="en-US" dirty="0"/>
              <a:t>Liver eval suggested cirrhosis</a:t>
            </a:r>
          </a:p>
          <a:p>
            <a:r>
              <a:rPr lang="en-US" dirty="0"/>
              <a:t>Saw PCP 4x in last two years with inhalers changes, smoking discussion</a:t>
            </a:r>
          </a:p>
          <a:p>
            <a:r>
              <a:rPr lang="en-US" dirty="0"/>
              <a:t>Cholecystectomy </a:t>
            </a:r>
          </a:p>
        </p:txBody>
      </p:sp>
      <p:sp>
        <p:nvSpPr>
          <p:cNvPr id="4" name="Content Placeholder 3">
            <a:extLst>
              <a:ext uri="{FF2B5EF4-FFF2-40B4-BE49-F238E27FC236}">
                <a16:creationId xmlns:a16="http://schemas.microsoft.com/office/drawing/2014/main" id="{1033A9F0-87ED-56DB-AA0D-98DB5C2FEC66}"/>
              </a:ext>
            </a:extLst>
          </p:cNvPr>
          <p:cNvSpPr>
            <a:spLocks noGrp="1"/>
          </p:cNvSpPr>
          <p:nvPr>
            <p:ph sz="half" idx="2"/>
          </p:nvPr>
        </p:nvSpPr>
        <p:spPr>
          <a:xfrm>
            <a:off x="7458307" y="1822450"/>
            <a:ext cx="5181600" cy="4351338"/>
          </a:xfrm>
        </p:spPr>
        <p:txBody>
          <a:bodyPr/>
          <a:lstStyle/>
          <a:p>
            <a:r>
              <a:rPr lang="en-US" dirty="0"/>
              <a:t>Currently on triple therapy</a:t>
            </a:r>
          </a:p>
          <a:p>
            <a:r>
              <a:rPr lang="en-US" dirty="0"/>
              <a:t>Dry weight </a:t>
            </a:r>
          </a:p>
          <a:p>
            <a:r>
              <a:rPr lang="en-US" dirty="0"/>
              <a:t>Zero admissions</a:t>
            </a:r>
          </a:p>
          <a:p>
            <a:r>
              <a:rPr lang="en-US" dirty="0"/>
              <a:t>Still struggling with meth use and missed appointments</a:t>
            </a:r>
          </a:p>
        </p:txBody>
      </p:sp>
      <p:cxnSp>
        <p:nvCxnSpPr>
          <p:cNvPr id="5" name="Straight Connector 4">
            <a:extLst>
              <a:ext uri="{FF2B5EF4-FFF2-40B4-BE49-F238E27FC236}">
                <a16:creationId xmlns:a16="http://schemas.microsoft.com/office/drawing/2014/main" id="{F8139B1A-8E56-17AF-C8F1-7E84B9F590F8}"/>
              </a:ext>
            </a:extLst>
          </p:cNvPr>
          <p:cNvCxnSpPr/>
          <p:nvPr/>
        </p:nvCxnSpPr>
        <p:spPr>
          <a:xfrm>
            <a:off x="7166517" y="1822450"/>
            <a:ext cx="0" cy="33304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3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808E-B151-55B9-E97E-211F6B34AEDB}"/>
              </a:ext>
            </a:extLst>
          </p:cNvPr>
          <p:cNvSpPr>
            <a:spLocks noGrp="1"/>
          </p:cNvSpPr>
          <p:nvPr>
            <p:ph type="title"/>
          </p:nvPr>
        </p:nvSpPr>
        <p:spPr>
          <a:xfrm>
            <a:off x="678317" y="92596"/>
            <a:ext cx="10515600" cy="1325563"/>
          </a:xfrm>
        </p:spPr>
        <p:txBody>
          <a:bodyPr/>
          <a:lstStyle/>
          <a:p>
            <a:r>
              <a:rPr lang="en-US" b="1" dirty="0"/>
              <a:t>Methamphetamine-PAH Takeaways</a:t>
            </a:r>
          </a:p>
        </p:txBody>
      </p:sp>
      <p:sp>
        <p:nvSpPr>
          <p:cNvPr id="3" name="Content Placeholder 2">
            <a:extLst>
              <a:ext uri="{FF2B5EF4-FFF2-40B4-BE49-F238E27FC236}">
                <a16:creationId xmlns:a16="http://schemas.microsoft.com/office/drawing/2014/main" id="{0572E301-0DD8-145D-83E2-20A25DCE2E08}"/>
              </a:ext>
            </a:extLst>
          </p:cNvPr>
          <p:cNvSpPr>
            <a:spLocks noGrp="1"/>
          </p:cNvSpPr>
          <p:nvPr>
            <p:ph sz="half" idx="1"/>
          </p:nvPr>
        </p:nvSpPr>
        <p:spPr>
          <a:xfrm>
            <a:off x="1512800" y="1253331"/>
            <a:ext cx="4062810" cy="4351338"/>
          </a:xfrm>
        </p:spPr>
        <p:txBody>
          <a:bodyPr>
            <a:normAutofit/>
          </a:bodyPr>
          <a:lstStyle/>
          <a:p>
            <a:r>
              <a:rPr lang="en-US" sz="2400" dirty="0"/>
              <a:t>Use on the rise</a:t>
            </a:r>
          </a:p>
          <a:p>
            <a:r>
              <a:rPr lang="en-US" sz="2400" dirty="0"/>
              <a:t>Worse outcomes vs IPAH</a:t>
            </a:r>
          </a:p>
          <a:p>
            <a:r>
              <a:rPr lang="en-US" sz="2400" dirty="0"/>
              <a:t>Can persist even with cessation of drug</a:t>
            </a:r>
          </a:p>
          <a:p>
            <a:r>
              <a:rPr lang="en-US" sz="2400" dirty="0"/>
              <a:t>Similar physiology to PAH</a:t>
            </a:r>
          </a:p>
        </p:txBody>
      </p:sp>
      <p:sp>
        <p:nvSpPr>
          <p:cNvPr id="4" name="Content Placeholder 3">
            <a:extLst>
              <a:ext uri="{FF2B5EF4-FFF2-40B4-BE49-F238E27FC236}">
                <a16:creationId xmlns:a16="http://schemas.microsoft.com/office/drawing/2014/main" id="{307DD6D1-88A5-49C4-9CFE-0EFD10472AD9}"/>
              </a:ext>
            </a:extLst>
          </p:cNvPr>
          <p:cNvSpPr>
            <a:spLocks noGrp="1"/>
          </p:cNvSpPr>
          <p:nvPr>
            <p:ph sz="half" idx="2"/>
          </p:nvPr>
        </p:nvSpPr>
        <p:spPr>
          <a:xfrm>
            <a:off x="5936117" y="1242857"/>
            <a:ext cx="5049692" cy="1014084"/>
          </a:xfrm>
        </p:spPr>
        <p:txBody>
          <a:bodyPr>
            <a:normAutofit/>
          </a:bodyPr>
          <a:lstStyle/>
          <a:p>
            <a:r>
              <a:rPr lang="en-US" sz="2400" dirty="0"/>
              <a:t>Unique care perspectives from PH clinic (i.e. give a little grace)</a:t>
            </a:r>
          </a:p>
          <a:p>
            <a:pPr marL="0" indent="0">
              <a:buNone/>
            </a:pPr>
            <a:endParaRPr lang="en-US" dirty="0"/>
          </a:p>
        </p:txBody>
      </p:sp>
      <p:pic>
        <p:nvPicPr>
          <p:cNvPr id="6146" name="Picture 2" descr="Nick carraway - Character development - isolation blog">
            <a:extLst>
              <a:ext uri="{FF2B5EF4-FFF2-40B4-BE49-F238E27FC236}">
                <a16:creationId xmlns:a16="http://schemas.microsoft.com/office/drawing/2014/main" id="{2DE629CA-2D64-5326-E9EF-CF6BBD140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00" y="3480162"/>
            <a:ext cx="4005195" cy="19771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36B4BC-2EDF-DC14-F58F-4F4D40F014DD}"/>
              </a:ext>
            </a:extLst>
          </p:cNvPr>
          <p:cNvSpPr txBox="1"/>
          <p:nvPr/>
        </p:nvSpPr>
        <p:spPr>
          <a:xfrm>
            <a:off x="6096000" y="2295927"/>
            <a:ext cx="5638850" cy="2677656"/>
          </a:xfrm>
          <a:prstGeom prst="rect">
            <a:avLst/>
          </a:prstGeom>
          <a:noFill/>
        </p:spPr>
        <p:txBody>
          <a:bodyPr wrap="square">
            <a:spAutoFit/>
          </a:bodyPr>
          <a:lstStyle/>
          <a:p>
            <a:pPr marL="0" indent="0">
              <a:buNone/>
            </a:pPr>
            <a:r>
              <a:rPr lang="en-US" sz="2400" dirty="0"/>
              <a:t>“In my </a:t>
            </a:r>
            <a:r>
              <a:rPr lang="en-US" sz="2400"/>
              <a:t>younger years </a:t>
            </a:r>
            <a:r>
              <a:rPr lang="en-US" sz="2400" dirty="0"/>
              <a:t>and more vulnerable years, my father gave me some advice that I’ve been turning over in my mind ever since. ‘Whenever you feel like criticizing anyone, just remember that all the people in this world haven’t had the same advantages that you’ve had.’”</a:t>
            </a:r>
          </a:p>
        </p:txBody>
      </p:sp>
    </p:spTree>
    <p:extLst>
      <p:ext uri="{BB962C8B-B14F-4D97-AF65-F5344CB8AC3E}">
        <p14:creationId xmlns:p14="http://schemas.microsoft.com/office/powerpoint/2010/main" val="122850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Seventh World Symposium on Pulmonary Hypertension: our journey to  Barcelona | European Respiratory Society">
            <a:extLst>
              <a:ext uri="{FF2B5EF4-FFF2-40B4-BE49-F238E27FC236}">
                <a16:creationId xmlns:a16="http://schemas.microsoft.com/office/drawing/2014/main" id="{D548C033-F542-C06E-276F-6DF248D20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750" y="985530"/>
            <a:ext cx="8976499" cy="391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0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4169625" y="4615837"/>
            <a:ext cx="7783629" cy="1450708"/>
          </a:xfrm>
        </p:spPr>
        <p:txBody>
          <a:bodyPr/>
          <a:lstStyle/>
          <a:p>
            <a:r>
              <a:rPr lang="en-US" dirty="0"/>
              <a:t>Thank You </a:t>
            </a:r>
          </a:p>
        </p:txBody>
      </p:sp>
    </p:spTree>
    <p:extLst>
      <p:ext uri="{BB962C8B-B14F-4D97-AF65-F5344CB8AC3E}">
        <p14:creationId xmlns:p14="http://schemas.microsoft.com/office/powerpoint/2010/main" val="353798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2C1D-03A8-15B4-F217-AD7B99C3A183}"/>
              </a:ext>
            </a:extLst>
          </p:cNvPr>
          <p:cNvSpPr>
            <a:spLocks noGrp="1"/>
          </p:cNvSpPr>
          <p:nvPr>
            <p:ph type="title"/>
          </p:nvPr>
        </p:nvSpPr>
        <p:spPr/>
        <p:txBody>
          <a:bodyPr>
            <a:normAutofit/>
          </a:bodyPr>
          <a:lstStyle/>
          <a:p>
            <a:pPr algn="ctr"/>
            <a:r>
              <a:rPr lang="en-US" sz="4800" b="1" dirty="0"/>
              <a:t>Topics</a:t>
            </a:r>
          </a:p>
        </p:txBody>
      </p:sp>
      <p:sp>
        <p:nvSpPr>
          <p:cNvPr id="3" name="Content Placeholder 2">
            <a:extLst>
              <a:ext uri="{FF2B5EF4-FFF2-40B4-BE49-F238E27FC236}">
                <a16:creationId xmlns:a16="http://schemas.microsoft.com/office/drawing/2014/main" id="{3CC19C97-167F-92FF-F8E6-C8E23CD88F67}"/>
              </a:ext>
            </a:extLst>
          </p:cNvPr>
          <p:cNvSpPr>
            <a:spLocks noGrp="1"/>
          </p:cNvSpPr>
          <p:nvPr>
            <p:ph idx="1"/>
          </p:nvPr>
        </p:nvSpPr>
        <p:spPr/>
        <p:txBody>
          <a:bodyPr>
            <a:normAutofit/>
          </a:bodyPr>
          <a:lstStyle/>
          <a:p>
            <a:r>
              <a:rPr lang="en-US" sz="4800" dirty="0"/>
              <a:t> Classification updates </a:t>
            </a:r>
          </a:p>
          <a:p>
            <a:r>
              <a:rPr lang="en-US" sz="4800" dirty="0"/>
              <a:t> Methamphetamine induced PAH</a:t>
            </a:r>
          </a:p>
        </p:txBody>
      </p:sp>
    </p:spTree>
    <p:extLst>
      <p:ext uri="{BB962C8B-B14F-4D97-AF65-F5344CB8AC3E}">
        <p14:creationId xmlns:p14="http://schemas.microsoft.com/office/powerpoint/2010/main" val="315881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Main graphic"/>
          <p:cNvPicPr/>
          <p:nvPr/>
        </p:nvPicPr>
        <p:blipFill>
          <a:blip r:embed="rId3"/>
          <a:stretch/>
        </p:blipFill>
        <p:spPr>
          <a:xfrm>
            <a:off x="2946360" y="1048320"/>
            <a:ext cx="6350040" cy="3237840"/>
          </a:xfrm>
          <a:prstGeom prst="rect">
            <a:avLst/>
          </a:prstGeom>
          <a:ln>
            <a:noFill/>
          </a:ln>
        </p:spPr>
      </p:pic>
      <p:pic>
        <p:nvPicPr>
          <p:cNvPr id="43" name="logo"/>
          <p:cNvPicPr/>
          <p:nvPr/>
        </p:nvPicPr>
        <p:blipFill>
          <a:blip r:embed="rId4"/>
          <a:stretch/>
        </p:blipFill>
        <p:spPr>
          <a:xfrm>
            <a:off x="1918491" y="4923477"/>
            <a:ext cx="360000" cy="475200"/>
          </a:xfrm>
          <a:prstGeom prst="rect">
            <a:avLst/>
          </a:prstGeom>
          <a:ln>
            <a:noFill/>
          </a:ln>
        </p:spPr>
      </p:pic>
      <p:sp>
        <p:nvSpPr>
          <p:cNvPr id="44" name="TextShape 1"/>
          <p:cNvSpPr txBox="1"/>
          <p:nvPr/>
        </p:nvSpPr>
        <p:spPr>
          <a:xfrm>
            <a:off x="2419698" y="4276865"/>
            <a:ext cx="4410720" cy="1188720"/>
          </a:xfrm>
          <a:prstGeom prst="rect">
            <a:avLst/>
          </a:prstGeom>
          <a:noFill/>
          <a:ln>
            <a:noFill/>
          </a:ln>
        </p:spPr>
        <p:txBody>
          <a:bodyPr lIns="36000" tIns="46800" rIns="36000" bIns="46800" anchor="b" anchorCtr="1"/>
          <a:lstStyle/>
          <a:p>
            <a:r>
              <a:rPr lang="en-US" sz="1000" spc="-1" dirty="0">
                <a:solidFill>
                  <a:srgbClr val="000000"/>
                </a:solidFill>
                <a:latin typeface="Arial"/>
              </a:rPr>
              <a:t>Bradley A. Maron. Journal of the American Heart Association. Revised Definition of Pulmonary Hypertension and Approach to Management: A Clinical Primer, Volume: 12, Issue: 8, DOI: (10.1161/JAHA.122.029024) </a:t>
            </a:r>
          </a:p>
        </p:txBody>
      </p:sp>
      <p:sp>
        <p:nvSpPr>
          <p:cNvPr id="45" name="TextShape 2"/>
          <p:cNvSpPr txBox="1"/>
          <p:nvPr/>
        </p:nvSpPr>
        <p:spPr>
          <a:xfrm>
            <a:off x="6751253" y="4111833"/>
            <a:ext cx="3846240" cy="1371600"/>
          </a:xfrm>
          <a:prstGeom prst="rect">
            <a:avLst/>
          </a:prstGeom>
          <a:noFill/>
          <a:ln>
            <a:noFill/>
          </a:ln>
        </p:spPr>
        <p:txBody>
          <a:bodyPr lIns="36000" tIns="46800" rIns="36000" bIns="46800" anchor="b" anchorCtr="1"/>
          <a:lstStyle/>
          <a:p>
            <a:r>
              <a:rPr lang="en-US" sz="1000" spc="-1" dirty="0">
                <a:solidFill>
                  <a:srgbClr val="000000"/>
                </a:solidFill>
                <a:latin typeface="Arial"/>
              </a:rPr>
              <a:t>Copyright © 2023 The Authors. Published on behalf of the American Heart Association, Inc., by Wiley Blackwell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9FFA36-7FC5-00CE-8EE7-524FE032B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1C5D0-019A-9AD2-05A8-E66BFFC47443}"/>
              </a:ext>
            </a:extLst>
          </p:cNvPr>
          <p:cNvSpPr>
            <a:spLocks noGrp="1"/>
          </p:cNvSpPr>
          <p:nvPr>
            <p:ph type="title"/>
          </p:nvPr>
        </p:nvSpPr>
        <p:spPr/>
        <p:txBody>
          <a:bodyPr/>
          <a:lstStyle/>
          <a:p>
            <a:pPr algn="ctr"/>
            <a:r>
              <a:rPr lang="en-US" b="1" dirty="0"/>
              <a:t>Reveal 2.0 Risk Calculator</a:t>
            </a:r>
          </a:p>
        </p:txBody>
      </p:sp>
      <p:pic>
        <p:nvPicPr>
          <p:cNvPr id="4098" name="Picture 2" descr="REVEAL 2.0 risk score calculator for PAH. Calculated risk scores can... |  Download Scientific Diagram">
            <a:extLst>
              <a:ext uri="{FF2B5EF4-FFF2-40B4-BE49-F238E27FC236}">
                <a16:creationId xmlns:a16="http://schemas.microsoft.com/office/drawing/2014/main" id="{3FD33E26-8958-F627-9D2A-122C51963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64" y="1496919"/>
            <a:ext cx="7354272" cy="507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75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6337-0C30-FEF2-3DED-365F8C976547}"/>
              </a:ext>
            </a:extLst>
          </p:cNvPr>
          <p:cNvSpPr>
            <a:spLocks noGrp="1"/>
          </p:cNvSpPr>
          <p:nvPr>
            <p:ph type="title"/>
          </p:nvPr>
        </p:nvSpPr>
        <p:spPr>
          <a:xfrm>
            <a:off x="609840" y="225048"/>
            <a:ext cx="10972320" cy="1144800"/>
          </a:xfrm>
        </p:spPr>
        <p:txBody>
          <a:bodyPr/>
          <a:lstStyle/>
          <a:p>
            <a:pPr algn="ctr"/>
            <a:r>
              <a:rPr lang="en-US" b="1" dirty="0"/>
              <a:t>Diagnostic Threshold Timeline</a:t>
            </a:r>
          </a:p>
        </p:txBody>
      </p:sp>
      <p:pic>
        <p:nvPicPr>
          <p:cNvPr id="1026" name="Picture 2" descr="Figure 1">
            <a:extLst>
              <a:ext uri="{FF2B5EF4-FFF2-40B4-BE49-F238E27FC236}">
                <a16:creationId xmlns:a16="http://schemas.microsoft.com/office/drawing/2014/main" id="{26A01250-E655-BD88-F61E-A1F838EB0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24" y="1146823"/>
            <a:ext cx="9077325" cy="434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07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Main graphic"/>
          <p:cNvPicPr/>
          <p:nvPr/>
        </p:nvPicPr>
        <p:blipFill>
          <a:blip r:embed="rId3"/>
          <a:stretch/>
        </p:blipFill>
        <p:spPr>
          <a:xfrm>
            <a:off x="1884172" y="423015"/>
            <a:ext cx="8423655" cy="4078350"/>
          </a:xfrm>
          <a:prstGeom prst="rect">
            <a:avLst/>
          </a:prstGeom>
          <a:ln>
            <a:noFill/>
          </a:ln>
        </p:spPr>
      </p:pic>
      <p:pic>
        <p:nvPicPr>
          <p:cNvPr id="43" name="logo"/>
          <p:cNvPicPr/>
          <p:nvPr/>
        </p:nvPicPr>
        <p:blipFill>
          <a:blip r:embed="rId4"/>
          <a:stretch/>
        </p:blipFill>
        <p:spPr>
          <a:xfrm>
            <a:off x="1857793" y="5046298"/>
            <a:ext cx="360000" cy="475200"/>
          </a:xfrm>
          <a:prstGeom prst="rect">
            <a:avLst/>
          </a:prstGeom>
          <a:ln>
            <a:noFill/>
          </a:ln>
        </p:spPr>
      </p:pic>
      <p:sp>
        <p:nvSpPr>
          <p:cNvPr id="44" name="TextShape 1"/>
          <p:cNvSpPr txBox="1"/>
          <p:nvPr/>
        </p:nvSpPr>
        <p:spPr>
          <a:xfrm>
            <a:off x="2470513" y="4395810"/>
            <a:ext cx="4410720" cy="1188720"/>
          </a:xfrm>
          <a:prstGeom prst="rect">
            <a:avLst/>
          </a:prstGeom>
          <a:noFill/>
          <a:ln>
            <a:noFill/>
          </a:ln>
        </p:spPr>
        <p:txBody>
          <a:bodyPr lIns="36000" tIns="46800" rIns="36000" bIns="46800" anchor="b" anchorCtr="1"/>
          <a:lstStyle/>
          <a:p>
            <a:r>
              <a:rPr lang="en-US" sz="1050" spc="-1" dirty="0">
                <a:solidFill>
                  <a:srgbClr val="000000"/>
                </a:solidFill>
                <a:latin typeface="Arial"/>
              </a:rPr>
              <a:t>Bradley A. Maron. Journal of the American Heart Association. Revised Definition of Pulmonary Hypertension and Approach to Management: A Clinical Primer, Volume: 12, Issue: 8, DOI: (10.1161/JAHA.122.029024) </a:t>
            </a:r>
          </a:p>
        </p:txBody>
      </p:sp>
      <p:sp>
        <p:nvSpPr>
          <p:cNvPr id="45" name="TextShape 2"/>
          <p:cNvSpPr txBox="1"/>
          <p:nvPr/>
        </p:nvSpPr>
        <p:spPr>
          <a:xfrm>
            <a:off x="6877633" y="4212930"/>
            <a:ext cx="3846240" cy="1371600"/>
          </a:xfrm>
          <a:prstGeom prst="rect">
            <a:avLst/>
          </a:prstGeom>
          <a:noFill/>
          <a:ln>
            <a:noFill/>
          </a:ln>
        </p:spPr>
        <p:txBody>
          <a:bodyPr lIns="36000" tIns="46800" rIns="36000" bIns="46800" anchor="b" anchorCtr="1"/>
          <a:lstStyle/>
          <a:p>
            <a:r>
              <a:rPr lang="en-US" sz="1000" spc="-1" dirty="0">
                <a:solidFill>
                  <a:srgbClr val="000000"/>
                </a:solidFill>
                <a:latin typeface="Arial"/>
              </a:rPr>
              <a:t>Copyright © 2023 The Authors. Published on behalf of the American Heart Association, Inc., by Wiley Blackwell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718566" y="117348"/>
            <a:ext cx="4343400" cy="6477000"/>
          </a:xfrm>
          <a:prstGeom prst="rect">
            <a:avLst/>
          </a:prstGeom>
        </p:spPr>
      </p:pic>
      <p:sp>
        <p:nvSpPr>
          <p:cNvPr id="4" name="TextBox 3">
            <a:extLst>
              <a:ext uri="{FF2B5EF4-FFF2-40B4-BE49-F238E27FC236}">
                <a16:creationId xmlns:a16="http://schemas.microsoft.com/office/drawing/2014/main" id="{2038EA6E-0C6A-EFB7-A937-378AA74BE56A}"/>
              </a:ext>
            </a:extLst>
          </p:cNvPr>
          <p:cNvSpPr txBox="1"/>
          <p:nvPr/>
        </p:nvSpPr>
        <p:spPr>
          <a:xfrm>
            <a:off x="5499539" y="1539966"/>
            <a:ext cx="6316218" cy="1815882"/>
          </a:xfrm>
          <a:prstGeom prst="rect">
            <a:avLst/>
          </a:prstGeom>
          <a:noFill/>
        </p:spPr>
        <p:txBody>
          <a:bodyPr wrap="square">
            <a:spAutoFit/>
          </a:bodyPr>
          <a:lstStyle/>
          <a:p>
            <a:r>
              <a:rPr lang="en-US" sz="2800" dirty="0"/>
              <a:t>A pulmonary capillary wedge pressure (PCWP) ≥15 mmHg at rest or &gt;18 mmHg immediately after fluid challenge is considered diagnostic of LHD</a:t>
            </a:r>
          </a:p>
        </p:txBody>
      </p:sp>
    </p:spTree>
    <p:extLst>
      <p:ext uri="{BB962C8B-B14F-4D97-AF65-F5344CB8AC3E}">
        <p14:creationId xmlns:p14="http://schemas.microsoft.com/office/powerpoint/2010/main" val="404644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AC0FBD-57C0-9C77-5BEB-6FD737433F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5801" y="828335"/>
            <a:ext cx="5560063" cy="38773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AC03D12-AC34-01E0-2D6F-BED6EF7461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32395" y="1761893"/>
            <a:ext cx="6002544" cy="2334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96F2F9-1920-124B-854B-50938B73405F}"/>
              </a:ext>
            </a:extLst>
          </p:cNvPr>
          <p:cNvSpPr txBox="1"/>
          <p:nvPr/>
        </p:nvSpPr>
        <p:spPr>
          <a:xfrm>
            <a:off x="235801" y="4820218"/>
            <a:ext cx="6094476" cy="276999"/>
          </a:xfrm>
          <a:prstGeom prst="rect">
            <a:avLst/>
          </a:prstGeom>
          <a:noFill/>
        </p:spPr>
        <p:txBody>
          <a:bodyPr wrap="square">
            <a:spAutoFit/>
          </a:bodyPr>
          <a:lstStyle/>
          <a:p>
            <a:pPr algn="l"/>
            <a:r>
              <a:rPr lang="en-US" sz="1200" b="0" i="0" u="none" strike="noStrike" dirty="0">
                <a:solidFill>
                  <a:srgbClr val="202020"/>
                </a:solidFill>
                <a:effectLst/>
                <a:latin typeface="Helvetica" panose="020B0604020202020204" pitchFamily="34" charset="0"/>
                <a:hlinkClick r:id="rId4"/>
              </a:rPr>
              <a:t>https://doi.org/10.1371/journal.pone.0247987</a:t>
            </a:r>
            <a:endParaRPr lang="en-US" sz="1200" b="0" i="0" dirty="0">
              <a:solidFill>
                <a:srgbClr val="606060"/>
              </a:solidFill>
              <a:effectLst/>
              <a:latin typeface="Helvetica" panose="020B0604020202020204" pitchFamily="34" charset="0"/>
            </a:endParaRPr>
          </a:p>
        </p:txBody>
      </p:sp>
    </p:spTree>
    <p:extLst>
      <p:ext uri="{BB962C8B-B14F-4D97-AF65-F5344CB8AC3E}">
        <p14:creationId xmlns:p14="http://schemas.microsoft.com/office/powerpoint/2010/main" val="1193121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Widescreen Template" id="{801A062B-43CE-1241-91A0-662FF485C5E5}" vid="{03D86D77-78FA-5844-9618-030EFCDBBB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TotalTime>
  <Words>959</Words>
  <Application>Microsoft Macintosh PowerPoint</Application>
  <PresentationFormat>Widescreen</PresentationFormat>
  <Paragraphs>81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Helvetica</vt:lpstr>
      <vt:lpstr>Office Theme</vt:lpstr>
      <vt:lpstr>Updates in Pulmonary Hypertension 2025</vt:lpstr>
      <vt:lpstr>PowerPoint Presentation</vt:lpstr>
      <vt:lpstr>Topics</vt:lpstr>
      <vt:lpstr>PowerPoint Presentation</vt:lpstr>
      <vt:lpstr>Reveal 2.0 Risk Calculator</vt:lpstr>
      <vt:lpstr>Diagnostic Threshold Timeline</vt:lpstr>
      <vt:lpstr>PowerPoint Presentation</vt:lpstr>
      <vt:lpstr>PowerPoint Presentation</vt:lpstr>
      <vt:lpstr>PowerPoint Presentation</vt:lpstr>
      <vt:lpstr>Combined Pre and Post Pulmonary Hypertension</vt:lpstr>
      <vt:lpstr>Therapeutics for Combined Pre and Post </vt:lpstr>
      <vt:lpstr>Key Takeaways for WHO Group 2  Pre and Post Capillary Pulm htn…..</vt:lpstr>
      <vt:lpstr>Methamphetamine</vt:lpstr>
      <vt:lpstr>Physiology</vt:lpstr>
      <vt:lpstr>PowerPoint Presentation</vt:lpstr>
      <vt:lpstr>PowerPoint Presentation</vt:lpstr>
      <vt:lpstr>Case Presentation</vt:lpstr>
      <vt:lpstr>Case Presentation</vt:lpstr>
      <vt:lpstr>Methamphetamine-PAH Takeaways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Olivia Burns</cp:lastModifiedBy>
  <cp:revision>6</cp:revision>
  <dcterms:created xsi:type="dcterms:W3CDTF">2020-06-17T13:45:51Z</dcterms:created>
  <dcterms:modified xsi:type="dcterms:W3CDTF">2025-11-12T16:10:33Z</dcterms:modified>
</cp:coreProperties>
</file>