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9" r:id="rId1"/>
    <p:sldMasterId id="2147483705" r:id="rId2"/>
  </p:sldMasterIdLst>
  <p:notesMasterIdLst>
    <p:notesMasterId r:id="rId29"/>
  </p:notesMasterIdLst>
  <p:handoutMasterIdLst>
    <p:handoutMasterId r:id="rId30"/>
  </p:handoutMasterIdLst>
  <p:sldIdLst>
    <p:sldId id="256" r:id="rId3"/>
    <p:sldId id="582" r:id="rId4"/>
    <p:sldId id="583" r:id="rId5"/>
    <p:sldId id="580" r:id="rId6"/>
    <p:sldId id="578" r:id="rId7"/>
    <p:sldId id="590" r:id="rId8"/>
    <p:sldId id="589" r:id="rId9"/>
    <p:sldId id="597" r:id="rId10"/>
    <p:sldId id="588" r:id="rId11"/>
    <p:sldId id="591" r:id="rId12"/>
    <p:sldId id="599" r:id="rId13"/>
    <p:sldId id="600" r:id="rId14"/>
    <p:sldId id="598" r:id="rId15"/>
    <p:sldId id="572" r:id="rId16"/>
    <p:sldId id="586" r:id="rId17"/>
    <p:sldId id="594" r:id="rId18"/>
    <p:sldId id="579" r:id="rId19"/>
    <p:sldId id="535" r:id="rId20"/>
    <p:sldId id="584" r:id="rId21"/>
    <p:sldId id="536" r:id="rId22"/>
    <p:sldId id="596" r:id="rId23"/>
    <p:sldId id="595" r:id="rId24"/>
    <p:sldId id="568" r:id="rId25"/>
    <p:sldId id="601" r:id="rId26"/>
    <p:sldId id="592" r:id="rId27"/>
    <p:sldId id="507" r:id="rId28"/>
  </p:sldIdLst>
  <p:sldSz cx="9144000" cy="6858000" type="screen4x3"/>
  <p:notesSz cx="6858000" cy="92964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Wilmer" initials="BW" lastIdx="2" clrIdx="0">
    <p:extLst>
      <p:ext uri="{19B8F6BF-5375-455C-9EA6-DF929625EA0E}">
        <p15:presenceInfo xmlns:p15="http://schemas.microsoft.com/office/powerpoint/2012/main" userId="S-1-5-21-438465860-3798450770-3738508017-11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495E"/>
    <a:srgbClr val="FC9E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94" autoAdjust="0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outlineViewPr>
    <p:cViewPr>
      <p:scale>
        <a:sx n="33" d="100"/>
        <a:sy n="33" d="100"/>
      </p:scale>
      <p:origin x="0" y="-5721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5" d="100"/>
          <a:sy n="75" d="100"/>
        </p:scale>
        <p:origin x="2766" y="33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4C5B62-C7E4-45DE-BE17-2494E25F4D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DB19F4-46B0-4EB6-9477-873F802D9B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9A1C2-E281-4F2C-AB84-E64727655C98}" type="datetimeFigureOut">
              <a:rPr lang="en-US" smtClean="0"/>
              <a:t>11/7/25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0BA245-D568-4C61-B020-556650A7DF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10A2F-06E0-481F-8036-A456DE070A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80BB9-6513-42A8-9F3D-CCC322CF7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93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914400" y="4415790"/>
            <a:ext cx="5029200" cy="418338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11AE3EFE-312C-63D1-566B-E3846B22C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1" y="1023249"/>
            <a:ext cx="4595813" cy="35055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AEA6C822-9F20-8DED-E72A-7EAA7A70578B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4" y="4867699"/>
            <a:ext cx="5407025" cy="38896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Cumulative incidence curves of major adverse cardiovascular events (MACE) for glucagon-like peptide-1 (GLP-1) receptor agonist (RA)-sodium-glucose cotransporter-2 (SGLT-2) inhibitor combination versus GLP-1 RAs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6FA71-5579-4C5A-9B84-B394AD8D7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4023AF-433B-472A-BB1D-DC3D70362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6BF30-281C-4EEF-9456-88008D565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FB5-BEB8-4A08-AC59-6BDE7B823EA3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6D43F-598C-48E7-BAC7-B20710D02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CC3DF-C83F-4CEE-B6A9-F2AACD5FD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6830-3A8A-4B28-BD1F-3A1AEEAE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45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78C4F-30D5-4014-869E-B549E2902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4142E-C687-4C68-AAFC-4873A0743F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07CAC-742C-4ABE-9091-27887E943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FB5-BEB8-4A08-AC59-6BDE7B823EA3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D8B05-4A55-4A29-A0BB-FB0822A6F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4F68C-5A74-42EA-92FE-BA6439115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6830-3A8A-4B28-BD1F-3A1AEEAE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80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88ABA4-C736-45B2-811A-67B4B99EDB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B4DB48-6BC2-48DA-AD68-ABD0D1C11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EB843-94FD-48ED-A72C-0CE13E057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FB5-BEB8-4A08-AC59-6BDE7B823EA3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08AC9-07EC-4FDE-9926-A6FCFF525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8C1BF-7498-4DE8-A2A5-0B3FD7AB2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6830-3A8A-4B28-BD1F-3A1AEEAE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06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sid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4" cy="214029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404040"/>
                </a:solidFill>
              </a:rPr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3575050" y="914400"/>
            <a:ext cx="5111750" cy="5943600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500"/>
              </a:spcBef>
              <a:defRPr sz="2400"/>
            </a:lvl1pPr>
            <a:lvl2pPr marL="742950" indent="-285750">
              <a:spcBef>
                <a:spcPts val="500"/>
              </a:spcBef>
              <a:defRPr sz="2400"/>
            </a:lvl2pPr>
            <a:lvl3pPr marL="1143000" indent="-228600">
              <a:spcBef>
                <a:spcPts val="500"/>
              </a:spcBef>
              <a:defRPr sz="2400"/>
            </a:lvl3pPr>
            <a:lvl4pPr marL="1600200" indent="-228600">
              <a:spcBef>
                <a:spcPts val="500"/>
              </a:spcBef>
              <a:defRPr sz="2400"/>
            </a:lvl4pPr>
            <a:lvl5pPr marL="2057400" indent="-228600">
              <a:spcBef>
                <a:spcPts val="500"/>
              </a:spcBef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70899276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98765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FB5-BEB8-4A08-AC59-6BDE7B823EA3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6830-3A8A-4B28-BD1F-3A1AEEAE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04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FB5-BEB8-4A08-AC59-6BDE7B823EA3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6830-3A8A-4B28-BD1F-3A1AEEAE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05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FB5-BEB8-4A08-AC59-6BDE7B823EA3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6830-3A8A-4B28-BD1F-3A1AEEAE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59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FB5-BEB8-4A08-AC59-6BDE7B823EA3}" type="datetimeFigureOut">
              <a:rPr lang="en-US" smtClean="0"/>
              <a:t>11/7/25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6830-3A8A-4B28-BD1F-3A1AEEAE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93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FB5-BEB8-4A08-AC59-6BDE7B823EA3}" type="datetimeFigureOut">
              <a:rPr lang="en-US" smtClean="0"/>
              <a:t>11/7/25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6830-3A8A-4B28-BD1F-3A1AEEAE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7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FB5-BEB8-4A08-AC59-6BDE7B823EA3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6830-3A8A-4B28-BD1F-3A1AEEAE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9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8B40E-4243-4510-B9E8-4B24CF4CF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14DB8-337A-47B7-8BCF-1FD6081D4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BDE0A-625A-4221-AF73-36AB5B8BA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FB5-BEB8-4A08-AC59-6BDE7B823EA3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76428-181A-41E5-BEEB-1B1A3257E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A0E79-8E08-4028-8ABE-D3597FA22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6830-3A8A-4B28-BD1F-3A1AEEAE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21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FB5-BEB8-4A08-AC59-6BDE7B823EA3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6830-3A8A-4B28-BD1F-3A1AEEAE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08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FB5-BEB8-4A08-AC59-6BDE7B823EA3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6830-3A8A-4B28-BD1F-3A1AEEAE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66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FB5-BEB8-4A08-AC59-6BDE7B823EA3}" type="datetimeFigureOut">
              <a:rPr lang="en-US" smtClean="0"/>
              <a:t>11/7/25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6830-3A8A-4B28-BD1F-3A1AEEAE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01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FB5-BEB8-4A08-AC59-6BDE7B823EA3}" type="datetimeFigureOut">
              <a:rPr lang="en-US" smtClean="0"/>
              <a:t>11/7/25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6830-3A8A-4B28-BD1F-3A1AEEAE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50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FB5-BEB8-4A08-AC59-6BDE7B823EA3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6830-3A8A-4B28-BD1F-3A1AEEAE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66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FB5-BEB8-4A08-AC59-6BDE7B823EA3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6830-3A8A-4B28-BD1F-3A1AEEAED2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9584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FB5-BEB8-4A08-AC59-6BDE7B823EA3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6830-3A8A-4B28-BD1F-3A1AEEAE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912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FB5-BEB8-4A08-AC59-6BDE7B823EA3}" type="datetimeFigureOut">
              <a:rPr lang="en-US" smtClean="0"/>
              <a:t>11/7/25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6830-3A8A-4B28-BD1F-3A1AEEAE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56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FB5-BEB8-4A08-AC59-6BDE7B823EA3}" type="datetimeFigureOut">
              <a:rPr lang="en-US" smtClean="0"/>
              <a:t>11/7/25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6830-3A8A-4B28-BD1F-3A1AEEAE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688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FB5-BEB8-4A08-AC59-6BDE7B823EA3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6830-3A8A-4B28-BD1F-3A1AEEAE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4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9AE34-CF7C-45BC-A31C-BBB7EB9D5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4C431-06C3-4AE9-978E-069B09F20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040C0-9388-4455-8813-714707762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FB5-BEB8-4A08-AC59-6BDE7B823EA3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4A1EF-BADF-4FD6-8BE7-05EBD763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5BEBB-91BB-4DCA-AAA3-ACCD3817B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6830-3A8A-4B28-BD1F-3A1AEEAE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705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FB5-BEB8-4A08-AC59-6BDE7B823EA3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6830-3A8A-4B28-BD1F-3A1AEEAE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58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sid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4" cy="214029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404040"/>
                </a:solidFill>
              </a:rPr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3575050" y="914400"/>
            <a:ext cx="5111750" cy="5943600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500"/>
              </a:spcBef>
              <a:defRPr sz="2400"/>
            </a:lvl1pPr>
            <a:lvl2pPr marL="742950" indent="-285750">
              <a:spcBef>
                <a:spcPts val="500"/>
              </a:spcBef>
              <a:defRPr sz="2400"/>
            </a:lvl2pPr>
            <a:lvl3pPr marL="1143000" indent="-228600">
              <a:spcBef>
                <a:spcPts val="500"/>
              </a:spcBef>
              <a:defRPr sz="2400"/>
            </a:lvl3pPr>
            <a:lvl4pPr marL="1600200" indent="-228600">
              <a:spcBef>
                <a:spcPts val="500"/>
              </a:spcBef>
              <a:defRPr sz="2400"/>
            </a:lvl4pPr>
            <a:lvl5pPr marL="2057400" indent="-228600">
              <a:spcBef>
                <a:spcPts val="500"/>
              </a:spcBef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72481167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6ACDF-7F83-4FD7-8948-504B13CED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5CC6A-1E47-4F99-93E8-047D3F10B8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D58A99-D909-4892-A72A-908ADD9A9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3652E-C365-46C5-853A-246763DAE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FB5-BEB8-4A08-AC59-6BDE7B823EA3}" type="datetimeFigureOut">
              <a:rPr lang="en-US" smtClean="0"/>
              <a:t>11/7/25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C2666C-9A49-456B-A298-25E21218E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FF4EB-D688-4BEA-9522-F0EAF662B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6830-3A8A-4B28-BD1F-3A1AEEAE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2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0A510-9553-4515-A0DE-1F0DDD767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D47C5-71F0-4831-8027-AC58DA132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052702-7716-4DDB-8F9C-3909394DE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851C8B-C272-41CA-A0B5-BDD5451B75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9C675D-F518-4F0C-8E22-B58E897D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F0744A-7BF2-413C-BC18-0F2E29783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FB5-BEB8-4A08-AC59-6BDE7B823EA3}" type="datetimeFigureOut">
              <a:rPr lang="en-US" smtClean="0"/>
              <a:t>11/7/25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6E28C2-3E7E-4E30-B939-C1030D6A7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FBADF7-1F49-40D5-95ED-8C9798960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6830-3A8A-4B28-BD1F-3A1AEEAE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1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B6B81-3573-46FE-B587-96113A4F2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147C9-971F-499A-99E3-A2A0E2ECF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FB5-BEB8-4A08-AC59-6BDE7B823EA3}" type="datetimeFigureOut">
              <a:rPr lang="en-US" smtClean="0"/>
              <a:t>11/7/25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754BA-024E-4A32-A566-CB4E4FFA0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CDF11-094D-44AF-88D6-A46CBD385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6830-3A8A-4B28-BD1F-3A1AEEAE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4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BFF78A-B0FA-40B1-8515-679694B7B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FB5-BEB8-4A08-AC59-6BDE7B823EA3}" type="datetimeFigureOut">
              <a:rPr lang="en-US" smtClean="0"/>
              <a:t>11/7/25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C5F37C-9EAD-40F7-AF90-E642BB27E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1C33A-CCB1-4700-98B1-7CC12EB3B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6830-3A8A-4B28-BD1F-3A1AEEAE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56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8782B-D17E-4191-B512-1FBEECF34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A22F0-52C5-42C2-87B6-C5D5E1CA9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C0D120-9D99-4503-9170-AA734F808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A4475-700A-413A-8520-73D2169BE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FB5-BEB8-4A08-AC59-6BDE7B823EA3}" type="datetimeFigureOut">
              <a:rPr lang="en-US" smtClean="0"/>
              <a:t>11/7/25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3206C-952C-4236-A72D-55F49DBC0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274DC-958C-435B-8D71-7B12D0F0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6830-3A8A-4B28-BD1F-3A1AEEAE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8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D9B0A-F6FE-4788-A7FC-F41B84653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B4E16E-B0EA-48AA-AADE-B0AD02FB5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540C5A-13D3-4300-9848-4C3661FEE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67677-9DE0-41C6-B1AF-7FDE6B158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FB5-BEB8-4A08-AC59-6BDE7B823EA3}" type="datetimeFigureOut">
              <a:rPr lang="en-US" smtClean="0"/>
              <a:t>11/7/25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62C6E-4471-4863-870B-D97F87088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41369-BE73-4530-9363-22D370F05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6830-3A8A-4B28-BD1F-3A1AEEAE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5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5D3456-AE43-4CD0-BE11-5E6B87D04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4B252-5416-4612-AF59-2A3717624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451B2-04E7-48F7-AE0E-7C98148220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CAFB5-BEB8-4A08-AC59-6BDE7B823EA3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430F0-31D8-4BBF-A1CF-8B83BF701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30AD1-D032-4038-9600-DF674F43E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86830-3A8A-4B28-BD1F-3A1AEEAE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3" r:id="rId12"/>
    <p:sldLayoutId id="214748368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77CAFB5-BEB8-4A08-AC59-6BDE7B823EA3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86830-3A8A-4B28-BD1F-3A1AEEAE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413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jm.org/toc/nejm/393/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ctrTitle"/>
          </p:nvPr>
        </p:nvSpPr>
        <p:spPr>
          <a:xfrm>
            <a:off x="647039" y="1084844"/>
            <a:ext cx="7707539" cy="225158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896111"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bg1"/>
                </a:solidFill>
              </a:rPr>
              <a:t>New kids on the block: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GLP-1 agonists and SGLT2 inhibitors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96" name="Shape 96"/>
          <p:cNvSpPr>
            <a:spLocks noGrp="1"/>
          </p:cNvSpPr>
          <p:nvPr>
            <p:ph type="subTitle" idx="1"/>
          </p:nvPr>
        </p:nvSpPr>
        <p:spPr>
          <a:xfrm>
            <a:off x="713719" y="3695156"/>
            <a:ext cx="7716561" cy="279394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lang="en-US" sz="2400" dirty="0">
              <a:solidFill>
                <a:srgbClr val="FFFF00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chemeClr val="bg1"/>
                </a:solidFill>
              </a:rPr>
              <a:t>William A. Wilmer, M</a:t>
            </a:r>
            <a:r>
              <a:rPr lang="en-US" dirty="0">
                <a:solidFill>
                  <a:schemeClr val="bg1"/>
                </a:solidFill>
              </a:rPr>
              <a:t>D, FNKF</a:t>
            </a:r>
            <a:endParaRPr dirty="0">
              <a:solidFill>
                <a:schemeClr val="bg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chemeClr val="bg1"/>
                </a:solidFill>
              </a:rPr>
              <a:t>Kidney Specialists, Inc.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chemeClr val="bg1"/>
                </a:solidFill>
              </a:rPr>
              <a:t>Columbus</a:t>
            </a:r>
            <a:r>
              <a:rPr lang="en-US" dirty="0">
                <a:solidFill>
                  <a:schemeClr val="bg1"/>
                </a:solidFill>
              </a:rPr>
              <a:t>, LANCASTER, NEWARK - </a:t>
            </a:r>
            <a:r>
              <a:rPr dirty="0">
                <a:solidFill>
                  <a:schemeClr val="bg1"/>
                </a:solidFill>
              </a:rPr>
              <a:t>Ohio </a:t>
            </a:r>
            <a:endParaRPr lang="en-US" dirty="0">
              <a:solidFill>
                <a:schemeClr val="bg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sz="2500" dirty="0">
              <a:solidFill>
                <a:srgbClr val="FFFF00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i="1" dirty="0">
              <a:solidFill>
                <a:srgbClr val="FFFF00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i="1" dirty="0">
              <a:solidFill>
                <a:srgbClr val="FFFF00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8557E0-67F6-C2CE-33DC-8479DEEAEFEC}"/>
              </a:ext>
            </a:extLst>
          </p:cNvPr>
          <p:cNvSpPr txBox="1"/>
          <p:nvPr/>
        </p:nvSpPr>
        <p:spPr>
          <a:xfrm>
            <a:off x="723262" y="665022"/>
            <a:ext cx="7848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The Battle of the Heavyweights:  </a:t>
            </a:r>
            <a:r>
              <a:rPr lang="en-US" sz="2400" b="1" dirty="0" err="1"/>
              <a:t>Semaglutide</a:t>
            </a:r>
            <a:r>
              <a:rPr lang="en-US" sz="2400" b="1" dirty="0"/>
              <a:t> vs </a:t>
            </a:r>
            <a:r>
              <a:rPr lang="en-US" sz="2400" b="1" dirty="0" err="1"/>
              <a:t>Tirzepatide</a:t>
            </a:r>
            <a:endParaRPr lang="en-US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38CDB9-E9EC-C857-D58E-462745FE5813}"/>
              </a:ext>
            </a:extLst>
          </p:cNvPr>
          <p:cNvSpPr txBox="1"/>
          <p:nvPr/>
        </p:nvSpPr>
        <p:spPr>
          <a:xfrm>
            <a:off x="840880" y="1382647"/>
            <a:ext cx="75699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solidFill>
                  <a:schemeClr val="bg1"/>
                </a:solidFill>
              </a:rPr>
              <a:t>Weight loss may not translate into CVD risk reduction: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          CVD reduction: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Surpass – CVOT trial: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Tirzepatide</a:t>
            </a:r>
            <a:r>
              <a:rPr lang="en-US" dirty="0">
                <a:solidFill>
                  <a:schemeClr val="bg1"/>
                </a:solidFill>
              </a:rPr>
              <a:t> (with superior weight loss) was shown non-inferior to dulaglutide (Trulicity) but not superior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STEER trial:   Reports from European Society of Cardiology  Congress, September 2025 :  </a:t>
            </a:r>
            <a:r>
              <a:rPr lang="en-US" dirty="0" err="1">
                <a:solidFill>
                  <a:schemeClr val="bg1"/>
                </a:solidFill>
              </a:rPr>
              <a:t>semaglutide</a:t>
            </a:r>
            <a:r>
              <a:rPr lang="en-US" dirty="0">
                <a:solidFill>
                  <a:schemeClr val="bg1"/>
                </a:solidFill>
              </a:rPr>
              <a:t> superior to </a:t>
            </a:r>
            <a:r>
              <a:rPr lang="en-US" dirty="0" err="1">
                <a:solidFill>
                  <a:schemeClr val="bg1"/>
                </a:solidFill>
              </a:rPr>
              <a:t>tirzepatide</a:t>
            </a:r>
            <a:r>
              <a:rPr lang="en-US" dirty="0">
                <a:solidFill>
                  <a:schemeClr val="bg1"/>
                </a:solidFill>
              </a:rPr>
              <a:t> (obesity and non diabetic use)   *(not published)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SELECT – </a:t>
            </a:r>
            <a:r>
              <a:rPr lang="en-US" u="sng" dirty="0" err="1">
                <a:solidFill>
                  <a:schemeClr val="bg1"/>
                </a:solidFill>
              </a:rPr>
              <a:t>Wegovy</a:t>
            </a:r>
            <a:r>
              <a:rPr lang="en-US" u="sng" dirty="0">
                <a:solidFill>
                  <a:schemeClr val="bg1"/>
                </a:solidFill>
              </a:rPr>
              <a:t> improved MACE within 3 months of a cardiac event , prior to significant weight reduction. 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Hazard reduction 63% vs control in the first 3 months.  </a:t>
            </a:r>
          </a:p>
          <a:p>
            <a:r>
              <a:rPr lang="en-US" dirty="0">
                <a:solidFill>
                  <a:schemeClr val="bg1"/>
                </a:solidFill>
              </a:rPr>
              <a:t>(so start ASAP post MI) 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2" name="Picture 2" descr="Red heart icon vector">
            <a:extLst>
              <a:ext uri="{FF2B5EF4-FFF2-40B4-BE49-F238E27FC236}">
                <a16:creationId xmlns:a16="http://schemas.microsoft.com/office/drawing/2014/main" id="{78BFF392-822B-4239-B586-C832FE5F9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11" y="2064420"/>
            <a:ext cx="494981" cy="49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260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edical information&#10;&#10;AI-generated content may be incorrect.">
            <a:extLst>
              <a:ext uri="{FF2B5EF4-FFF2-40B4-BE49-F238E27FC236}">
                <a16:creationId xmlns:a16="http://schemas.microsoft.com/office/drawing/2014/main" id="{3E0BB9BD-893F-50E2-0790-607B0F9D70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22" y="1144149"/>
            <a:ext cx="8372555" cy="47095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3637BF-E9C3-5189-5FDE-DD9421A514BE}"/>
              </a:ext>
            </a:extLst>
          </p:cNvPr>
          <p:cNvSpPr txBox="1"/>
          <p:nvPr/>
        </p:nvSpPr>
        <p:spPr>
          <a:xfrm>
            <a:off x="1447417" y="390573"/>
            <a:ext cx="7326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Effects of </a:t>
            </a:r>
            <a:r>
              <a:rPr lang="en-US" b="1" dirty="0" err="1"/>
              <a:t>semaglutide</a:t>
            </a:r>
            <a:r>
              <a:rPr lang="en-US" b="1" dirty="0"/>
              <a:t> on chronic kidney disease in patients with </a:t>
            </a:r>
            <a:r>
              <a:rPr lang="en-US" b="1" u="sng" dirty="0"/>
              <a:t>type 2 diabetes</a:t>
            </a:r>
            <a:r>
              <a:rPr lang="en-US" dirty="0"/>
              <a:t>,  Perkovic et al, NEJM:  2024: 391:109-121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2E7F06-CC22-94D2-7EBF-13B29926C0E6}"/>
              </a:ext>
            </a:extLst>
          </p:cNvPr>
          <p:cNvSpPr txBox="1"/>
          <p:nvPr/>
        </p:nvSpPr>
        <p:spPr>
          <a:xfrm>
            <a:off x="385723" y="6065367"/>
            <a:ext cx="837255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* versus placebo:  slower GFR loss - GFR 3.3 ml/min better after 2 years, albuminuria reduced 40%, CVD events 18% lower, death of any cause 20% lower</a:t>
            </a:r>
          </a:p>
        </p:txBody>
      </p:sp>
      <p:pic>
        <p:nvPicPr>
          <p:cNvPr id="2" name="Picture 4" descr="Kidney Drawing Color Vector Images (over 210)">
            <a:extLst>
              <a:ext uri="{FF2B5EF4-FFF2-40B4-BE49-F238E27FC236}">
                <a16:creationId xmlns:a16="http://schemas.microsoft.com/office/drawing/2014/main" id="{1497E48F-2D05-0939-B9FD-3E869E1D8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80" y="390573"/>
            <a:ext cx="783248" cy="78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937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56124F-0D99-6805-B14F-64DF48711B91}"/>
              </a:ext>
            </a:extLst>
          </p:cNvPr>
          <p:cNvSpPr txBox="1"/>
          <p:nvPr/>
        </p:nvSpPr>
        <p:spPr>
          <a:xfrm>
            <a:off x="1221018" y="760806"/>
            <a:ext cx="686029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CKD improvements</a:t>
            </a:r>
          </a:p>
          <a:p>
            <a:pPr algn="ctr"/>
            <a:endParaRPr lang="en-US" sz="2400" b="1" dirty="0"/>
          </a:p>
          <a:p>
            <a:endParaRPr lang="en-US" dirty="0"/>
          </a:p>
          <a:p>
            <a:r>
              <a:rPr lang="en-US" u="sng" dirty="0"/>
              <a:t>Semaglutide (non diabetics with obesity):</a:t>
            </a:r>
          </a:p>
          <a:p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trial  -  22% relative risk reduction  in albuminuria, </a:t>
            </a:r>
          </a:p>
          <a:p>
            <a:r>
              <a:rPr lang="en-US" dirty="0"/>
              <a:t>     eGFR decline of 50%, kidney failure or death due to kidney – hazard    </a:t>
            </a:r>
          </a:p>
          <a:p>
            <a:r>
              <a:rPr lang="en-US" dirty="0"/>
              <a:t>     ratio 0.78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21% Select had eGFR &lt; 60 – so main goal was CKD development / not progression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Benefits occurred independent of weight loss (as also in FLOW study)</a:t>
            </a:r>
          </a:p>
          <a:p>
            <a:endParaRPr lang="en-US" u="sng" dirty="0"/>
          </a:p>
          <a:p>
            <a:r>
              <a:rPr lang="en-US" u="sng" dirty="0"/>
              <a:t>Tirzepatide:</a:t>
            </a:r>
          </a:p>
          <a:p>
            <a:endParaRPr lang="en-US" u="sng" dirty="0"/>
          </a:p>
          <a:p>
            <a:r>
              <a:rPr lang="en-US" dirty="0"/>
              <a:t>Surpass-4 trial post hoc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Reduced GFR decline, UACR reduced ~ 7%  vs 24% increase with insulin use  </a:t>
            </a:r>
            <a:r>
              <a:rPr lang="en-US" sz="1200" dirty="0"/>
              <a:t>(Lancet Diabetes Endocrinol, Nov 2022, Heerspink, et al.)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powered for hard endpoints</a:t>
            </a:r>
          </a:p>
        </p:txBody>
      </p:sp>
      <p:pic>
        <p:nvPicPr>
          <p:cNvPr id="3" name="Picture 4" descr="Kidney Drawing Color Vector Images (over 210)">
            <a:extLst>
              <a:ext uri="{FF2B5EF4-FFF2-40B4-BE49-F238E27FC236}">
                <a16:creationId xmlns:a16="http://schemas.microsoft.com/office/drawing/2014/main" id="{DC6F08A0-D677-4E6C-5ADF-A25252930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090" y="710261"/>
            <a:ext cx="673067" cy="67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018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C9F0FD-6E07-2855-8B4C-619484006B4F}"/>
              </a:ext>
            </a:extLst>
          </p:cNvPr>
          <p:cNvSpPr txBox="1"/>
          <p:nvPr/>
        </p:nvSpPr>
        <p:spPr>
          <a:xfrm>
            <a:off x="539885" y="682947"/>
            <a:ext cx="796108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Mechanisms of GLP-1 RA effects on CKD &amp; CV disease risk reduction:</a:t>
            </a:r>
            <a:br>
              <a:rPr lang="en-US" sz="2000" b="1" dirty="0">
                <a:solidFill>
                  <a:schemeClr val="bg1"/>
                </a:solidFill>
              </a:rPr>
            </a:b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Weight loss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DM control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BP control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Lipid control</a:t>
            </a:r>
            <a:br>
              <a:rPr lang="en-US" sz="1800" dirty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  <a:p>
            <a:pPr algn="ctr"/>
            <a:r>
              <a:rPr lang="en-US" u="sng" dirty="0">
                <a:solidFill>
                  <a:schemeClr val="bg1"/>
                </a:solidFill>
              </a:rPr>
              <a:t>GLP-1 receptors in the heart and kidney  (GIP not):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Cardiomyocytes especially at the SA node but also ventricles</a:t>
            </a:r>
          </a:p>
          <a:p>
            <a:pPr marL="285750" indent="-285750" algn="l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Renal vascular smooth muscles and mesangial cells of the glomerulus.</a:t>
            </a:r>
          </a:p>
          <a:p>
            <a:pPr marL="285750" indent="-285750" algn="l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mTOR pathway inhibition -&gt; reduces collagen expression</a:t>
            </a:r>
          </a:p>
          <a:p>
            <a:pPr marL="285750" indent="-285750" algn="l">
              <a:buFontTx/>
              <a:buChar char="-"/>
            </a:pPr>
            <a:endParaRPr lang="en-US" sz="1800" u="sng" dirty="0">
              <a:solidFill>
                <a:schemeClr val="bg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sz="1800" u="sng" dirty="0">
                <a:solidFill>
                  <a:schemeClr val="bg1"/>
                </a:solidFill>
              </a:rPr>
              <a:t>Downregulates angiotensin II, upregulates AT2 receptors and downregulates AT1 receptors.   May slow angiotensin- induced fibrosis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</a:p>
          <a:p>
            <a:pPr marL="285750" indent="-285750" algn="l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Improves glucose use of cardiomyocytes in ischemia  – shifts from fatty acid use that occurs in DM and ischemia.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13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gure 2.Signalling pathways activated after AGE-RAGE interaction.">
            <a:extLst>
              <a:ext uri="{FF2B5EF4-FFF2-40B4-BE49-F238E27FC236}">
                <a16:creationId xmlns:a16="http://schemas.microsoft.com/office/drawing/2014/main" id="{8329AF59-B319-6B21-1C56-437BE620E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66" y="2927000"/>
            <a:ext cx="5477177" cy="373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4C40F4-2C2B-BBAE-AA6A-ACC6E3C2697F}"/>
              </a:ext>
            </a:extLst>
          </p:cNvPr>
          <p:cNvSpPr txBox="1"/>
          <p:nvPr/>
        </p:nvSpPr>
        <p:spPr>
          <a:xfrm>
            <a:off x="505838" y="412898"/>
            <a:ext cx="8075278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2400" b="1" dirty="0">
                <a:solidFill>
                  <a:schemeClr val="bg1"/>
                </a:solidFill>
              </a:rPr>
              <a:t>GLP-1 RAs inhibit the RAGE (Receptor of AGE)</a:t>
            </a:r>
          </a:p>
          <a:p>
            <a:pPr lvl="1" algn="ctr"/>
            <a:endParaRPr lang="en-US" sz="2400" dirty="0">
              <a:solidFill>
                <a:schemeClr val="bg1"/>
              </a:solidFill>
            </a:endParaRPr>
          </a:p>
          <a:p>
            <a:pPr lvl="1" algn="ctr"/>
            <a:r>
              <a:rPr lang="en-US" sz="1800" b="1" dirty="0">
                <a:solidFill>
                  <a:schemeClr val="bg1"/>
                </a:solidFill>
              </a:rPr>
              <a:t>AGE:  advanced glycosylated </a:t>
            </a:r>
            <a:r>
              <a:rPr lang="en-US" sz="1800" b="1" dirty="0" err="1">
                <a:solidFill>
                  <a:schemeClr val="bg1"/>
                </a:solidFill>
              </a:rPr>
              <a:t>endproducts</a:t>
            </a:r>
            <a:endParaRPr lang="en-US" sz="1800" b="1" dirty="0">
              <a:solidFill>
                <a:schemeClr val="bg1"/>
              </a:solidFill>
            </a:endParaRPr>
          </a:p>
          <a:p>
            <a:pPr lvl="1" algn="ctr"/>
            <a:r>
              <a:rPr lang="en-US" sz="1600" dirty="0">
                <a:solidFill>
                  <a:schemeClr val="bg1"/>
                </a:solidFill>
              </a:rPr>
              <a:t>(aka Amadori products – proteins and lipids that are glycated)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7148F3-B443-5C07-14A5-9A5A9C0BB780}"/>
              </a:ext>
            </a:extLst>
          </p:cNvPr>
          <p:cNvSpPr txBox="1"/>
          <p:nvPr/>
        </p:nvSpPr>
        <p:spPr>
          <a:xfrm>
            <a:off x="4144356" y="2236019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GLP-1 RA</a:t>
            </a:r>
          </a:p>
        </p:txBody>
      </p:sp>
      <p:sp>
        <p:nvSpPr>
          <p:cNvPr id="4" name="Arrow: Curved Left 3">
            <a:extLst>
              <a:ext uri="{FF2B5EF4-FFF2-40B4-BE49-F238E27FC236}">
                <a16:creationId xmlns:a16="http://schemas.microsoft.com/office/drawing/2014/main" id="{219699F8-4C97-A820-81BC-8EBB022BD645}"/>
              </a:ext>
            </a:extLst>
          </p:cNvPr>
          <p:cNvSpPr/>
          <p:nvPr/>
        </p:nvSpPr>
        <p:spPr>
          <a:xfrm>
            <a:off x="5302601" y="2366412"/>
            <a:ext cx="441118" cy="496257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CFDD4-7AFF-41D2-74F0-B59FAE36405F}"/>
              </a:ext>
            </a:extLst>
          </p:cNvPr>
          <p:cNvSpPr txBox="1"/>
          <p:nvPr/>
        </p:nvSpPr>
        <p:spPr>
          <a:xfrm>
            <a:off x="5812643" y="2337369"/>
            <a:ext cx="2361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Decrease receptor expression</a:t>
            </a:r>
          </a:p>
          <a:p>
            <a:r>
              <a:rPr lang="en-US" sz="1200" dirty="0"/>
              <a:t>Promote cell shedding or receptor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44CE0AC-F8D4-0938-784C-29DD1B662698}"/>
              </a:ext>
            </a:extLst>
          </p:cNvPr>
          <p:cNvSpPr/>
          <p:nvPr/>
        </p:nvSpPr>
        <p:spPr>
          <a:xfrm>
            <a:off x="1727417" y="5526106"/>
            <a:ext cx="1075518" cy="9189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619988-2DE8-9826-19F4-3EEDB59CF00D}"/>
              </a:ext>
            </a:extLst>
          </p:cNvPr>
          <p:cNvSpPr txBox="1"/>
          <p:nvPr/>
        </p:nvSpPr>
        <p:spPr>
          <a:xfrm>
            <a:off x="1893457" y="5927250"/>
            <a:ext cx="1162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Fibrosis</a:t>
            </a:r>
          </a:p>
        </p:txBody>
      </p:sp>
    </p:spTree>
    <p:extLst>
      <p:ext uri="{BB962C8B-B14F-4D97-AF65-F5344CB8AC3E}">
        <p14:creationId xmlns:p14="http://schemas.microsoft.com/office/powerpoint/2010/main" val="3754121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45A4B38-9F7D-8475-FA2B-C522DEEF1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5" b="7488"/>
          <a:stretch>
            <a:fillRect/>
          </a:stretch>
        </p:blipFill>
        <p:spPr bwMode="auto">
          <a:xfrm>
            <a:off x="635359" y="1609026"/>
            <a:ext cx="7974962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2846F5-3B6A-5C5E-F45C-12E62C02531D}"/>
              </a:ext>
            </a:extLst>
          </p:cNvPr>
          <p:cNvSpPr txBox="1"/>
          <p:nvPr/>
        </p:nvSpPr>
        <p:spPr>
          <a:xfrm rot="5400000">
            <a:off x="2326185" y="2678542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6A2772-7BF0-5ADC-AB9D-5F1E00EC795B}"/>
              </a:ext>
            </a:extLst>
          </p:cNvPr>
          <p:cNvSpPr txBox="1"/>
          <p:nvPr/>
        </p:nvSpPr>
        <p:spPr>
          <a:xfrm>
            <a:off x="6734802" y="5731392"/>
            <a:ext cx="1875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Increased glucose and sodium / chloride excretion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2D5A87-3C0F-1E7D-4924-911933D5C6A1}"/>
              </a:ext>
            </a:extLst>
          </p:cNvPr>
          <p:cNvSpPr txBox="1"/>
          <p:nvPr/>
        </p:nvSpPr>
        <p:spPr>
          <a:xfrm>
            <a:off x="1507152" y="547927"/>
            <a:ext cx="569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Sodium Glucose Transporter -2 Inhibitors</a:t>
            </a:r>
          </a:p>
        </p:txBody>
      </p:sp>
    </p:spTree>
    <p:extLst>
      <p:ext uri="{BB962C8B-B14F-4D97-AF65-F5344CB8AC3E}">
        <p14:creationId xmlns:p14="http://schemas.microsoft.com/office/powerpoint/2010/main" val="64925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BE723D-A96A-3F97-0AEC-1DDE6EDD7010}"/>
              </a:ext>
            </a:extLst>
          </p:cNvPr>
          <p:cNvSpPr txBox="1"/>
          <p:nvPr/>
        </p:nvSpPr>
        <p:spPr>
          <a:xfrm>
            <a:off x="856036" y="1516878"/>
            <a:ext cx="75258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SGLT2i create an osmotic diuresis and a sodium losing state. 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These effects do not seem to have a “braking” phenomenon as traditional diuretic 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Addition of SGLT2 I to loop diuretic increases </a:t>
            </a:r>
            <a:r>
              <a:rPr lang="en-US" sz="2400" dirty="0" err="1">
                <a:solidFill>
                  <a:schemeClr val="bg1"/>
                </a:solidFill>
              </a:rPr>
              <a:t>natriuesis</a:t>
            </a:r>
            <a:r>
              <a:rPr lang="en-US" sz="2400" dirty="0">
                <a:solidFill>
                  <a:schemeClr val="bg1"/>
                </a:solidFill>
              </a:rPr>
              <a:t> by &gt; 35%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Intravascular depletion DOES NOT activate RAAS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8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E21F84-4F1D-99DC-F5DD-6CDB8445DD68}"/>
              </a:ext>
            </a:extLst>
          </p:cNvPr>
          <p:cNvSpPr txBox="1"/>
          <p:nvPr/>
        </p:nvSpPr>
        <p:spPr>
          <a:xfrm>
            <a:off x="721411" y="313389"/>
            <a:ext cx="773793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Glomerular Hyperfiltration -&gt; CKD</a:t>
            </a:r>
          </a:p>
          <a:p>
            <a:endParaRPr lang="en-US" u="sng" dirty="0">
              <a:solidFill>
                <a:schemeClr val="bg1"/>
              </a:solidFill>
            </a:endParaRPr>
          </a:p>
          <a:p>
            <a:r>
              <a:rPr lang="en-US" u="sng" dirty="0">
                <a:solidFill>
                  <a:schemeClr val="bg1"/>
                </a:solidFill>
              </a:rPr>
              <a:t>Clinical states:</a:t>
            </a:r>
          </a:p>
          <a:p>
            <a:r>
              <a:rPr lang="en-US" dirty="0">
                <a:solidFill>
                  <a:schemeClr val="bg1"/>
                </a:solidFill>
              </a:rPr>
              <a:t>Obesity</a:t>
            </a:r>
          </a:p>
          <a:p>
            <a:r>
              <a:rPr lang="en-US" dirty="0">
                <a:solidFill>
                  <a:schemeClr val="bg1"/>
                </a:solidFill>
              </a:rPr>
              <a:t>Poor nephron development (prematurity), loss of a kidney as a child</a:t>
            </a:r>
          </a:p>
          <a:p>
            <a:r>
              <a:rPr lang="en-US" dirty="0">
                <a:solidFill>
                  <a:schemeClr val="bg1"/>
                </a:solidFill>
              </a:rPr>
              <a:t>Nephron loss of CKD  (remaining nephrons work harder = ablative nephropathy)</a:t>
            </a:r>
          </a:p>
          <a:p>
            <a:r>
              <a:rPr lang="en-US" dirty="0">
                <a:solidFill>
                  <a:schemeClr val="bg1"/>
                </a:solidFill>
              </a:rPr>
              <a:t>DM with hyperglycemia – via SGLT2 receptors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Anatomical change:  glomerulomegaly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Performance Speedometer Icon Showing High Rpm Stock Vector (Royalty Free)  2673544715 | Shutterstock">
            <a:extLst>
              <a:ext uri="{FF2B5EF4-FFF2-40B4-BE49-F238E27FC236}">
                <a16:creationId xmlns:a16="http://schemas.microsoft.com/office/drawing/2014/main" id="{4BCD86D8-3ADB-213B-1822-675E372EC8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124"/>
          <a:stretch>
            <a:fillRect/>
          </a:stretch>
        </p:blipFill>
        <p:spPr bwMode="auto">
          <a:xfrm>
            <a:off x="6152670" y="4020843"/>
            <a:ext cx="203098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besity-Induced Diabetes Can Cost You an Arm and a Leg… or a Kidney |  SpringerLink">
            <a:extLst>
              <a:ext uri="{FF2B5EF4-FFF2-40B4-BE49-F238E27FC236}">
                <a16:creationId xmlns:a16="http://schemas.microsoft.com/office/drawing/2014/main" id="{661D61DA-7DD1-8093-0205-30E264A4C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09" y="3590710"/>
            <a:ext cx="4282391" cy="313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26909082-C032-78C8-D014-2B8C4ADF2B71}"/>
              </a:ext>
            </a:extLst>
          </p:cNvPr>
          <p:cNvSpPr/>
          <p:nvPr/>
        </p:nvSpPr>
        <p:spPr>
          <a:xfrm rot="800498">
            <a:off x="5516455" y="4817487"/>
            <a:ext cx="607775" cy="31757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Kidney Drawing Color Vector Images (over 210)">
            <a:extLst>
              <a:ext uri="{FF2B5EF4-FFF2-40B4-BE49-F238E27FC236}">
                <a16:creationId xmlns:a16="http://schemas.microsoft.com/office/drawing/2014/main" id="{2C3F29CC-1FE1-04F7-412E-CC824B3AC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030" y="257421"/>
            <a:ext cx="673067" cy="67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701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CBE0B6-5A33-9B12-EF78-424CB23619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8" r="48845"/>
          <a:stretch>
            <a:fillRect/>
          </a:stretch>
        </p:blipFill>
        <p:spPr>
          <a:xfrm>
            <a:off x="459938" y="475029"/>
            <a:ext cx="8459569" cy="5717687"/>
          </a:xfrm>
          <a:prstGeom prst="rect">
            <a:avLst/>
          </a:prstGeom>
        </p:spPr>
      </p:pic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65E2E1B2-382E-AA99-2D2A-3325982585F3}"/>
              </a:ext>
            </a:extLst>
          </p:cNvPr>
          <p:cNvSpPr/>
          <p:nvPr/>
        </p:nvSpPr>
        <p:spPr>
          <a:xfrm rot="7662683">
            <a:off x="5055192" y="1116204"/>
            <a:ext cx="425636" cy="5518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0557B9-50ED-098F-22EB-DBE873A6A198}"/>
              </a:ext>
            </a:extLst>
          </p:cNvPr>
          <p:cNvSpPr txBox="1"/>
          <p:nvPr/>
        </p:nvSpPr>
        <p:spPr>
          <a:xfrm>
            <a:off x="5938737" y="2644170"/>
            <a:ext cx="1935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Macula </a:t>
            </a:r>
            <a:r>
              <a:rPr lang="en-US" sz="1600" dirty="0" err="1"/>
              <a:t>densa</a:t>
            </a:r>
            <a:r>
              <a:rPr lang="en-US" sz="1600" dirty="0"/>
              <a:t> – senses chloride </a:t>
            </a:r>
          </a:p>
          <a:p>
            <a:r>
              <a:rPr lang="en-US" sz="1600" dirty="0"/>
              <a:t>and communicates to  JG apparatus -&gt; renin release and afferent tone.</a:t>
            </a:r>
          </a:p>
        </p:txBody>
      </p:sp>
    </p:spTree>
    <p:extLst>
      <p:ext uri="{BB962C8B-B14F-4D97-AF65-F5344CB8AC3E}">
        <p14:creationId xmlns:p14="http://schemas.microsoft.com/office/powerpoint/2010/main" val="238079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AB3FAAD-4BC4-5C2E-B7B9-E812480C5E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9" r="-3544"/>
          <a:stretch>
            <a:fillRect/>
          </a:stretch>
        </p:blipFill>
        <p:spPr>
          <a:xfrm>
            <a:off x="582844" y="1320313"/>
            <a:ext cx="7955280" cy="5053840"/>
          </a:xfrm>
          <a:prstGeom prst="rect">
            <a:avLst/>
          </a:prstGeom>
        </p:spPr>
      </p:pic>
      <p:sp>
        <p:nvSpPr>
          <p:cNvPr id="2" name="Arrow: Curved Right 1">
            <a:extLst>
              <a:ext uri="{FF2B5EF4-FFF2-40B4-BE49-F238E27FC236}">
                <a16:creationId xmlns:a16="http://schemas.microsoft.com/office/drawing/2014/main" id="{57A6F114-247D-15E2-0DB0-24AED42F403A}"/>
              </a:ext>
            </a:extLst>
          </p:cNvPr>
          <p:cNvSpPr/>
          <p:nvPr/>
        </p:nvSpPr>
        <p:spPr>
          <a:xfrm rot="7662683">
            <a:off x="5027708" y="1950009"/>
            <a:ext cx="404447" cy="5518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950E60-197B-3915-1953-804007994C25}"/>
              </a:ext>
            </a:extLst>
          </p:cNvPr>
          <p:cNvSpPr/>
          <p:nvPr/>
        </p:nvSpPr>
        <p:spPr>
          <a:xfrm>
            <a:off x="6975087" y="1383013"/>
            <a:ext cx="1154805" cy="107922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A88A56-77E4-68F3-D96B-2EA59EC3B1FC}"/>
              </a:ext>
            </a:extLst>
          </p:cNvPr>
          <p:cNvSpPr txBox="1"/>
          <p:nvPr/>
        </p:nvSpPr>
        <p:spPr>
          <a:xfrm>
            <a:off x="856034" y="588523"/>
            <a:ext cx="515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Diabetes causes hyperfiltration and glomerular injury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12442-BA63-E5EF-D8D3-C7183FBB79CB}"/>
              </a:ext>
            </a:extLst>
          </p:cNvPr>
          <p:cNvSpPr txBox="1"/>
          <p:nvPr/>
        </p:nvSpPr>
        <p:spPr>
          <a:xfrm>
            <a:off x="5571918" y="3180649"/>
            <a:ext cx="1541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MD senses less chloride and opens the afferent -&gt; GFR climbs</a:t>
            </a:r>
          </a:p>
        </p:txBody>
      </p:sp>
    </p:spTree>
    <p:extLst>
      <p:ext uri="{BB962C8B-B14F-4D97-AF65-F5344CB8AC3E}">
        <p14:creationId xmlns:p14="http://schemas.microsoft.com/office/powerpoint/2010/main" val="4063069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3F38B-1C1C-F2CF-B7D3-57CDD7056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681" y="1691514"/>
            <a:ext cx="6620968" cy="3329581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GLP-1 agonists and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SGLT2 inhibitors: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In this talk we will discuss these medications in reference to cardiovascular health and CKD.  </a:t>
            </a:r>
          </a:p>
        </p:txBody>
      </p:sp>
    </p:spTree>
    <p:extLst>
      <p:ext uri="{BB962C8B-B14F-4D97-AF65-F5344CB8AC3E}">
        <p14:creationId xmlns:p14="http://schemas.microsoft.com/office/powerpoint/2010/main" val="3868400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836558-F196-953F-588C-A64376F248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70" y="1048549"/>
            <a:ext cx="8175286" cy="525215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4502B3A-C727-BA9D-B86F-053DACB908B2}"/>
              </a:ext>
            </a:extLst>
          </p:cNvPr>
          <p:cNvSpPr/>
          <p:nvPr/>
        </p:nvSpPr>
        <p:spPr>
          <a:xfrm>
            <a:off x="7299288" y="1048549"/>
            <a:ext cx="1267283" cy="107922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DC44A81A-ADA0-3536-0590-5ADF6DE2AFE2}"/>
              </a:ext>
            </a:extLst>
          </p:cNvPr>
          <p:cNvSpPr/>
          <p:nvPr/>
        </p:nvSpPr>
        <p:spPr>
          <a:xfrm rot="7662683">
            <a:off x="4977175" y="1600948"/>
            <a:ext cx="404447" cy="5518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4E9DEE-4243-C785-4E6B-913977BA0901}"/>
              </a:ext>
            </a:extLst>
          </p:cNvPr>
          <p:cNvSpPr txBox="1"/>
          <p:nvPr/>
        </p:nvSpPr>
        <p:spPr>
          <a:xfrm>
            <a:off x="5778230" y="3258765"/>
            <a:ext cx="22033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GFR stabilizes</a:t>
            </a:r>
          </a:p>
          <a:p>
            <a:r>
              <a:rPr lang="en-US" sz="1600" dirty="0"/>
              <a:t>Albuminuria decreases</a:t>
            </a:r>
          </a:p>
          <a:p>
            <a:r>
              <a:rPr lang="en-US" sz="1600" dirty="0"/>
              <a:t>Glucose and weight</a:t>
            </a:r>
          </a:p>
          <a:p>
            <a:r>
              <a:rPr lang="en-US" sz="1600" dirty="0"/>
              <a:t>BP / volume </a:t>
            </a:r>
          </a:p>
          <a:p>
            <a:r>
              <a:rPr lang="en-US" sz="1600" dirty="0"/>
              <a:t>Renin and AII </a:t>
            </a:r>
          </a:p>
          <a:p>
            <a:r>
              <a:rPr lang="en-US" sz="1600" dirty="0"/>
              <a:t>Fibrosis better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0F98B81C-097C-F757-65B7-389ABFC909EB}"/>
              </a:ext>
            </a:extLst>
          </p:cNvPr>
          <p:cNvSpPr/>
          <p:nvPr/>
        </p:nvSpPr>
        <p:spPr>
          <a:xfrm rot="18157684">
            <a:off x="6710163" y="2577004"/>
            <a:ext cx="981757" cy="27716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D99071A-FBE8-CA2A-3BAC-D27E44BE5286}"/>
              </a:ext>
            </a:extLst>
          </p:cNvPr>
          <p:cNvCxnSpPr/>
          <p:nvPr/>
        </p:nvCxnSpPr>
        <p:spPr>
          <a:xfrm>
            <a:off x="7626485" y="3798651"/>
            <a:ext cx="0" cy="25291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0333F0-E9FF-FB5A-8176-013B7E620EAB}"/>
              </a:ext>
            </a:extLst>
          </p:cNvPr>
          <p:cNvCxnSpPr/>
          <p:nvPr/>
        </p:nvCxnSpPr>
        <p:spPr>
          <a:xfrm>
            <a:off x="6976354" y="4051570"/>
            <a:ext cx="0" cy="25291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6BE5BD-6803-20FD-EEB9-E5EB788125C3}"/>
              </a:ext>
            </a:extLst>
          </p:cNvPr>
          <p:cNvCxnSpPr/>
          <p:nvPr/>
        </p:nvCxnSpPr>
        <p:spPr>
          <a:xfrm>
            <a:off x="7088222" y="4304489"/>
            <a:ext cx="0" cy="25291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80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2F978C2-FB26-FB1A-297C-865D749283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9" r="5064"/>
          <a:stretch>
            <a:fillRect/>
          </a:stretch>
        </p:blipFill>
        <p:spPr bwMode="auto">
          <a:xfrm>
            <a:off x="307820" y="698674"/>
            <a:ext cx="8229600" cy="530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122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6325E6-F15B-D45A-E7D0-043F762460DC}"/>
              </a:ext>
            </a:extLst>
          </p:cNvPr>
          <p:cNvSpPr txBox="1"/>
          <p:nvPr/>
        </p:nvSpPr>
        <p:spPr>
          <a:xfrm>
            <a:off x="958174" y="938277"/>
            <a:ext cx="713357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SGLT2i Trials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       Improvement in MACE, including CV death, HF hospitalizations   </a:t>
            </a:r>
            <a:r>
              <a:rPr lang="en-US" dirty="0">
                <a:solidFill>
                  <a:schemeClr val="bg1"/>
                </a:solidFill>
              </a:rPr>
              <a:t>(diabetics and non-diabetics)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    </a:t>
            </a:r>
            <a:r>
              <a:rPr lang="en-US" sz="2400" dirty="0" err="1">
                <a:solidFill>
                  <a:schemeClr val="bg1"/>
                </a:solidFill>
              </a:rPr>
              <a:t>HFrEF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000" dirty="0">
                <a:solidFill>
                  <a:schemeClr val="bg1"/>
                </a:solidFill>
              </a:rPr>
              <a:t>reduce risk of CV death, all cause mortality, HF  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admissions  </a:t>
            </a:r>
            <a:r>
              <a:rPr lang="en-US" sz="1600" dirty="0">
                <a:solidFill>
                  <a:schemeClr val="bg1"/>
                </a:solidFill>
              </a:rPr>
              <a:t>(DAPA-reduced trial)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    HFpEF:  </a:t>
            </a:r>
            <a:r>
              <a:rPr lang="en-US" sz="2000" dirty="0">
                <a:solidFill>
                  <a:schemeClr val="bg1"/>
                </a:solidFill>
              </a:rPr>
              <a:t>reduce HF admissions, neutral benefit of death 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</a:t>
            </a:r>
            <a:r>
              <a:rPr lang="en-US" sz="1600" dirty="0">
                <a:solidFill>
                  <a:schemeClr val="bg1"/>
                </a:solidFill>
              </a:rPr>
              <a:t>(DAPA-  preserved trial)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         Improvement of GFR loss in diabetics and non-diabetics:   CREDENCE, EMPA-REG, EMPEROR trials</a:t>
            </a:r>
          </a:p>
        </p:txBody>
      </p:sp>
      <p:pic>
        <p:nvPicPr>
          <p:cNvPr id="2" name="Picture 4" descr="Kidney Drawing Color Vector Images (over 210)">
            <a:extLst>
              <a:ext uri="{FF2B5EF4-FFF2-40B4-BE49-F238E27FC236}">
                <a16:creationId xmlns:a16="http://schemas.microsoft.com/office/drawing/2014/main" id="{3B0F733D-6796-A8C6-0E79-E1D7972CE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18" y="4743394"/>
            <a:ext cx="673067" cy="67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d heart icon vector">
            <a:extLst>
              <a:ext uri="{FF2B5EF4-FFF2-40B4-BE49-F238E27FC236}">
                <a16:creationId xmlns:a16="http://schemas.microsoft.com/office/drawing/2014/main" id="{5EB6156E-82DB-8FBD-9763-680154A60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59" y="1619626"/>
            <a:ext cx="494981" cy="49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236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88C98-BB85-C5B3-A160-7B8971234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22B84-575F-7698-125A-9C029DD00A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" b="12004"/>
          <a:stretch/>
        </p:blipFill>
        <p:spPr>
          <a:xfrm>
            <a:off x="197128" y="971564"/>
            <a:ext cx="8489672" cy="4972036"/>
          </a:xfrm>
          <a:prstGeom prst="rect">
            <a:avLst/>
          </a:prstGeom>
        </p:spPr>
      </p:pic>
      <p:pic>
        <p:nvPicPr>
          <p:cNvPr id="3" name="Picture 4" descr="Kidney Drawing Color Vector Images (over 210)">
            <a:extLst>
              <a:ext uri="{FF2B5EF4-FFF2-40B4-BE49-F238E27FC236}">
                <a16:creationId xmlns:a16="http://schemas.microsoft.com/office/drawing/2014/main" id="{B45AE6C3-0B6A-B091-A561-614E064B4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366" y="1308370"/>
            <a:ext cx="478514" cy="47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99507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ADB140-6559-3F1B-480A-8784DAC82A07}"/>
              </a:ext>
            </a:extLst>
          </p:cNvPr>
          <p:cNvSpPr txBox="1"/>
          <p:nvPr/>
        </p:nvSpPr>
        <p:spPr>
          <a:xfrm>
            <a:off x="863856" y="2784555"/>
            <a:ext cx="7002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Combination Therapy:   Is more….better?</a:t>
            </a:r>
          </a:p>
        </p:txBody>
      </p:sp>
    </p:spTree>
    <p:extLst>
      <p:ext uri="{BB962C8B-B14F-4D97-AF65-F5344CB8AC3E}">
        <p14:creationId xmlns:p14="http://schemas.microsoft.com/office/powerpoint/2010/main" val="3657349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20F71F09-702A-EEAC-90F4-EBA0AFE16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41" y="381961"/>
            <a:ext cx="8493120" cy="61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 algn="ctr"/>
            <a:r>
              <a:rPr lang="en-GB" altLang="en-US" sz="1451" b="1">
                <a:latin typeface="Arial" panose="020B0604020202020204" pitchFamily="34" charset="0"/>
              </a:rPr>
              <a:t>Cumulative incidence curves of major adverse cardiovascular events (MACE) for glucagon-like peptide-1 (GLP-1) receptor agonist (RA)-sodium-glucose cotransporter-2 (SGLT-2) inhibitor combination versus GLP-1 RAs.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01520B6-87AE-50D0-1F61-67C07E575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159" y="6179963"/>
            <a:ext cx="829431" cy="544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B1ED4AB8-A2D7-7AC8-3747-5494F7AE8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05" y="1146919"/>
            <a:ext cx="6428160" cy="489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>
            <a:extLst>
              <a:ext uri="{FF2B5EF4-FFF2-40B4-BE49-F238E27FC236}">
                <a16:creationId xmlns:a16="http://schemas.microsoft.com/office/drawing/2014/main" id="{E1289F8D-10A8-AA2E-96B5-67E759D38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801" y="6179963"/>
            <a:ext cx="3918240" cy="3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r>
              <a:rPr lang="en-GB" altLang="en-US" sz="1089" b="1" dirty="0">
                <a:latin typeface="Arial" panose="020B0604020202020204" pitchFamily="34" charset="0"/>
              </a:rPr>
              <a:t>Nikita Simms-Williams et al. BMJ 2024;385:bmj-2023-078242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DEB78A28-6F7F-B20F-D74A-4A34BA3A1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71" y="6557701"/>
            <a:ext cx="4930560" cy="3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r>
              <a:rPr lang="en-GB" altLang="en-US" sz="907">
                <a:latin typeface="Arial" panose="020B0604020202020204" pitchFamily="34" charset="0"/>
              </a:rPr>
              <a:t>©2024 by British Medical Journal Publishing Group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58AEB2-4C81-F953-790A-9C40F79CCCD9}"/>
              </a:ext>
            </a:extLst>
          </p:cNvPr>
          <p:cNvSpPr txBox="1"/>
          <p:nvPr/>
        </p:nvSpPr>
        <p:spPr>
          <a:xfrm>
            <a:off x="7384734" y="17369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30%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FDEDE9C2-3E0C-339F-0843-454E0C1A9DC4}"/>
              </a:ext>
            </a:extLst>
          </p:cNvPr>
          <p:cNvSpPr/>
          <p:nvPr/>
        </p:nvSpPr>
        <p:spPr>
          <a:xfrm>
            <a:off x="7968548" y="1788311"/>
            <a:ext cx="153327" cy="26650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222E08-4E43-C15F-7E44-D64190D9F570}"/>
              </a:ext>
            </a:extLst>
          </p:cNvPr>
          <p:cNvSpPr txBox="1"/>
          <p:nvPr/>
        </p:nvSpPr>
        <p:spPr>
          <a:xfrm>
            <a:off x="7227375" y="2620173"/>
            <a:ext cx="1367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(CKD:    57% </a:t>
            </a:r>
          </a:p>
          <a:p>
            <a:r>
              <a:rPr lang="en-US" dirty="0">
                <a:solidFill>
                  <a:srgbClr val="FF0000"/>
                </a:solidFill>
              </a:rPr>
              <a:t>using both )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A0FED7B-E028-08E0-71F8-8AF62FCCA909}"/>
              </a:ext>
            </a:extLst>
          </p:cNvPr>
          <p:cNvSpPr/>
          <p:nvPr/>
        </p:nvSpPr>
        <p:spPr>
          <a:xfrm>
            <a:off x="7863399" y="2720225"/>
            <a:ext cx="105150" cy="22311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C4113-70EA-47CE-A783-B8AFB7F70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862" y="2017194"/>
            <a:ext cx="7707538" cy="1411806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28198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C5B3B-68CA-F252-391C-08BEC6959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67" y="1587336"/>
            <a:ext cx="6838226" cy="964562"/>
          </a:xfrm>
        </p:spPr>
        <p:txBody>
          <a:bodyPr/>
          <a:lstStyle/>
          <a:p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A8ECE-CC04-A234-2DBE-0CAA9E743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1160" y="1463377"/>
            <a:ext cx="7195730" cy="370393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These drugs are “overnight successes” that took years to develop  (e.g. exenatide – Byetta - released 2005)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FDA requires new DM drugs to look at CV disease impact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Serendipity -  The CVD and CKD benefits of these medications could not be predicted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399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AE8CF-F3D0-9DE1-0090-B50139B63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023" y="827681"/>
            <a:ext cx="7846358" cy="19812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GLP-1 RA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BA5A2-EA34-0A70-3349-D40BA943B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0668" y="2546967"/>
            <a:ext cx="6620968" cy="2362200"/>
          </a:xfrm>
        </p:spPr>
        <p:txBody>
          <a:bodyPr>
            <a:no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u="sng" dirty="0">
                <a:solidFill>
                  <a:schemeClr val="bg1"/>
                </a:solidFill>
              </a:rPr>
              <a:t>Incretins  - gut hormones released after a meal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GLP-1 – glucagon-like peptide-1</a:t>
            </a:r>
          </a:p>
          <a:p>
            <a:r>
              <a:rPr lang="en-US" sz="2000" dirty="0">
                <a:solidFill>
                  <a:schemeClr val="bg1"/>
                </a:solidFill>
              </a:rPr>
              <a:t>GIP – glucose-dependent insulinotropic polypeptide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i="1" dirty="0">
                <a:solidFill>
                  <a:schemeClr val="bg1"/>
                </a:solidFill>
              </a:rPr>
              <a:t>Origin:</a:t>
            </a:r>
          </a:p>
          <a:p>
            <a:r>
              <a:rPr lang="en-US" sz="2000" dirty="0">
                <a:solidFill>
                  <a:schemeClr val="bg1"/>
                </a:solidFill>
              </a:rPr>
              <a:t>GLP-1  is made by L-cells of the small bowel with interaction via microbiome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GIP is made from enteroendocrine K-cells  in the upper small intestine, also with microbiome interactions</a:t>
            </a:r>
          </a:p>
        </p:txBody>
      </p:sp>
    </p:spTree>
    <p:extLst>
      <p:ext uri="{BB962C8B-B14F-4D97-AF65-F5344CB8AC3E}">
        <p14:creationId xmlns:p14="http://schemas.microsoft.com/office/powerpoint/2010/main" val="3183543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E7C3A2-3C58-405F-9DB5-CF0162611702}"/>
              </a:ext>
            </a:extLst>
          </p:cNvPr>
          <p:cNvSpPr/>
          <p:nvPr/>
        </p:nvSpPr>
        <p:spPr>
          <a:xfrm>
            <a:off x="3796773" y="504265"/>
            <a:ext cx="1714500" cy="9681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Stimulate insulin release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77A0F0-47F6-AB6A-BB91-6BB90F2C7B9C}"/>
              </a:ext>
            </a:extLst>
          </p:cNvPr>
          <p:cNvSpPr/>
          <p:nvPr/>
        </p:nvSpPr>
        <p:spPr>
          <a:xfrm>
            <a:off x="3796773" y="1543049"/>
            <a:ext cx="1714500" cy="9681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Inhibit glucagon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0CA16EE-5780-DE32-FAE1-42FA264BC373}"/>
              </a:ext>
            </a:extLst>
          </p:cNvPr>
          <p:cNvSpPr/>
          <p:nvPr/>
        </p:nvSpPr>
        <p:spPr>
          <a:xfrm>
            <a:off x="497540" y="1472453"/>
            <a:ext cx="2447365" cy="1398493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Incretins: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GLP-1, GIP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01B8A5-CB69-A3AF-C294-B303051DCF41}"/>
              </a:ext>
            </a:extLst>
          </p:cNvPr>
          <p:cNvSpPr/>
          <p:nvPr/>
        </p:nvSpPr>
        <p:spPr>
          <a:xfrm>
            <a:off x="3782489" y="2581833"/>
            <a:ext cx="1714500" cy="9681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Inhibit appetite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BDFB96-7DFA-7DFA-800A-4E3AF59F03FE}"/>
              </a:ext>
            </a:extLst>
          </p:cNvPr>
          <p:cNvSpPr/>
          <p:nvPr/>
        </p:nvSpPr>
        <p:spPr>
          <a:xfrm>
            <a:off x="3796773" y="3620617"/>
            <a:ext cx="1714500" cy="9681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Slow gastric motility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10624186-46BE-4062-0888-0C7E0FDFCE5F}"/>
              </a:ext>
            </a:extLst>
          </p:cNvPr>
          <p:cNvSpPr/>
          <p:nvPr/>
        </p:nvSpPr>
        <p:spPr>
          <a:xfrm>
            <a:off x="6660137" y="2045100"/>
            <a:ext cx="2080375" cy="1839202"/>
          </a:xfrm>
          <a:prstGeom prst="flowChartConnector">
            <a:avLst/>
          </a:prstGeom>
          <a:solidFill>
            <a:srgbClr val="D949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Lower blood glucose</a:t>
            </a: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C31406FF-6189-F023-C72B-D020B8CDE88A}"/>
              </a:ext>
            </a:extLst>
          </p:cNvPr>
          <p:cNvSpPr/>
          <p:nvPr/>
        </p:nvSpPr>
        <p:spPr>
          <a:xfrm>
            <a:off x="521414" y="4382000"/>
            <a:ext cx="2366682" cy="2007093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DPP-4 enzyme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rapidly  inactivates incretins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5A5086C-37EE-4C8E-C8C1-2C9EADACCD5F}"/>
              </a:ext>
            </a:extLst>
          </p:cNvPr>
          <p:cNvSpPr/>
          <p:nvPr/>
        </p:nvSpPr>
        <p:spPr>
          <a:xfrm>
            <a:off x="4726644" y="5037829"/>
            <a:ext cx="2944905" cy="10488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DPP-4 inhibitors block DPP-4: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Januvia, </a:t>
            </a:r>
            <a:r>
              <a:rPr lang="en-US" dirty="0" err="1">
                <a:solidFill>
                  <a:schemeClr val="bg1"/>
                </a:solidFill>
              </a:rPr>
              <a:t>Tradjenta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CBDFF83-D924-4B96-7350-C10D9B8A33E4}"/>
              </a:ext>
            </a:extLst>
          </p:cNvPr>
          <p:cNvSpPr/>
          <p:nvPr/>
        </p:nvSpPr>
        <p:spPr>
          <a:xfrm rot="20733795">
            <a:off x="2931299" y="900306"/>
            <a:ext cx="714199" cy="437029"/>
          </a:xfrm>
          <a:prstGeom prst="rightArrow">
            <a:avLst>
              <a:gd name="adj1" fmla="val 34835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36C1ABC-BFDC-188A-3E03-170E2BC5353F}"/>
              </a:ext>
            </a:extLst>
          </p:cNvPr>
          <p:cNvSpPr/>
          <p:nvPr/>
        </p:nvSpPr>
        <p:spPr>
          <a:xfrm>
            <a:off x="3087157" y="1806746"/>
            <a:ext cx="553079" cy="437029"/>
          </a:xfrm>
          <a:prstGeom prst="rightArrow">
            <a:avLst>
              <a:gd name="adj1" fmla="val 34835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0150398-F3AF-8424-323A-85C282873854}"/>
              </a:ext>
            </a:extLst>
          </p:cNvPr>
          <p:cNvSpPr/>
          <p:nvPr/>
        </p:nvSpPr>
        <p:spPr>
          <a:xfrm rot="869462">
            <a:off x="2932630" y="2709953"/>
            <a:ext cx="637834" cy="437029"/>
          </a:xfrm>
          <a:prstGeom prst="rightArrow">
            <a:avLst>
              <a:gd name="adj1" fmla="val 34835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5B4CE30-61AD-DF17-FEEB-38E0727E639F}"/>
              </a:ext>
            </a:extLst>
          </p:cNvPr>
          <p:cNvSpPr/>
          <p:nvPr/>
        </p:nvSpPr>
        <p:spPr>
          <a:xfrm rot="1858885">
            <a:off x="2864500" y="3620840"/>
            <a:ext cx="714199" cy="437029"/>
          </a:xfrm>
          <a:prstGeom prst="rightArrow">
            <a:avLst>
              <a:gd name="adj1" fmla="val 34835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7375318-82F4-224D-F527-FD3D5D42C6A7}"/>
              </a:ext>
            </a:extLst>
          </p:cNvPr>
          <p:cNvSpPr/>
          <p:nvPr/>
        </p:nvSpPr>
        <p:spPr>
          <a:xfrm rot="1724783">
            <a:off x="5766145" y="923938"/>
            <a:ext cx="714199" cy="437029"/>
          </a:xfrm>
          <a:prstGeom prst="rightArrow">
            <a:avLst>
              <a:gd name="adj1" fmla="val 34835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A2B4500F-085B-F2C2-8FFE-5950BF6389D0}"/>
              </a:ext>
            </a:extLst>
          </p:cNvPr>
          <p:cNvSpPr/>
          <p:nvPr/>
        </p:nvSpPr>
        <p:spPr>
          <a:xfrm rot="20776379">
            <a:off x="5694475" y="2800289"/>
            <a:ext cx="714199" cy="437029"/>
          </a:xfrm>
          <a:prstGeom prst="rightArrow">
            <a:avLst>
              <a:gd name="adj1" fmla="val 34835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BAA7A94-CAD1-926F-5DB3-7DA77E8747E0}"/>
              </a:ext>
            </a:extLst>
          </p:cNvPr>
          <p:cNvSpPr/>
          <p:nvPr/>
        </p:nvSpPr>
        <p:spPr>
          <a:xfrm rot="1405050">
            <a:off x="5672748" y="1806747"/>
            <a:ext cx="714199" cy="437029"/>
          </a:xfrm>
          <a:prstGeom prst="rightArrow">
            <a:avLst>
              <a:gd name="adj1" fmla="val 34835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B52F61C-514C-D8B0-C72F-74C5BB91A279}"/>
              </a:ext>
            </a:extLst>
          </p:cNvPr>
          <p:cNvSpPr/>
          <p:nvPr/>
        </p:nvSpPr>
        <p:spPr>
          <a:xfrm rot="20234551">
            <a:off x="5747254" y="3741743"/>
            <a:ext cx="714199" cy="437029"/>
          </a:xfrm>
          <a:prstGeom prst="rightArrow">
            <a:avLst>
              <a:gd name="adj1" fmla="val 34835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90B17A31-F64E-0F56-B5F1-0BFA4DD5CACB}"/>
              </a:ext>
            </a:extLst>
          </p:cNvPr>
          <p:cNvSpPr/>
          <p:nvPr/>
        </p:nvSpPr>
        <p:spPr>
          <a:xfrm>
            <a:off x="1432452" y="3292280"/>
            <a:ext cx="544606" cy="812431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0DF0CE3E-0A5B-5A35-C8C5-F68FF21E2F7B}"/>
              </a:ext>
            </a:extLst>
          </p:cNvPr>
          <p:cNvSpPr/>
          <p:nvPr/>
        </p:nvSpPr>
        <p:spPr>
          <a:xfrm>
            <a:off x="3429002" y="5343749"/>
            <a:ext cx="954149" cy="437029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E7855E-9BAF-3268-35E0-620EBB299F92}"/>
              </a:ext>
            </a:extLst>
          </p:cNvPr>
          <p:cNvSpPr txBox="1"/>
          <p:nvPr/>
        </p:nvSpPr>
        <p:spPr>
          <a:xfrm>
            <a:off x="6541425" y="383875"/>
            <a:ext cx="23773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GIP receptors:  </a:t>
            </a:r>
          </a:p>
          <a:p>
            <a:pPr algn="ctr"/>
            <a:r>
              <a:rPr lang="en-US" sz="1400" dirty="0"/>
              <a:t>beta islet cell, small bowel, brain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GLP-1 receptors: beta islet cells, brain, afferent vagal nerve, ”other”</a:t>
            </a:r>
          </a:p>
        </p:txBody>
      </p:sp>
    </p:spTree>
    <p:extLst>
      <p:ext uri="{BB962C8B-B14F-4D97-AF65-F5344CB8AC3E}">
        <p14:creationId xmlns:p14="http://schemas.microsoft.com/office/powerpoint/2010/main" val="2815402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7463FC-AF49-5890-5368-7A11F0657194}"/>
              </a:ext>
            </a:extLst>
          </p:cNvPr>
          <p:cNvSpPr txBox="1"/>
          <p:nvPr/>
        </p:nvSpPr>
        <p:spPr>
          <a:xfrm>
            <a:off x="1066034" y="1127969"/>
            <a:ext cx="683082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GLP-1 is a transient compound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GLP-1 RA are peptide </a:t>
            </a:r>
            <a:r>
              <a:rPr lang="en-US" sz="2400" i="1" u="sng" dirty="0">
                <a:solidFill>
                  <a:schemeClr val="bg1"/>
                </a:solidFill>
              </a:rPr>
              <a:t>receptor agonists </a:t>
            </a:r>
          </a:p>
          <a:p>
            <a:r>
              <a:rPr lang="en-US" sz="2400" dirty="0">
                <a:solidFill>
                  <a:schemeClr val="bg1"/>
                </a:solidFill>
              </a:rPr>
              <a:t>Each generation with improved half-lives and receptor affinity.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AHA and KDIGO (renal advisory board) remind us the  benefits of GLP-1 RA  </a:t>
            </a:r>
            <a:r>
              <a:rPr lang="en-US" sz="2400" b="1" u="sng" dirty="0">
                <a:solidFill>
                  <a:schemeClr val="bg1"/>
                </a:solidFill>
              </a:rPr>
              <a:t>are NOT group effects </a:t>
            </a:r>
            <a:r>
              <a:rPr lang="en-US" sz="2400" dirty="0">
                <a:solidFill>
                  <a:schemeClr val="bg1"/>
                </a:solidFill>
              </a:rPr>
              <a:t>but vary by medication. 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Each needs to prove their worth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For example, exenatide (Byetta) avg weight loss 2.5- 3 kg after 24 weeks, no CVD risk reduction.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20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C5179-899A-0EE7-1606-BE9624777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426" y="1394192"/>
            <a:ext cx="6620968" cy="2034808"/>
          </a:xfrm>
        </p:spPr>
        <p:txBody>
          <a:bodyPr/>
          <a:lstStyle/>
          <a:p>
            <a:r>
              <a:rPr lang="en-US" sz="1800" b="1" dirty="0">
                <a:solidFill>
                  <a:schemeClr val="bg1"/>
                </a:solidFill>
              </a:rPr>
              <a:t>        CVD: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Meta-analysis of 99,592 patients (21 trials) found that MACE , CV death and CVA reduced by 13%  (NNT = 66)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(Mattia Galli, et al, J AM Coll </a:t>
            </a:r>
            <a:r>
              <a:rPr lang="en-US" sz="1200" dirty="0" err="1">
                <a:solidFill>
                  <a:schemeClr val="bg1"/>
                </a:solidFill>
              </a:rPr>
              <a:t>Cardiol</a:t>
            </a:r>
            <a:r>
              <a:rPr lang="en-US" sz="1200" dirty="0">
                <a:solidFill>
                  <a:schemeClr val="bg1"/>
                </a:solidFill>
              </a:rPr>
              <a:t>, 2025)</a:t>
            </a:r>
            <a:br>
              <a:rPr lang="en-US" sz="1200" dirty="0">
                <a:solidFill>
                  <a:schemeClr val="bg1"/>
                </a:solidFill>
              </a:rPr>
            </a:br>
            <a:br>
              <a:rPr lang="en-US" sz="1800" dirty="0">
                <a:solidFill>
                  <a:schemeClr val="bg1"/>
                </a:solidFill>
              </a:rPr>
            </a:b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          </a:t>
            </a:r>
            <a:r>
              <a:rPr lang="en-US" sz="1800" b="1" dirty="0">
                <a:solidFill>
                  <a:schemeClr val="bg1"/>
                </a:solidFill>
              </a:rPr>
              <a:t>CKD: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Meta-analysis of 8 trials shows 15-19% risk reduction in CKD  (GFR loss, progression to ESRD&lt;, kidney-related death, albuminuria).  Albuminuria reduction was driving force</a:t>
            </a:r>
            <a:br>
              <a:rPr lang="en-US" sz="1800" dirty="0">
                <a:solidFill>
                  <a:schemeClr val="bg1"/>
                </a:solidFill>
              </a:rPr>
            </a:b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Semaglutide (FLOW study was a CKD study) – 24% reduction in kidney failure, &gt;50% GFR loss, death from CKD or CVD over 3.4 years</a:t>
            </a:r>
            <a:br>
              <a:rPr lang="en-US" sz="1800" u="sng" dirty="0">
                <a:solidFill>
                  <a:schemeClr val="bg1"/>
                </a:solidFill>
              </a:rPr>
            </a:b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Tirzepatide (SUMMIT, SURPASS-4 trials) – 42% reduction vs insulin, mostly studied CKD III</a:t>
            </a:r>
            <a:br>
              <a:rPr lang="en-US" sz="1800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ADFEDF-7136-E430-D422-D3A8088F6169}"/>
              </a:ext>
            </a:extLst>
          </p:cNvPr>
          <p:cNvSpPr txBox="1"/>
          <p:nvPr/>
        </p:nvSpPr>
        <p:spPr>
          <a:xfrm>
            <a:off x="2261811" y="629511"/>
            <a:ext cx="4634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SUMMARY OVERVIEW of GLP-1 RA</a:t>
            </a:r>
          </a:p>
        </p:txBody>
      </p:sp>
      <p:pic>
        <p:nvPicPr>
          <p:cNvPr id="2050" name="Picture 2" descr="Red heart icon vector">
            <a:extLst>
              <a:ext uri="{FF2B5EF4-FFF2-40B4-BE49-F238E27FC236}">
                <a16:creationId xmlns:a16="http://schemas.microsoft.com/office/drawing/2014/main" id="{B111EEEE-1156-EE92-5937-D8841C2EF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03" y="1289961"/>
            <a:ext cx="490591" cy="49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idney Drawing Color Vector Images (over 210)">
            <a:extLst>
              <a:ext uri="{FF2B5EF4-FFF2-40B4-BE49-F238E27FC236}">
                <a16:creationId xmlns:a16="http://schemas.microsoft.com/office/drawing/2014/main" id="{94AA9EBF-9AAD-2B71-B2D8-070D6A33B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26" y="2651300"/>
            <a:ext cx="673067" cy="67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596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C8C13-9906-7699-AB0F-C91D66E88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513" y="1953248"/>
            <a:ext cx="7446157" cy="4635946"/>
          </a:xfrm>
        </p:spPr>
        <p:txBody>
          <a:bodyPr/>
          <a:lstStyle/>
          <a:p>
            <a:r>
              <a:rPr lang="en-US" sz="2000" b="1" dirty="0">
                <a:solidFill>
                  <a:schemeClr val="bg1"/>
                </a:solidFill>
              </a:rPr>
              <a:t>   GLP-1 RA FDA approved for CVD         reduction:</a:t>
            </a: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liraglutide  (Victoza)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LEADER trial – CV reduction 13% vs 14.9% placebo  over 3.8 years</a:t>
            </a: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dulaglutide  (Trulicity)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REWIND trial, 12% reduction – many primary prevention</a:t>
            </a: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b="1" dirty="0" err="1">
                <a:solidFill>
                  <a:schemeClr val="bg1"/>
                </a:solidFill>
              </a:rPr>
              <a:t>semaglutide</a:t>
            </a:r>
            <a:r>
              <a:rPr lang="en-US" sz="2000" b="1" dirty="0">
                <a:solidFill>
                  <a:schemeClr val="bg1"/>
                </a:solidFill>
              </a:rPr>
              <a:t>  (Ozempic / </a:t>
            </a:r>
            <a:r>
              <a:rPr lang="en-US" sz="2000" b="1" dirty="0" err="1">
                <a:solidFill>
                  <a:schemeClr val="bg1"/>
                </a:solidFill>
              </a:rPr>
              <a:t>Wegovy</a:t>
            </a:r>
            <a:r>
              <a:rPr lang="en-US" sz="2000" b="1" dirty="0">
                <a:solidFill>
                  <a:schemeClr val="bg1"/>
                </a:solidFill>
              </a:rPr>
              <a:t>)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SUSTAIN-6 trial, 26% reduction in MACE in obese diabetics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SELECT trial –</a:t>
            </a:r>
            <a:r>
              <a:rPr lang="en-US" sz="2000" u="sng" dirty="0">
                <a:solidFill>
                  <a:schemeClr val="bg1"/>
                </a:solidFill>
              </a:rPr>
              <a:t>non diabetic </a:t>
            </a:r>
            <a:r>
              <a:rPr lang="en-US" sz="2000" dirty="0">
                <a:solidFill>
                  <a:schemeClr val="bg1"/>
                </a:solidFill>
              </a:rPr>
              <a:t>BMI &gt; 27 kg/m2, 20% reduction over 40 months</a:t>
            </a: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b="1" dirty="0" err="1">
                <a:solidFill>
                  <a:srgbClr val="FF0000"/>
                </a:solidFill>
              </a:rPr>
              <a:t>tirzepatide</a:t>
            </a:r>
            <a:r>
              <a:rPr lang="en-US" sz="2000" b="1" dirty="0">
                <a:solidFill>
                  <a:srgbClr val="FF0000"/>
                </a:solidFill>
              </a:rPr>
              <a:t> (</a:t>
            </a:r>
            <a:r>
              <a:rPr lang="en-US" sz="2000" b="1" dirty="0" err="1">
                <a:solidFill>
                  <a:srgbClr val="FF0000"/>
                </a:solidFill>
              </a:rPr>
              <a:t>Mounjaro</a:t>
            </a:r>
            <a:r>
              <a:rPr lang="en-US" sz="2000" b="1" dirty="0">
                <a:solidFill>
                  <a:srgbClr val="FF0000"/>
                </a:solidFill>
              </a:rPr>
              <a:t> / </a:t>
            </a:r>
            <a:r>
              <a:rPr lang="en-US" sz="2000" b="1" dirty="0" err="1">
                <a:solidFill>
                  <a:srgbClr val="FF0000"/>
                </a:solidFill>
              </a:rPr>
              <a:t>Zepbound</a:t>
            </a:r>
            <a:r>
              <a:rPr lang="en-US" sz="2000" b="1" dirty="0">
                <a:solidFill>
                  <a:srgbClr val="FF0000"/>
                </a:solidFill>
              </a:rPr>
              <a:t>) ?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-  not yet FDA approved;   GLP-1 / GIP combination, several real-world experience to suggest success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Picture 2" descr="Red heart icon vector">
            <a:extLst>
              <a:ext uri="{FF2B5EF4-FFF2-40B4-BE49-F238E27FC236}">
                <a16:creationId xmlns:a16="http://schemas.microsoft.com/office/drawing/2014/main" id="{E94C2E7A-FCD4-0E2E-C5D0-239C1AE47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388" y="977901"/>
            <a:ext cx="410515" cy="41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851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graph&#10;&#10;AI-generated content may be incorrect.">
            <a:extLst>
              <a:ext uri="{FF2B5EF4-FFF2-40B4-BE49-F238E27FC236}">
                <a16:creationId xmlns:a16="http://schemas.microsoft.com/office/drawing/2014/main" id="{5618CF5C-4A5F-78BC-2BD2-EDA3538C5F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t="773" r="3732" b="68664"/>
          <a:stretch>
            <a:fillRect/>
          </a:stretch>
        </p:blipFill>
        <p:spPr>
          <a:xfrm>
            <a:off x="1419846" y="1680095"/>
            <a:ext cx="5429423" cy="41569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EB6DAF-AF08-257E-6D76-AC3F10291293}"/>
              </a:ext>
            </a:extLst>
          </p:cNvPr>
          <p:cNvSpPr txBox="1"/>
          <p:nvPr/>
        </p:nvSpPr>
        <p:spPr>
          <a:xfrm>
            <a:off x="509554" y="6080530"/>
            <a:ext cx="84046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600" b="1" i="0" dirty="0" err="1">
                <a:solidFill>
                  <a:schemeClr val="bg1"/>
                </a:solidFill>
                <a:effectLst/>
                <a:latin typeface="OTNEJMQuadraat"/>
              </a:rPr>
              <a:t>Tirzepatide</a:t>
            </a:r>
            <a:r>
              <a:rPr lang="en-US" sz="1600" b="1" i="0" dirty="0">
                <a:solidFill>
                  <a:schemeClr val="bg1"/>
                </a:solidFill>
                <a:effectLst/>
                <a:latin typeface="OTNEJMQuadraat"/>
              </a:rPr>
              <a:t> as Compared with </a:t>
            </a:r>
            <a:r>
              <a:rPr lang="en-US" sz="1600" b="1" i="0" dirty="0" err="1">
                <a:solidFill>
                  <a:schemeClr val="bg1"/>
                </a:solidFill>
                <a:effectLst/>
                <a:latin typeface="OTNEJMQuadraat"/>
              </a:rPr>
              <a:t>Semaglutide</a:t>
            </a:r>
            <a:r>
              <a:rPr lang="en-US" sz="1600" b="1" i="0" dirty="0">
                <a:solidFill>
                  <a:schemeClr val="bg1"/>
                </a:solidFill>
                <a:effectLst/>
                <a:latin typeface="OTNEJMQuadraat"/>
              </a:rPr>
              <a:t> for the Treatment of Obesity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TNEJMScalaSansLF"/>
              </a:rPr>
              <a:t>: Louis J. Aronne, M.D., et al. </a:t>
            </a:r>
            <a:r>
              <a:rPr lang="en-US" sz="1600" b="1" i="0" dirty="0">
                <a:solidFill>
                  <a:schemeClr val="bg1"/>
                </a:solidFill>
                <a:effectLst/>
                <a:latin typeface="OTNEJMScalaSansLF"/>
              </a:rPr>
              <a:t>N Engl J Med 2025;393:26-36 </a:t>
            </a:r>
            <a:r>
              <a:rPr lang="en-US" sz="1100" i="0" dirty="0">
                <a:solidFill>
                  <a:schemeClr val="bg1"/>
                </a:solidFill>
                <a:effectLst/>
                <a:latin typeface="OTNEJMScalaSansLF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VOL. 393 NO. 1</a:t>
            </a:r>
            <a:endParaRPr lang="en-US" sz="1100" i="0" dirty="0">
              <a:solidFill>
                <a:schemeClr val="bg1"/>
              </a:solidFill>
              <a:effectLst/>
              <a:latin typeface="OTNEJMScalaSansLF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83A212-2239-7E76-F106-DD6FE75C6FE7}"/>
              </a:ext>
            </a:extLst>
          </p:cNvPr>
          <p:cNvSpPr txBox="1"/>
          <p:nvPr/>
        </p:nvSpPr>
        <p:spPr>
          <a:xfrm>
            <a:off x="787591" y="669617"/>
            <a:ext cx="784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The Battle of the Heavyweights:  </a:t>
            </a:r>
            <a:r>
              <a:rPr lang="en-US" sz="2400" b="1" dirty="0" err="1"/>
              <a:t>Semaglutide</a:t>
            </a:r>
            <a:r>
              <a:rPr lang="en-US" sz="2400" b="1" dirty="0"/>
              <a:t> vs </a:t>
            </a:r>
            <a:r>
              <a:rPr lang="en-US" sz="2400" b="1" dirty="0" err="1"/>
              <a:t>Tirzepatide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6034188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2783</TotalTime>
  <Words>1339</Words>
  <Application>Microsoft Macintosh PowerPoint</Application>
  <PresentationFormat>On-screen Show (4:3)</PresentationFormat>
  <Paragraphs>153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Avenir Roman</vt:lpstr>
      <vt:lpstr>Calibri</vt:lpstr>
      <vt:lpstr>Calibri Light</vt:lpstr>
      <vt:lpstr>Century Gothic</vt:lpstr>
      <vt:lpstr>OTNEJMQuadraat</vt:lpstr>
      <vt:lpstr>OTNEJMScalaSansLF</vt:lpstr>
      <vt:lpstr>Wingdings</vt:lpstr>
      <vt:lpstr>Wingdings 3</vt:lpstr>
      <vt:lpstr>Custom Design</vt:lpstr>
      <vt:lpstr>Ion</vt:lpstr>
      <vt:lpstr>New kids on the block: GLP-1 agonists and SGLT2 inhibitors</vt:lpstr>
      <vt:lpstr>GLP-1 agonists and  SGLT2 inhibitors:  In this talk we will discuss these medications in reference to cardiovascular health and CKD.  </vt:lpstr>
      <vt:lpstr>PowerPoint Presentation</vt:lpstr>
      <vt:lpstr>GLP-1 RA   </vt:lpstr>
      <vt:lpstr>PowerPoint Presentation</vt:lpstr>
      <vt:lpstr>PowerPoint Presentation</vt:lpstr>
      <vt:lpstr>        CVD: Meta-analysis of 99,592 patients (21 trials) found that MACE , CV death and CVA reduced by 13%  (NNT = 66) (Mattia Galli, et al, J AM Coll Cardiol, 2025)             CKD: Meta-analysis of 8 trials shows 15-19% risk reduction in CKD  (GFR loss, progression to ESRD&lt;, kidney-related death, albuminuria).  Albuminuria reduction was driving force  Semaglutide (FLOW study was a CKD study) – 24% reduction in kidney failure, &gt;50% GFR loss, death from CKD or CVD over 3.4 years  Tirzepatide (SUMMIT, SURPASS-4 trials) – 42% reduction vs insulin, mostly studied CKD III </vt:lpstr>
      <vt:lpstr>   GLP-1 RA FDA approved for CVD         reduction:  liraglutide  (Victoza) LEADER trial – CV reduction 13% vs 14.9% placebo  over 3.8 years  dulaglutide  (Trulicity) REWIND trial, 12% reduction – many primary prevention  semaglutide  (Ozempic / Wegovy) SUSTAIN-6 trial, 26% reduction in MACE in obese diabetics SELECT trial –non diabetic BMI &gt; 27 kg/m2, 20% reduction over 40 months  tirzepatide (Mounjaro / Zepbound) ? -  not yet FDA approved;   GLP-1 / GIP combination, several real-world experience to suggest success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Peritoneal Dialysis:   Where Are We Headed? (where did we start?)</dc:title>
  <dc:creator>Bill Wilmer</dc:creator>
  <cp:lastModifiedBy>Olivia Burns</cp:lastModifiedBy>
  <cp:revision>214</cp:revision>
  <cp:lastPrinted>2025-11-06T02:02:31Z</cp:lastPrinted>
  <dcterms:modified xsi:type="dcterms:W3CDTF">2025-11-07T21:07:18Z</dcterms:modified>
</cp:coreProperties>
</file>